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2" r:id="rId4"/>
    <p:sldId id="259" r:id="rId5"/>
    <p:sldId id="266" r:id="rId6"/>
    <p:sldId id="269" r:id="rId7"/>
    <p:sldId id="262" r:id="rId8"/>
    <p:sldId id="263" r:id="rId9"/>
    <p:sldId id="267" r:id="rId10"/>
    <p:sldId id="270" r:id="rId11"/>
    <p:sldId id="260" r:id="rId12"/>
    <p:sldId id="268" r:id="rId13"/>
    <p:sldId id="273" r:id="rId14"/>
    <p:sldId id="271" r:id="rId15"/>
  </p:sldIdLst>
  <p:sldSz cx="5761038" cy="3240088"/>
  <p:notesSz cx="6858000" cy="9144000"/>
  <p:defaultTextStyle>
    <a:defPPr>
      <a:defRPr lang="en-US"/>
    </a:defPPr>
    <a:lvl1pPr marL="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4" autoAdjust="0"/>
  </p:normalViewPr>
  <p:slideViewPr>
    <p:cSldViewPr>
      <p:cViewPr varScale="1">
        <p:scale>
          <a:sx n="155" d="100"/>
          <a:sy n="155" d="100"/>
        </p:scale>
        <p:origin x="-360" y="-90"/>
      </p:cViewPr>
      <p:guideLst>
        <p:guide orient="horz" pos="1021"/>
        <p:guide pos="181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1EE22-F14F-4CC6-A627-3072B9ED0580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9A0DC-B6DE-4672-9EF6-CBEE92C3C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738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78" y="1006528"/>
            <a:ext cx="4896882" cy="694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76752" y="129754"/>
            <a:ext cx="1296234" cy="2764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52" y="129754"/>
            <a:ext cx="3792683" cy="2764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8528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052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6528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6528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54001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8052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C6809-0122-41C4-A021-6387AC45E746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355" y="3003082"/>
            <a:ext cx="1824329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8744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9EEE9-809A-4BB4-9AE6-5BD7E66CA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51435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defTabSz="51435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4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latin typeface="Times New Roman" pitchFamily="18" charset="0"/>
                <a:cs typeface="Times New Roman" pitchFamily="18" charset="0"/>
              </a:rPr>
              <a:t>СРПСКИ  ЈЕЗИК</a:t>
            </a:r>
            <a:r>
              <a:rPr lang="sr-Cyrl-RS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1400" dirty="0">
                <a:latin typeface="Times New Roman" pitchFamily="18" charset="0"/>
                <a:cs typeface="Times New Roman" pitchFamily="18" charset="0"/>
              </a:rPr>
            </a:br>
            <a:r>
              <a:rPr lang="sr-Cyrl-RS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Cyrl-R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3.РАЗРЕД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KNJI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834" y="157165"/>
            <a:ext cx="1350243" cy="1012528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1_02_03_23_55_1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4295" y="468000"/>
            <a:ext cx="4062107" cy="2268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eived_45953208522515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68351" y="-1044253"/>
            <a:ext cx="1152129" cy="3456384"/>
          </a:xfrm>
          <a:prstGeom prst="rect">
            <a:avLst/>
          </a:prstGeom>
        </p:spPr>
      </p:pic>
      <p:pic>
        <p:nvPicPr>
          <p:cNvPr id="8" name="Picture 7" descr="146623046_732398101036282_257619732202732642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300194" y="-23765"/>
            <a:ext cx="792088" cy="3503640"/>
          </a:xfrm>
          <a:prstGeom prst="rect">
            <a:avLst/>
          </a:prstGeom>
        </p:spPr>
      </p:pic>
      <p:pic>
        <p:nvPicPr>
          <p:cNvPr id="9" name="Picture 8" descr="146866231_3378875178879532_7869150865699461800_n.jpg"/>
          <p:cNvPicPr>
            <a:picLocks noChangeAspect="1"/>
          </p:cNvPicPr>
          <p:nvPr/>
        </p:nvPicPr>
        <p:blipFill>
          <a:blip r:embed="rId4" cstate="print"/>
          <a:srcRect l="38933" r="38933" b="-1115"/>
          <a:stretch>
            <a:fillRect/>
          </a:stretch>
        </p:blipFill>
        <p:spPr>
          <a:xfrm rot="16200000">
            <a:off x="1620379" y="863960"/>
            <a:ext cx="792088" cy="36004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eived_73243054431365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224337" y="-828230"/>
            <a:ext cx="1152127" cy="3312369"/>
          </a:xfrm>
          <a:prstGeom prst="rect">
            <a:avLst/>
          </a:prstGeom>
        </p:spPr>
      </p:pic>
      <p:pic>
        <p:nvPicPr>
          <p:cNvPr id="5" name="Picture 4" descr="received_86485288095987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0599" y="827954"/>
            <a:ext cx="2088232" cy="1728193"/>
          </a:xfrm>
          <a:prstGeom prst="rect">
            <a:avLst/>
          </a:prstGeom>
        </p:spPr>
      </p:pic>
      <p:pic>
        <p:nvPicPr>
          <p:cNvPr id="8" name="Picture 7" descr="146824618_232696018402082_794383969435875925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368351" y="755948"/>
            <a:ext cx="936104" cy="3384376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07" y="179884"/>
            <a:ext cx="5184934" cy="540015"/>
          </a:xfrm>
        </p:spPr>
        <p:txBody>
          <a:bodyPr>
            <a:normAutofit fontScale="90000"/>
          </a:bodyPr>
          <a:lstStyle/>
          <a:p>
            <a:pPr algn="l">
              <a:buFont typeface="Wingdings" pitchFamily="2" charset="2"/>
              <a:buChar char="Ø"/>
            </a:pP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700" dirty="0" smtClean="0">
                <a:latin typeface="Times New Roman" pitchFamily="18" charset="0"/>
                <a:cs typeface="Times New Roman" pitchFamily="18" charset="0"/>
              </a:rPr>
              <a:t>Напиши сљедеће реченице писаним словима латинице.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215" y="89996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 Симо носи сијено.</a:t>
            </a:r>
          </a:p>
          <a:p>
            <a:pPr>
              <a:buFont typeface="Arial" pitchFamily="34" charset="0"/>
              <a:buChar char="•"/>
            </a:pP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 Зорана има зеца.</a:t>
            </a:r>
          </a:p>
          <a:p>
            <a:endParaRPr lang="sr-Cyrl-R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207" y="107876"/>
            <a:ext cx="42484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Задатак за самосталан рад:</a:t>
            </a:r>
          </a:p>
          <a:p>
            <a:endParaRPr lang="sr-Cyrl-R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Препиши сљедеће ријечи писаним </a:t>
            </a: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латиничним словима</a:t>
            </a: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sr-Cyrl-R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 жито, Жарко, срна, сат, шешир, шишмиш, шишарка, занат, Зана. </a:t>
            </a:r>
          </a:p>
        </p:txBody>
      </p:sp>
      <p:pic>
        <p:nvPicPr>
          <p:cNvPr id="3" name="Picture 2" descr="DJECAK KNJI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8671" y="251892"/>
            <a:ext cx="1368152" cy="280831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986234"/>
          </a:xfrm>
        </p:spPr>
        <p:txBody>
          <a:bodyPr>
            <a:noAutofit/>
          </a:bodyPr>
          <a:lstStyle/>
          <a:p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ПИСАНА </a:t>
            </a:r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СЛОВА ЛАТИНИЦЕ </a:t>
            </a:r>
            <a:br>
              <a:rPr lang="sr-Cyrl-RS" sz="2400" dirty="0">
                <a:latin typeface="Times New Roman" pitchFamily="18" charset="0"/>
                <a:cs typeface="Times New Roman" pitchFamily="18" charset="0"/>
              </a:rPr>
            </a:br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велика и мала латинична слова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sr-Latn-RS" sz="2400" dirty="0">
                <a:latin typeface="Times New Roman" pitchFamily="18" charset="0"/>
                <a:cs typeface="Times New Roman" pitchFamily="18" charset="0"/>
              </a:rPr>
              <a:t>, Šš, Zz, Žž 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pise djeca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2407" y="1404020"/>
            <a:ext cx="1990112" cy="1490663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215" y="107876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Заједно поновимо до сада научена слова.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146986117_160716952487313_39213478987144159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479" y="107876"/>
            <a:ext cx="3096543" cy="3024336"/>
          </a:xfrm>
          <a:prstGeom prst="rect">
            <a:avLst/>
          </a:prstGeom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2592487" y="395908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04655" y="395908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92487" y="899964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40759" y="899964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72607" y="1764060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12767" y="1980084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96543" y="1260004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08711" y="147602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72607" y="1187996"/>
            <a:ext cx="36004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112767" y="1404020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00599" y="1476028"/>
            <a:ext cx="504056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040759" y="1764060"/>
            <a:ext cx="504056" cy="144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592487" y="2268116"/>
            <a:ext cx="504056" cy="28803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80719" y="2556148"/>
            <a:ext cx="504056" cy="28803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592487" y="1260004"/>
            <a:ext cx="504056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76663" y="1476028"/>
            <a:ext cx="432048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600599" y="2340124"/>
            <a:ext cx="504000" cy="2160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184775" y="2556148"/>
            <a:ext cx="360040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664495" y="1764060"/>
            <a:ext cx="360040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76663" y="1980084"/>
            <a:ext cx="432048" cy="28803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592487" y="1548036"/>
            <a:ext cx="504000" cy="1800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76663" y="1764060"/>
            <a:ext cx="360040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96543" y="1548036"/>
            <a:ext cx="504056" cy="144016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608711" y="1764060"/>
            <a:ext cx="432048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168551" y="1764060"/>
            <a:ext cx="360040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608711" y="1980084"/>
            <a:ext cx="504056" cy="28803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00599" y="395908"/>
            <a:ext cx="432048" cy="28803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176663" y="2844180"/>
            <a:ext cx="432048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600599" y="2628156"/>
            <a:ext cx="504056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040759" y="467916"/>
            <a:ext cx="360040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736503" y="2844180"/>
            <a:ext cx="360040" cy="28803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104655" y="683940"/>
            <a:ext cx="432048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168551" y="2268116"/>
            <a:ext cx="360040" cy="28803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608711" y="683940"/>
            <a:ext cx="432048" cy="2160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4295" y="75594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Script MT Bold" pitchFamily="66" charset="0"/>
              </a:rPr>
              <a:t>  </a:t>
            </a:r>
            <a:endParaRPr lang="en-US" sz="1200" dirty="0">
              <a:latin typeface="Script MT Bold" pitchFamily="66" charset="0"/>
            </a:endParaRPr>
          </a:p>
        </p:txBody>
      </p:sp>
      <p:pic>
        <p:nvPicPr>
          <p:cNvPr id="4" name="Picture 3" descr="145735529_460692538418164_496043924944370169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6270" y="675412"/>
            <a:ext cx="3392613" cy="244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15" y="107876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Данас ћемо учити нова писана слова латинице.</a:t>
            </a:r>
            <a:endParaRPr lang="bs-Latn-B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1_02_03_23_47_5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4295" y="468000"/>
            <a:ext cx="4062095" cy="2268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2021_02_03_23_50_05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4295" y="468000"/>
            <a:ext cx="4062107" cy="2268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eived_552915672331972.jpeg"/>
          <p:cNvPicPr>
            <a:picLocks noChangeAspect="1"/>
          </p:cNvPicPr>
          <p:nvPr/>
        </p:nvPicPr>
        <p:blipFill>
          <a:blip r:embed="rId2" cstate="print"/>
          <a:srcRect l="52270" r="3978" b="2214"/>
          <a:stretch>
            <a:fillRect/>
          </a:stretch>
        </p:blipFill>
        <p:spPr>
          <a:xfrm rot="16200000">
            <a:off x="1476364" y="-1080258"/>
            <a:ext cx="1080121" cy="3456385"/>
          </a:xfrm>
          <a:prstGeom prst="rect">
            <a:avLst/>
          </a:prstGeom>
        </p:spPr>
      </p:pic>
      <p:pic>
        <p:nvPicPr>
          <p:cNvPr id="5" name="Picture 4" descr="received_2810250025858119.jpeg"/>
          <p:cNvPicPr>
            <a:picLocks noChangeAspect="1"/>
          </p:cNvPicPr>
          <p:nvPr/>
        </p:nvPicPr>
        <p:blipFill>
          <a:blip r:embed="rId3" cstate="print"/>
          <a:srcRect t="2273" r="60613" b="-15"/>
          <a:stretch>
            <a:fillRect/>
          </a:stretch>
        </p:blipFill>
        <p:spPr>
          <a:xfrm rot="16200000">
            <a:off x="1602508" y="-72148"/>
            <a:ext cx="792088" cy="3456388"/>
          </a:xfrm>
          <a:prstGeom prst="rect">
            <a:avLst/>
          </a:prstGeom>
        </p:spPr>
      </p:pic>
      <p:pic>
        <p:nvPicPr>
          <p:cNvPr id="7" name="Picture 6" descr="146866231_3378875178879532_7869150865699461800_n.jpg"/>
          <p:cNvPicPr>
            <a:picLocks noChangeAspect="1"/>
          </p:cNvPicPr>
          <p:nvPr/>
        </p:nvPicPr>
        <p:blipFill>
          <a:blip r:embed="rId4" cstate="print"/>
          <a:srcRect t="38888" r="75822" b="34443"/>
          <a:stretch>
            <a:fillRect/>
          </a:stretch>
        </p:blipFill>
        <p:spPr>
          <a:xfrm rot="16200000">
            <a:off x="4428691" y="1482156"/>
            <a:ext cx="864097" cy="1368154"/>
          </a:xfrm>
          <a:prstGeom prst="rect">
            <a:avLst/>
          </a:prstGeom>
        </p:spPr>
      </p:pic>
      <p:pic>
        <p:nvPicPr>
          <p:cNvPr id="8" name="Picture 7" descr="146866231_3378875178879532_7869150865699461800_n.jpg"/>
          <p:cNvPicPr>
            <a:picLocks noChangeAspect="1"/>
          </p:cNvPicPr>
          <p:nvPr/>
        </p:nvPicPr>
        <p:blipFill>
          <a:blip r:embed="rId4" cstate="print"/>
          <a:srcRect l="76252" b="-857"/>
          <a:stretch>
            <a:fillRect/>
          </a:stretch>
        </p:blipFill>
        <p:spPr>
          <a:xfrm rot="16200000">
            <a:off x="1548929" y="870090"/>
            <a:ext cx="936104" cy="3528392"/>
          </a:xfrm>
          <a:prstGeom prst="rect">
            <a:avLst/>
          </a:prstGeom>
        </p:spPr>
      </p:pic>
      <p:pic>
        <p:nvPicPr>
          <p:cNvPr id="9" name="Picture 8" descr="146866231_3378875178879532_7869150865699461800_n.jpg"/>
          <p:cNvPicPr>
            <a:picLocks noChangeAspect="1"/>
          </p:cNvPicPr>
          <p:nvPr/>
        </p:nvPicPr>
        <p:blipFill>
          <a:blip r:embed="rId4" cstate="print"/>
          <a:srcRect l="38933" t="72224" r="42622" b="1107"/>
          <a:stretch>
            <a:fillRect/>
          </a:stretch>
        </p:blipFill>
        <p:spPr>
          <a:xfrm rot="16200000">
            <a:off x="4457222" y="251892"/>
            <a:ext cx="792088" cy="136815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eived_261474232016572.jpeg"/>
          <p:cNvPicPr>
            <a:picLocks noChangeAspect="1"/>
          </p:cNvPicPr>
          <p:nvPr/>
        </p:nvPicPr>
        <p:blipFill>
          <a:blip r:embed="rId2" cstate="print"/>
          <a:srcRect t="91570"/>
          <a:stretch>
            <a:fillRect/>
          </a:stretch>
        </p:blipFill>
        <p:spPr>
          <a:xfrm>
            <a:off x="72207" y="1187996"/>
            <a:ext cx="3384376" cy="864096"/>
          </a:xfrm>
          <a:prstGeom prst="rect">
            <a:avLst/>
          </a:prstGeom>
        </p:spPr>
      </p:pic>
      <p:pic>
        <p:nvPicPr>
          <p:cNvPr id="6" name="Picture 5" descr="received_261474232016572.jpeg"/>
          <p:cNvPicPr>
            <a:picLocks noChangeAspect="1"/>
          </p:cNvPicPr>
          <p:nvPr/>
        </p:nvPicPr>
        <p:blipFill>
          <a:blip r:embed="rId2" cstate="print"/>
          <a:srcRect t="28636" r="16206" b="59315"/>
          <a:stretch>
            <a:fillRect/>
          </a:stretch>
        </p:blipFill>
        <p:spPr>
          <a:xfrm>
            <a:off x="86523" y="2196108"/>
            <a:ext cx="3384376" cy="828092"/>
          </a:xfrm>
          <a:prstGeom prst="rect">
            <a:avLst/>
          </a:prstGeom>
        </p:spPr>
      </p:pic>
      <p:pic>
        <p:nvPicPr>
          <p:cNvPr id="7" name="Picture 6" descr="received_261474232016572.jpeg"/>
          <p:cNvPicPr>
            <a:picLocks noChangeAspect="1"/>
          </p:cNvPicPr>
          <p:nvPr/>
        </p:nvPicPr>
        <p:blipFill>
          <a:blip r:embed="rId2" cstate="print"/>
          <a:srcRect r="-816" b="78593"/>
          <a:stretch>
            <a:fillRect/>
          </a:stretch>
        </p:blipFill>
        <p:spPr>
          <a:xfrm>
            <a:off x="86523" y="132076"/>
            <a:ext cx="3411996" cy="911903"/>
          </a:xfrm>
          <a:prstGeom prst="rect">
            <a:avLst/>
          </a:prstGeom>
        </p:spPr>
      </p:pic>
      <p:pic>
        <p:nvPicPr>
          <p:cNvPr id="8" name="Picture 7" descr="146866231_3378875178879532_7869150865699461800_n.jpg"/>
          <p:cNvPicPr>
            <a:picLocks noChangeAspect="1"/>
          </p:cNvPicPr>
          <p:nvPr/>
        </p:nvPicPr>
        <p:blipFill>
          <a:blip r:embed="rId3" cstate="print"/>
          <a:srcRect l="60096" t="72224" r="22169" b="1107"/>
          <a:stretch>
            <a:fillRect/>
          </a:stretch>
        </p:blipFill>
        <p:spPr>
          <a:xfrm rot="16200000">
            <a:off x="4320681" y="1962081"/>
            <a:ext cx="720079" cy="1296144"/>
          </a:xfrm>
          <a:prstGeom prst="rect">
            <a:avLst/>
          </a:prstGeom>
        </p:spPr>
      </p:pic>
      <p:pic>
        <p:nvPicPr>
          <p:cNvPr id="9" name="Picture 8" descr="146866231_3378875178879532_7869150865699461800_n.jpg"/>
          <p:cNvPicPr>
            <a:picLocks noChangeAspect="1"/>
          </p:cNvPicPr>
          <p:nvPr/>
        </p:nvPicPr>
        <p:blipFill>
          <a:blip r:embed="rId3" cstate="print"/>
          <a:srcRect l="60096" t="36407" r="26087" b="34702"/>
          <a:stretch>
            <a:fillRect/>
          </a:stretch>
        </p:blipFill>
        <p:spPr>
          <a:xfrm rot="16200000">
            <a:off x="4294454" y="1007976"/>
            <a:ext cx="720080" cy="1224136"/>
          </a:xfrm>
          <a:prstGeom prst="rect">
            <a:avLst/>
          </a:prstGeom>
        </p:spPr>
      </p:pic>
      <p:pic>
        <p:nvPicPr>
          <p:cNvPr id="10" name="Picture 9" descr="146866231_3378875178879532_7869150865699461800_n.jpg"/>
          <p:cNvPicPr>
            <a:picLocks noChangeAspect="1"/>
          </p:cNvPicPr>
          <p:nvPr/>
        </p:nvPicPr>
        <p:blipFill>
          <a:blip r:embed="rId3" cstate="print"/>
          <a:srcRect l="60096" r="21137" b="77186"/>
          <a:stretch>
            <a:fillRect/>
          </a:stretch>
        </p:blipFill>
        <p:spPr>
          <a:xfrm rot="16200000">
            <a:off x="4294454" y="-24041"/>
            <a:ext cx="720080" cy="1224136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1_02_03_23_52_1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4295" y="467916"/>
            <a:ext cx="4062107" cy="2268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71</Words>
  <Application>Microsoft Office PowerPoint</Application>
  <PresentationFormat>Custom</PresentationFormat>
  <Paragraphs>14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СРПСКИ  ЈЕЗИК  </vt:lpstr>
      <vt:lpstr>ПИСАНА СЛОВА ЛАТИНИЦЕ  ( велика и мала латинична слова   Ss, Šš, Zz, Žž )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 Напиши сљедеће реченице писаним словима латинице.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СРПСКИ  ЈЕЗИК</dc:title>
  <dc:creator>EC</dc:creator>
  <cp:lastModifiedBy>Laptop 002</cp:lastModifiedBy>
  <cp:revision>30</cp:revision>
  <dcterms:created xsi:type="dcterms:W3CDTF">2021-02-03T20:10:26Z</dcterms:created>
  <dcterms:modified xsi:type="dcterms:W3CDTF">2021-02-08T20:05:07Z</dcterms:modified>
</cp:coreProperties>
</file>