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C7F-8583-4CC4-B41E-BC7D75A0B644}" type="datetimeFigureOut">
              <a:rPr lang="en-US" smtClean="0"/>
              <a:t>26-Feb-21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DC44-1BD5-4275-B170-75CD8FD30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16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C7F-8583-4CC4-B41E-BC7D75A0B644}" type="datetimeFigureOut">
              <a:rPr lang="en-US" smtClean="0"/>
              <a:t>26-Feb-21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DC44-1BD5-4275-B170-75CD8FD30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1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C7F-8583-4CC4-B41E-BC7D75A0B644}" type="datetimeFigureOut">
              <a:rPr lang="en-US" smtClean="0"/>
              <a:t>26-Feb-21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DC44-1BD5-4275-B170-75CD8FD30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428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C7F-8583-4CC4-B41E-BC7D75A0B644}" type="datetimeFigureOut">
              <a:rPr lang="en-US" smtClean="0"/>
              <a:t>26-Feb-21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DC44-1BD5-4275-B170-75CD8FD30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315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C7F-8583-4CC4-B41E-BC7D75A0B644}" type="datetimeFigureOut">
              <a:rPr lang="en-US" smtClean="0"/>
              <a:t>26-Feb-21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DC44-1BD5-4275-B170-75CD8FD30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324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C7F-8583-4CC4-B41E-BC7D75A0B644}" type="datetimeFigureOut">
              <a:rPr lang="en-US" smtClean="0"/>
              <a:t>26-Feb-21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DC44-1BD5-4275-B170-75CD8FD30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39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C7F-8583-4CC4-B41E-BC7D75A0B644}" type="datetimeFigureOut">
              <a:rPr lang="en-US" smtClean="0"/>
              <a:t>26-Feb-21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DC44-1BD5-4275-B170-75CD8FD30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47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C7F-8583-4CC4-B41E-BC7D75A0B644}" type="datetimeFigureOut">
              <a:rPr lang="en-US" smtClean="0"/>
              <a:t>26-Feb-21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DC44-1BD5-4275-B170-75CD8FD30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1379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C7F-8583-4CC4-B41E-BC7D75A0B644}" type="datetimeFigureOut">
              <a:rPr lang="en-US" smtClean="0"/>
              <a:t>26-Feb-21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DC44-1BD5-4275-B170-75CD8FD30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852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C7F-8583-4CC4-B41E-BC7D75A0B644}" type="datetimeFigureOut">
              <a:rPr lang="en-US" smtClean="0"/>
              <a:t>26-Feb-21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A13DC44-1BD5-4275-B170-75CD8FD30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26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C7F-8583-4CC4-B41E-BC7D75A0B644}" type="datetimeFigureOut">
              <a:rPr lang="en-US" smtClean="0"/>
              <a:t>26-Feb-21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DC44-1BD5-4275-B170-75CD8FD30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09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C7F-8583-4CC4-B41E-BC7D75A0B644}" type="datetimeFigureOut">
              <a:rPr lang="en-US" smtClean="0"/>
              <a:t>26-Feb-21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DC44-1BD5-4275-B170-75CD8FD30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129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C7F-8583-4CC4-B41E-BC7D75A0B644}" type="datetimeFigureOut">
              <a:rPr lang="en-US" smtClean="0"/>
              <a:t>26-Feb-21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DC44-1BD5-4275-B170-75CD8FD30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146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C7F-8583-4CC4-B41E-BC7D75A0B644}" type="datetimeFigureOut">
              <a:rPr lang="en-US" smtClean="0"/>
              <a:t>26-Feb-21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DC44-1BD5-4275-B170-75CD8FD30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766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C7F-8583-4CC4-B41E-BC7D75A0B644}" type="datetimeFigureOut">
              <a:rPr lang="en-US" smtClean="0"/>
              <a:t>26-Feb-21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DC44-1BD5-4275-B170-75CD8FD30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147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C7F-8583-4CC4-B41E-BC7D75A0B644}" type="datetimeFigureOut">
              <a:rPr lang="en-US" smtClean="0"/>
              <a:t>26-Feb-21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DC44-1BD5-4275-B170-75CD8FD30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6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C7F-8583-4CC4-B41E-BC7D75A0B644}" type="datetimeFigureOut">
              <a:rPr lang="en-US" smtClean="0"/>
              <a:t>26-Feb-21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DC44-1BD5-4275-B170-75CD8FD30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26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7ECBC7F-8583-4CC4-B41E-BC7D75A0B644}" type="datetimeFigureOut">
              <a:rPr lang="en-US" smtClean="0"/>
              <a:t>26-Feb-21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A13DC44-1BD5-4275-B170-75CD8FD30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741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ДИЈЕЉЕЊЕ ЦИЈЕЛИХ БРОЈЕВА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14895" y="5005260"/>
            <a:ext cx="4114251" cy="954105"/>
          </a:xfrm>
        </p:spPr>
        <p:txBody>
          <a:bodyPr>
            <a:normAutofit/>
          </a:bodyPr>
          <a:lstStyle/>
          <a:p>
            <a:r>
              <a:rPr lang="sr-Cyrl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МИЛЕ ЖИВКОВИЋ</a:t>
            </a:r>
          </a:p>
          <a:p>
            <a:r>
              <a:rPr lang="sr-Cyrl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ЈУ ОШ „ВУК КАРАЏИЋ“ ТЕСЛИЋ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69931" y="252248"/>
            <a:ext cx="37521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ПРЕДМЕТ: МАТЕМАТИКА</a:t>
            </a:r>
          </a:p>
          <a:p>
            <a:r>
              <a:rPr lang="sr-Cyrl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РАЗРЕД: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VII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43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7112"/>
            <a:ext cx="10018711" cy="649014"/>
          </a:xfrm>
        </p:spPr>
        <p:txBody>
          <a:bodyPr>
            <a:normAutofit/>
          </a:bodyPr>
          <a:lstStyle/>
          <a:p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Количник бројева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(a:b)</a:t>
            </a:r>
            <a:r>
              <a:rPr lang="sr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је број </a:t>
            </a:r>
            <a:r>
              <a:rPr lang="sr-Cyrl-BA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тако да је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1011619"/>
            <a:ext cx="10018713" cy="3124201"/>
          </a:xfrm>
        </p:spPr>
        <p:txBody>
          <a:bodyPr/>
          <a:lstStyle/>
          <a:p>
            <a:pPr marL="0" indent="0">
              <a:buNone/>
            </a:pP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Узимајући у обзир својства множења, разликујемо два случаја:</a:t>
            </a:r>
          </a:p>
          <a:p>
            <a:pPr marL="457200" indent="-457200">
              <a:buFont typeface="+mj-lt"/>
              <a:buAutoNum type="arabicParenR"/>
            </a:pP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Дјељеник и дјелилац су истог знака,</a:t>
            </a:r>
          </a:p>
          <a:p>
            <a:pPr marL="457200" indent="-457200">
              <a:buFont typeface="+mj-lt"/>
              <a:buAutoNum type="arabicParenR"/>
            </a:pP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Дјељеник и дјелилац су различитог знака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itle 1"/>
              <p:cNvSpPr txBox="1">
                <a:spLocks/>
              </p:cNvSpPr>
              <p:nvPr/>
            </p:nvSpPr>
            <p:spPr>
              <a:xfrm>
                <a:off x="1657732" y="1173872"/>
                <a:ext cx="10018711" cy="649014"/>
              </a:xfrm>
              <a:prstGeom prst="rect">
                <a:avLst/>
              </a:prstGeom>
              <a:effectLst/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457200" rtl="0" eaLnBrk="1" latinLnBrk="0" hangingPunct="1">
                  <a:spcBef>
                    <a:spcPct val="0"/>
                  </a:spcBef>
                  <a:buNone/>
                  <a:defRPr sz="4000" kern="1200" cap="none">
                    <a:ln w="3175" cmpd="sng"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+mj-ea"/>
                    <a:cs typeface="+mj-cs"/>
                  </a:defRPr>
                </a:lvl1pPr>
                <a:lvl2pPr eaLnBrk="1" hangingPunct="1">
                  <a:defRPr>
                    <a:solidFill>
                      <a:schemeClr val="tx2"/>
                    </a:solidFill>
                  </a:defRPr>
                </a:lvl2pPr>
                <a:lvl3pPr eaLnBrk="1" hangingPunct="1">
                  <a:defRPr>
                    <a:solidFill>
                      <a:schemeClr val="tx2"/>
                    </a:solidFill>
                  </a:defRPr>
                </a:lvl3pPr>
                <a:lvl4pPr eaLnBrk="1" hangingPunct="1">
                  <a:defRPr>
                    <a:solidFill>
                      <a:schemeClr val="tx2"/>
                    </a:solidFill>
                  </a:defRPr>
                </a:lvl4pPr>
                <a:lvl5pPr eaLnBrk="1" hangingPunct="1">
                  <a:defRPr>
                    <a:solidFill>
                      <a:schemeClr val="tx2"/>
                    </a:solidFill>
                  </a:defRPr>
                </a:lvl5pPr>
                <a:lvl6pPr eaLnBrk="1" hangingPunct="1">
                  <a:defRPr>
                    <a:solidFill>
                      <a:schemeClr val="tx2"/>
                    </a:solidFill>
                  </a:defRPr>
                </a:lvl6pPr>
                <a:lvl7pPr eaLnBrk="1" hangingPunct="1">
                  <a:defRPr>
                    <a:solidFill>
                      <a:schemeClr val="tx2"/>
                    </a:solidFill>
                  </a:defRPr>
                </a:lvl7pPr>
                <a:lvl8pPr eaLnBrk="1" hangingPunct="1">
                  <a:defRPr>
                    <a:solidFill>
                      <a:schemeClr val="tx2"/>
                    </a:solidFill>
                  </a:defRPr>
                </a:lvl8pPr>
                <a:lvl9pPr eaLnBrk="1" hangingPunct="1">
                  <a:defRPr>
                    <a:solidFill>
                      <a:schemeClr val="tx2"/>
                    </a:solidFill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𝑎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𝑏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⋅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𝑐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, 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𝑏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≠0</m:t>
                      </m:r>
                    </m:oMath>
                  </m:oMathPara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7732" y="1173872"/>
                <a:ext cx="10018711" cy="6490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Horizontal Scroll 3"/>
          <p:cNvSpPr/>
          <p:nvPr/>
        </p:nvSpPr>
        <p:spPr>
          <a:xfrm>
            <a:off x="2532993" y="3193173"/>
            <a:ext cx="7273159" cy="348089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Апсолутна вриједност количника два цијела броја једнака је количнику апсолутних вриједности дјељеника и дјелиоца; знак количника је позитиван ако су бројеви истог знака, а негативан ако су бројеви различитог знака.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59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755228" y="515007"/>
                <a:ext cx="8450317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Cyrl-BA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Примјер 1.</a:t>
                </a:r>
              </a:p>
              <a:p>
                <a:r>
                  <a:rPr lang="sr-Cyrl-BA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Израчунајмо количник бројева:</a:t>
                </a:r>
              </a:p>
              <a:p>
                <a:endParaRPr lang="sr-Cyrl-BA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Font typeface="+mj-lt"/>
                  <a:buAutoNum type="alphaL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sr-Cyrl-BA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Cyrl-BA" sz="2400" i="1">
                            <a:latin typeface="Cambria Math" panose="02040503050406030204" pitchFamily="18" charset="0"/>
                          </a:rPr>
                          <m:t>+12</m:t>
                        </m:r>
                      </m:e>
                    </m:d>
                    <m:r>
                      <a:rPr lang="sr-Cyrl-BA" sz="2400" b="0" i="1" smtClean="0">
                        <a:latin typeface="Cambria Math" panose="02040503050406030204" pitchFamily="18" charset="0"/>
                      </a:rPr>
                      <m:t> и </m:t>
                    </m:r>
                    <m:d>
                      <m:dPr>
                        <m:ctrlPr>
                          <a:rPr lang="sr-Cyrl-BA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Cyrl-BA" sz="2400" i="1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</m:oMath>
                </a14:m>
                <a:endParaRPr lang="sr-Cyrl-BA" sz="2400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Font typeface="+mj-lt"/>
                  <a:buAutoNum type="alphaL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sr-Cyrl-BA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Cyrl-BA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r-Cyrl-BA" sz="2400" i="1">
                            <a:latin typeface="Cambria Math" panose="02040503050406030204" pitchFamily="18" charset="0"/>
                          </a:rPr>
                          <m:t>12</m:t>
                        </m:r>
                      </m:e>
                    </m:d>
                    <m:r>
                      <a:rPr lang="sr-Cyrl-BA" sz="2400" b="0" i="1" smtClean="0">
                        <a:latin typeface="Cambria Math" panose="02040503050406030204" pitchFamily="18" charset="0"/>
                      </a:rPr>
                      <m:t> и </m:t>
                    </m:r>
                    <m:d>
                      <m:dPr>
                        <m:ctrlPr>
                          <a:rPr lang="sr-Cyrl-BA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Cyrl-BA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r-Cyrl-BA" sz="2400" i="1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</m:oMath>
                </a14:m>
                <a:endParaRPr lang="sr-Cyrl-BA" sz="2400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sr-Cyrl-BA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5228" y="515007"/>
                <a:ext cx="8450317" cy="2308324"/>
              </a:xfrm>
              <a:prstGeom prst="rect">
                <a:avLst/>
              </a:prstGeom>
              <a:blipFill>
                <a:blip r:embed="rId2"/>
                <a:stretch>
                  <a:fillRect l="-1154" t="-18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429408" y="3153672"/>
                <a:ext cx="9837682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Cyrl-BA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Према дефиницији дијељења,</a:t>
                </a:r>
              </a:p>
              <a:p>
                <a:r>
                  <a:rPr lang="sr-Cyrl-BA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слиједи:</a:t>
                </a:r>
              </a:p>
              <a:p>
                <a:endParaRPr lang="sr-Cyrl-BA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+mj-lt"/>
                  <a:buAutoNum type="alphaL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sr-Cyrl-BA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Cyrl-BA" sz="2400" b="0" i="1" smtClean="0">
                            <a:latin typeface="Cambria Math" panose="02040503050406030204" pitchFamily="18" charset="0"/>
                          </a:rPr>
                          <m:t>+12</m:t>
                        </m:r>
                      </m:e>
                    </m:d>
                    <m:r>
                      <a:rPr lang="sr-Cyrl-BA" sz="2400" b="0" i="1" smtClean="0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ctrlPr>
                          <a:rPr lang="sr-Cyrl-BA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Cyrl-BA" sz="2400" b="0" i="1" smtClean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lang="sr-Cyrl-BA" sz="2400" b="0" i="1" smtClean="0">
                        <a:latin typeface="Cambria Math" panose="02040503050406030204" pitchFamily="18" charset="0"/>
                      </a:rPr>
                      <m:t>=+</m:t>
                    </m:r>
                    <m:d>
                      <m:dPr>
                        <m:ctrlPr>
                          <a:rPr lang="sr-Cyrl-BA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sr-Cyrl-BA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Cyrl-BA" sz="2400" b="0" i="1" smtClean="0">
                                <a:latin typeface="Cambria Math" panose="02040503050406030204" pitchFamily="18" charset="0"/>
                              </a:rPr>
                              <m:t>+12</m:t>
                            </m:r>
                          </m:e>
                        </m:d>
                        <m:r>
                          <a:rPr lang="sr-Cyrl-BA" sz="2400" b="0" i="1" smtClean="0">
                            <a:latin typeface="Cambria Math" panose="02040503050406030204" pitchFamily="18" charset="0"/>
                          </a:rPr>
                          <m:t>: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sr-Cyrl-BA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Cyrl-BA" sz="2400" b="0" i="1" smtClean="0">
                                <a:latin typeface="Cambria Math" panose="02040503050406030204" pitchFamily="18" charset="0"/>
                              </a:rPr>
                              <m:t>+4</m:t>
                            </m:r>
                          </m:e>
                        </m:d>
                      </m:e>
                    </m:d>
                  </m:oMath>
                </a14:m>
                <a:r>
                  <a:rPr lang="sr-Cyrl-BA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sr-Cyrl-BA" sz="24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sr-Cyrl-BA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Cyrl-BA" sz="2400" b="0" i="1" smtClean="0">
                            <a:latin typeface="Cambria Math" panose="02040503050406030204" pitchFamily="18" charset="0"/>
                          </a:rPr>
                          <m:t>12:4</m:t>
                        </m:r>
                      </m:e>
                    </m:d>
                    <m:r>
                      <a:rPr lang="sr-Cyrl-BA" sz="2400" b="0" i="1" smtClean="0">
                        <a:latin typeface="Cambria Math" panose="02040503050406030204" pitchFamily="18" charset="0"/>
                      </a:rPr>
                      <m:t>=+3</m:t>
                    </m:r>
                  </m:oMath>
                </a14:m>
                <a:endParaRPr lang="sr-Cyrl-BA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+mj-lt"/>
                  <a:buAutoNum type="alphaLcParenR"/>
                </a:pPr>
                <a:endParaRPr lang="sr-Cyrl-BA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+mj-lt"/>
                  <a:buAutoNum type="alphaL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sr-Cyrl-BA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Cyrl-BA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r-Cyrl-BA" sz="2400" i="1">
                            <a:latin typeface="Cambria Math" panose="02040503050406030204" pitchFamily="18" charset="0"/>
                          </a:rPr>
                          <m:t>12</m:t>
                        </m:r>
                      </m:e>
                    </m:d>
                    <m:r>
                      <a:rPr lang="sr-Cyrl-BA" sz="2400" i="1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ctrlPr>
                          <a:rPr lang="sr-Cyrl-BA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Cyrl-BA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r-Cyrl-BA" sz="2400" i="1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  <m:r>
                      <a:rPr lang="sr-Cyrl-BA" sz="2400" i="1">
                        <a:latin typeface="Cambria Math" panose="02040503050406030204" pitchFamily="18" charset="0"/>
                      </a:rPr>
                      <m:t>=+</m:t>
                    </m:r>
                    <m:d>
                      <m:dPr>
                        <m:ctrlPr>
                          <a:rPr lang="sr-Cyrl-BA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sr-Cyrl-BA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Cyrl-BA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sr-Cyrl-BA" sz="2400" i="1">
                                <a:latin typeface="Cambria Math" panose="02040503050406030204" pitchFamily="18" charset="0"/>
                              </a:rPr>
                              <m:t>12</m:t>
                            </m:r>
                          </m:e>
                        </m:d>
                        <m:r>
                          <a:rPr lang="sr-Cyrl-BA" sz="2400" i="1">
                            <a:latin typeface="Cambria Math" panose="02040503050406030204" pitchFamily="18" charset="0"/>
                          </a:rPr>
                          <m:t>: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sr-Cyrl-BA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Cyrl-BA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sr-Cyrl-BA" sz="24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</m:d>
                      </m:e>
                    </m:d>
                  </m:oMath>
                </a14:m>
                <a:r>
                  <a:rPr lang="sr-Cyrl-BA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sr-Cyrl-BA" sz="24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sr-Cyrl-BA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Cyrl-BA" sz="2400" i="1">
                            <a:latin typeface="Cambria Math" panose="02040503050406030204" pitchFamily="18" charset="0"/>
                          </a:rPr>
                          <m:t>12:4</m:t>
                        </m:r>
                      </m:e>
                    </m:d>
                    <m:r>
                      <a:rPr lang="sr-Cyrl-BA" sz="2400" i="1">
                        <a:latin typeface="Cambria Math" panose="02040503050406030204" pitchFamily="18" charset="0"/>
                      </a:rPr>
                      <m:t>=+3</m:t>
                    </m:r>
                  </m:oMath>
                </a14:m>
                <a:endParaRPr lang="sr-Cyrl-BA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9408" y="3153672"/>
                <a:ext cx="9837682" cy="2677656"/>
              </a:xfrm>
              <a:prstGeom prst="rect">
                <a:avLst/>
              </a:prstGeom>
              <a:blipFill>
                <a:blip r:embed="rId3"/>
                <a:stretch>
                  <a:fillRect l="-929" t="-15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ounded Rectangular Callout 5"/>
          <p:cNvSpPr/>
          <p:nvPr/>
        </p:nvSpPr>
        <p:spPr>
          <a:xfrm>
            <a:off x="6505904" y="798786"/>
            <a:ext cx="5097517" cy="2932386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Знак </a:t>
            </a:r>
            <a:r>
              <a:rPr lang="sr-Cyrl-BA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количника је позитиван ако су бројеви истог </a:t>
            </a:r>
            <a:r>
              <a:rPr lang="sr-Cyrl-BA" sz="2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знака</a:t>
            </a:r>
            <a:r>
              <a:rPr lang="en-US" sz="2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r-Cyrl-BA" sz="2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Апсолутна </a:t>
            </a:r>
            <a:r>
              <a:rPr lang="sr-Cyrl-BA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вриједност количника два цијела броја једнака је количнику апсолутних вриједности дјељеника и </a:t>
            </a:r>
            <a:r>
              <a:rPr lang="sr-Cyrl-BA" sz="2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дјелиоца.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62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534511" y="504496"/>
                <a:ext cx="4813738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Cyrl-BA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Примјер 2.</a:t>
                </a:r>
              </a:p>
              <a:p>
                <a:r>
                  <a:rPr lang="sr-Cyrl-BA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Израчунајмо количник бројева:</a:t>
                </a:r>
              </a:p>
              <a:p>
                <a:endParaRPr lang="sr-Cyrl-BA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Font typeface="+mj-lt"/>
                  <a:buAutoNum type="alphaL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sr-Cyrl-BA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Cyrl-BA" sz="2400" i="1">
                            <a:latin typeface="Cambria Math" panose="02040503050406030204" pitchFamily="18" charset="0"/>
                          </a:rPr>
                          <m:t>+12</m:t>
                        </m:r>
                      </m:e>
                    </m:d>
                    <m:r>
                      <a:rPr lang="sr-Cyrl-BA" sz="2400" b="0" i="1" smtClean="0">
                        <a:latin typeface="Cambria Math" panose="02040503050406030204" pitchFamily="18" charset="0"/>
                      </a:rPr>
                      <m:t> и </m:t>
                    </m:r>
                    <m:d>
                      <m:dPr>
                        <m:ctrlPr>
                          <a:rPr lang="sr-Cyrl-BA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Cyrl-BA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r-Cyrl-BA" sz="2400" i="1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</m:oMath>
                </a14:m>
                <a:endParaRPr lang="sr-Cyrl-BA" sz="2400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Font typeface="+mj-lt"/>
                  <a:buAutoNum type="alphaL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sr-Cyrl-BA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Cyrl-BA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r-Cyrl-BA" sz="2400" i="1">
                            <a:latin typeface="Cambria Math" panose="02040503050406030204" pitchFamily="18" charset="0"/>
                          </a:rPr>
                          <m:t>12</m:t>
                        </m:r>
                      </m:e>
                    </m:d>
                    <m:r>
                      <a:rPr lang="sr-Cyrl-BA" sz="2400" b="0" i="1" smtClean="0">
                        <a:latin typeface="Cambria Math" panose="02040503050406030204" pitchFamily="18" charset="0"/>
                      </a:rPr>
                      <m:t> и </m:t>
                    </m:r>
                    <m:d>
                      <m:dPr>
                        <m:ctrlPr>
                          <a:rPr lang="sr-Cyrl-BA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Cyrl-BA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sr-Cyrl-BA" sz="2400" i="1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</m:oMath>
                </a14:m>
                <a:endParaRPr lang="sr-Cyrl-BA" sz="2400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sr-Cyrl-BA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4511" y="504496"/>
                <a:ext cx="4813738" cy="2308324"/>
              </a:xfrm>
              <a:prstGeom prst="rect">
                <a:avLst/>
              </a:prstGeom>
              <a:blipFill>
                <a:blip r:embed="rId2"/>
                <a:stretch>
                  <a:fillRect l="-2028" t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534511" y="3164182"/>
                <a:ext cx="9837682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Cyrl-BA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Према дефиницији дијељења,</a:t>
                </a:r>
              </a:p>
              <a:p>
                <a:r>
                  <a:rPr lang="sr-Cyrl-BA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слиједи:</a:t>
                </a:r>
              </a:p>
              <a:p>
                <a:endParaRPr lang="sr-Cyrl-BA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+mj-lt"/>
                  <a:buAutoNum type="alphaL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sr-Cyrl-BA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Cyrl-BA" sz="2400" b="0" i="1" smtClean="0">
                            <a:latin typeface="Cambria Math" panose="02040503050406030204" pitchFamily="18" charset="0"/>
                          </a:rPr>
                          <m:t>+12</m:t>
                        </m:r>
                      </m:e>
                    </m:d>
                    <m:r>
                      <a:rPr lang="sr-Cyrl-BA" sz="2400" b="0" i="1" smtClean="0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ctrlPr>
                          <a:rPr lang="sr-Cyrl-BA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Cyrl-BA" sz="24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sr-Cyrl-BA" sz="2400" b="0" i="1" smtClean="0">
                        <a:latin typeface="Cambria Math" panose="02040503050406030204" pitchFamily="18" charset="0"/>
                      </a:rPr>
                      <m:t>=−</m:t>
                    </m:r>
                    <m:d>
                      <m:dPr>
                        <m:ctrlPr>
                          <a:rPr lang="sr-Cyrl-BA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sr-Cyrl-BA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Cyrl-BA" sz="2400" b="0" i="1" smtClean="0">
                                <a:latin typeface="Cambria Math" panose="02040503050406030204" pitchFamily="18" charset="0"/>
                              </a:rPr>
                              <m:t>+12</m:t>
                            </m:r>
                          </m:e>
                        </m:d>
                        <m:r>
                          <a:rPr lang="sr-Cyrl-BA" sz="2400" b="0" i="1" smtClean="0">
                            <a:latin typeface="Cambria Math" panose="02040503050406030204" pitchFamily="18" charset="0"/>
                          </a:rPr>
                          <m:t>: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sr-Cyrl-BA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Cyrl-BA" sz="2400" b="0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</m:e>
                        </m:d>
                      </m:e>
                    </m:d>
                  </m:oMath>
                </a14:m>
                <a:r>
                  <a:rPr lang="sr-Cyrl-BA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sr-Cyrl-BA" sz="2400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sr-Cyrl-BA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Cyrl-BA" sz="2400" b="0" i="1" smtClean="0">
                            <a:latin typeface="Cambria Math" panose="02040503050406030204" pitchFamily="18" charset="0"/>
                          </a:rPr>
                          <m:t>12:4</m:t>
                        </m:r>
                      </m:e>
                    </m:d>
                    <m:r>
                      <a:rPr lang="sr-Cyrl-BA" sz="2400" b="0" i="1" smtClean="0">
                        <a:latin typeface="Cambria Math" panose="02040503050406030204" pitchFamily="18" charset="0"/>
                      </a:rPr>
                      <m:t>=−3</m:t>
                    </m:r>
                  </m:oMath>
                </a14:m>
                <a:endParaRPr lang="sr-Cyrl-BA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+mj-lt"/>
                  <a:buAutoNum type="alphaLcParenR"/>
                </a:pPr>
                <a:endParaRPr lang="sr-Cyrl-BA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+mj-lt"/>
                  <a:buAutoNum type="alphaL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sr-Cyrl-BA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Cyrl-BA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r-Cyrl-BA" sz="2400" i="1">
                            <a:latin typeface="Cambria Math" panose="02040503050406030204" pitchFamily="18" charset="0"/>
                          </a:rPr>
                          <m:t>12</m:t>
                        </m:r>
                      </m:e>
                    </m:d>
                    <m:r>
                      <a:rPr lang="sr-Cyrl-BA" sz="2400" i="1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ctrlPr>
                          <a:rPr lang="sr-Cyrl-BA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Cyrl-BA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sr-Cyrl-BA" sz="2400" i="1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  <m:r>
                      <a:rPr lang="sr-Cyrl-BA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Cyrl-BA" sz="2400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sr-Cyrl-BA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sr-Cyrl-BA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Cyrl-BA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sr-Cyrl-BA" sz="2400" i="1">
                                <a:latin typeface="Cambria Math" panose="02040503050406030204" pitchFamily="18" charset="0"/>
                              </a:rPr>
                              <m:t>12</m:t>
                            </m:r>
                          </m:e>
                        </m:d>
                        <m:r>
                          <a:rPr lang="sr-Cyrl-BA" sz="2400" i="1">
                            <a:latin typeface="Cambria Math" panose="02040503050406030204" pitchFamily="18" charset="0"/>
                          </a:rPr>
                          <m:t>: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sr-Cyrl-BA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Cyrl-BA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sr-Cyrl-BA" sz="24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</m:d>
                      </m:e>
                    </m:d>
                  </m:oMath>
                </a14:m>
                <a:r>
                  <a:rPr lang="sr-Cyrl-BA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sr-Cyrl-BA" sz="2400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sr-Cyrl-BA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Cyrl-BA" sz="2400" i="1">
                            <a:latin typeface="Cambria Math" panose="02040503050406030204" pitchFamily="18" charset="0"/>
                          </a:rPr>
                          <m:t>12:4</m:t>
                        </m:r>
                      </m:e>
                    </m:d>
                    <m:r>
                      <a:rPr lang="sr-Cyrl-BA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Cyrl-BA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sr-Cyrl-BA" sz="2400" i="1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sr-Cyrl-BA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4511" y="3164182"/>
                <a:ext cx="9837682" cy="2677656"/>
              </a:xfrm>
              <a:prstGeom prst="rect">
                <a:avLst/>
              </a:prstGeom>
              <a:blipFill>
                <a:blip r:embed="rId3"/>
                <a:stretch>
                  <a:fillRect l="-991" t="-1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ounded Rectangular Callout 5"/>
          <p:cNvSpPr/>
          <p:nvPr/>
        </p:nvSpPr>
        <p:spPr>
          <a:xfrm>
            <a:off x="6201104" y="914399"/>
            <a:ext cx="5517931" cy="2932386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Знак </a:t>
            </a:r>
            <a:r>
              <a:rPr lang="sr-Cyrl-BA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количника је </a:t>
            </a:r>
            <a:r>
              <a:rPr lang="sr-Cyrl-BA" sz="2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негативан </a:t>
            </a:r>
            <a:r>
              <a:rPr lang="sr-Cyrl-BA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ако су бројеви </a:t>
            </a:r>
            <a:r>
              <a:rPr lang="sr-Cyrl-BA" sz="2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различитог знака</a:t>
            </a:r>
            <a:r>
              <a:rPr lang="en-US" sz="2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r-Cyrl-BA" sz="2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Апсолутна </a:t>
            </a:r>
            <a:r>
              <a:rPr lang="sr-Cyrl-BA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вриједност количника два цијела броја једнака је количнику апсолутних вриједности дјељеника и </a:t>
            </a:r>
            <a:r>
              <a:rPr lang="sr-Cyrl-BA" sz="2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дјелиоца.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60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755228" y="515007"/>
                <a:ext cx="8450317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Cyrl-BA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Количник нуле и било ког цијелог броја, изузев нуле, јесте нула.</a:t>
                </a:r>
              </a:p>
              <a:p>
                <a:endParaRPr lang="sr-Cyrl-BA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sr-Cyrl-BA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Примјер 3.</a:t>
                </a:r>
              </a:p>
              <a:p>
                <a:r>
                  <a:rPr lang="sr-Cyrl-BA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Одредимо количник бројева:</a:t>
                </a:r>
              </a:p>
              <a:p>
                <a:endParaRPr lang="sr-Cyrl-BA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sr-Cyrl-BA" sz="2400" b="0" i="1" smtClean="0">
                        <a:latin typeface="Cambria Math" panose="02040503050406030204" pitchFamily="18" charset="0"/>
                      </a:rPr>
                      <m:t>0 и −5</m:t>
                    </m:r>
                  </m:oMath>
                </a14:m>
                <a:endParaRPr lang="sr-Cyrl-BA" sz="2400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sr-Cyrl-BA" sz="240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sr-Cyrl-BA" sz="2400" b="0" i="1" smtClean="0">
                        <a:latin typeface="Cambria Math" panose="02040503050406030204" pitchFamily="18" charset="0"/>
                      </a:rPr>
                      <m:t> и+6</m:t>
                    </m:r>
                  </m:oMath>
                </a14:m>
                <a:endParaRPr lang="sr-Cyrl-BA" sz="2400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sr-Cyrl-BA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5228" y="515007"/>
                <a:ext cx="8450317" cy="3416320"/>
              </a:xfrm>
              <a:prstGeom prst="rect">
                <a:avLst/>
              </a:prstGeom>
              <a:blipFill>
                <a:blip r:embed="rId2"/>
                <a:stretch>
                  <a:fillRect l="-1154" t="-1248" r="-2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933903" y="3746661"/>
            <a:ext cx="93016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Према наведеном правилу, слиједи:</a:t>
            </a:r>
          </a:p>
          <a:p>
            <a:endParaRPr lang="sr-Cyrl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 (-5) = 0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0 : (+6) =0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30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90952" y="515007"/>
            <a:ext cx="73467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Задатак 1.</a:t>
            </a:r>
          </a:p>
          <a:p>
            <a:endParaRPr lang="sr-Cyrl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Попуни табелу: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364683"/>
              </p:ext>
            </p:extLst>
          </p:nvPr>
        </p:nvGraphicFramePr>
        <p:xfrm>
          <a:off x="4060497" y="1907335"/>
          <a:ext cx="4074510" cy="433387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358170">
                  <a:extLst>
                    <a:ext uri="{9D8B030D-6E8A-4147-A177-3AD203B41FA5}">
                      <a16:colId xmlns:a16="http://schemas.microsoft.com/office/drawing/2014/main" val="3059552291"/>
                    </a:ext>
                  </a:extLst>
                </a:gridCol>
                <a:gridCol w="1358170">
                  <a:extLst>
                    <a:ext uri="{9D8B030D-6E8A-4147-A177-3AD203B41FA5}">
                      <a16:colId xmlns:a16="http://schemas.microsoft.com/office/drawing/2014/main" val="1461170356"/>
                    </a:ext>
                  </a:extLst>
                </a:gridCol>
                <a:gridCol w="1358170">
                  <a:extLst>
                    <a:ext uri="{9D8B030D-6E8A-4147-A177-3AD203B41FA5}">
                      <a16:colId xmlns:a16="http://schemas.microsoft.com/office/drawing/2014/main" val="2271761845"/>
                    </a:ext>
                  </a:extLst>
                </a:gridCol>
              </a:tblGrid>
              <a:tr h="481542"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/>
                        <a:t>Дјељеник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/>
                        <a:t>Дјелилац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/>
                        <a:t>Количник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7764104"/>
                  </a:ext>
                </a:extLst>
              </a:tr>
              <a:tr h="481542"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+36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+9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800513"/>
                  </a:ext>
                </a:extLst>
              </a:tr>
              <a:tr h="481542"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-36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984903"/>
                  </a:ext>
                </a:extLst>
              </a:tr>
              <a:tr h="481542"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-36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+9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69624"/>
                  </a:ext>
                </a:extLst>
              </a:tr>
              <a:tr h="481542"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+36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914857"/>
                  </a:ext>
                </a:extLst>
              </a:tr>
              <a:tr h="481542"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7210270"/>
                  </a:ext>
                </a:extLst>
              </a:tr>
              <a:tr h="481542"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+8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325469"/>
                  </a:ext>
                </a:extLst>
              </a:tr>
              <a:tr h="481542"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23942"/>
                  </a:ext>
                </a:extLst>
              </a:tr>
              <a:tr h="481542"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+12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565172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957848" y="2442774"/>
            <a:ext cx="945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+4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57848" y="2864566"/>
            <a:ext cx="945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+4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36828" y="3390115"/>
            <a:ext cx="945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57848" y="3883368"/>
            <a:ext cx="945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57848" y="4374512"/>
            <a:ext cx="945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57848" y="4865656"/>
            <a:ext cx="945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57848" y="5356800"/>
            <a:ext cx="945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+1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36828" y="5747960"/>
            <a:ext cx="945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019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684005" y="4053050"/>
                <a:ext cx="3371471" cy="890752"/>
              </a:xfr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sr-Cyrl-BA" sz="24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sr-Cyrl-BA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−2</m:t>
                          </m:r>
                        </m:e>
                      </m:d>
                      <m:r>
                        <a:rPr lang="sr-Cyrl-BA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⋅</m:t>
                      </m:r>
                      <m:d>
                        <m:dPr>
                          <m:ctrlPr>
                            <a:rPr lang="sr-Cyrl-BA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sr-Cyrl-BA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−3</m:t>
                          </m:r>
                        </m:e>
                      </m:d>
                      <m:r>
                        <a:rPr lang="sr-Cyrl-BA" sz="2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d>
                        <m:dPr>
                          <m:ctrlPr>
                            <a:rPr lang="sr-Cyrl-BA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sr-Cyrl-BA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−8</m:t>
                          </m:r>
                        </m:e>
                      </m:d>
                      <m:r>
                        <a:rPr lang="sr-Cyrl-BA" sz="2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:4</m:t>
                      </m:r>
                      <m:r>
                        <a:rPr lang="sr-Cyrl-BA" sz="24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684005" y="4053050"/>
                <a:ext cx="3371471" cy="890752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490952" y="515007"/>
                <a:ext cx="7346731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Cyrl-BA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Задатак 2.</a:t>
                </a:r>
              </a:p>
              <a:p>
                <a:endParaRPr lang="sr-Cyrl-BA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sr-Cyrl-BA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Израчунај вриједност израза: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sr-Cyrl-BA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sr-Cyrl-BA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−2</m:t>
                        </m:r>
                      </m:e>
                    </m:d>
                    <m:r>
                      <a:rPr lang="sr-Cyrl-BA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⋅</m:t>
                    </m:r>
                    <m:d>
                      <m:dPr>
                        <m:ctrlPr>
                          <a:rPr lang="sr-Cyrl-BA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sr-Cyrl-BA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</m:e>
                    </m:d>
                    <m:r>
                      <a:rPr lang="sr-Cyrl-BA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d>
                      <m:dPr>
                        <m:ctrlPr>
                          <a:rPr lang="sr-Cyrl-BA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sr-Cyrl-BA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−8</m:t>
                        </m:r>
                      </m:e>
                    </m:d>
                    <m:r>
                      <a:rPr lang="sr-Cyrl-BA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:4</m:t>
                    </m:r>
                  </m:oMath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0952" y="515007"/>
                <a:ext cx="7346731" cy="1200329"/>
              </a:xfrm>
              <a:prstGeom prst="rect">
                <a:avLst/>
              </a:prstGeom>
              <a:blipFill>
                <a:blip r:embed="rId3"/>
                <a:stretch>
                  <a:fillRect l="-1328" t="-3553" b="-111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loud Callout 4"/>
          <p:cNvSpPr/>
          <p:nvPr/>
        </p:nvSpPr>
        <p:spPr>
          <a:xfrm>
            <a:off x="4708634" y="1851971"/>
            <a:ext cx="7094483" cy="182665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Операције множења и дијељења имају предност над операцијама сабирања и одузимања.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itle 1"/>
              <p:cNvSpPr txBox="1">
                <a:spLocks/>
              </p:cNvSpPr>
              <p:nvPr/>
            </p:nvSpPr>
            <p:spPr>
              <a:xfrm>
                <a:off x="4887311" y="4053050"/>
                <a:ext cx="462456" cy="890752"/>
              </a:xfrm>
              <a:prstGeom prst="rect">
                <a:avLst/>
              </a:prstGeom>
              <a:effectLst/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457200" rtl="0" eaLnBrk="1" latinLnBrk="0" hangingPunct="1">
                  <a:spcBef>
                    <a:spcPct val="0"/>
                  </a:spcBef>
                  <a:buNone/>
                  <a:defRPr sz="4000" kern="1200" cap="none">
                    <a:ln w="3175" cmpd="sng"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+mj-ea"/>
                    <a:cs typeface="+mj-cs"/>
                  </a:defRPr>
                </a:lvl1pPr>
                <a:lvl2pPr eaLnBrk="1" hangingPunct="1">
                  <a:defRPr>
                    <a:solidFill>
                      <a:schemeClr val="tx2"/>
                    </a:solidFill>
                  </a:defRPr>
                </a:lvl2pPr>
                <a:lvl3pPr eaLnBrk="1" hangingPunct="1">
                  <a:defRPr>
                    <a:solidFill>
                      <a:schemeClr val="tx2"/>
                    </a:solidFill>
                  </a:defRPr>
                </a:lvl3pPr>
                <a:lvl4pPr eaLnBrk="1" hangingPunct="1">
                  <a:defRPr>
                    <a:solidFill>
                      <a:schemeClr val="tx2"/>
                    </a:solidFill>
                  </a:defRPr>
                </a:lvl4pPr>
                <a:lvl5pPr eaLnBrk="1" hangingPunct="1">
                  <a:defRPr>
                    <a:solidFill>
                      <a:schemeClr val="tx2"/>
                    </a:solidFill>
                  </a:defRPr>
                </a:lvl5pPr>
                <a:lvl6pPr eaLnBrk="1" hangingPunct="1">
                  <a:defRPr>
                    <a:solidFill>
                      <a:schemeClr val="tx2"/>
                    </a:solidFill>
                  </a:defRPr>
                </a:lvl6pPr>
                <a:lvl7pPr eaLnBrk="1" hangingPunct="1">
                  <a:defRPr>
                    <a:solidFill>
                      <a:schemeClr val="tx2"/>
                    </a:solidFill>
                  </a:defRPr>
                </a:lvl7pPr>
                <a:lvl8pPr eaLnBrk="1" hangingPunct="1">
                  <a:defRPr>
                    <a:solidFill>
                      <a:schemeClr val="tx2"/>
                    </a:solidFill>
                  </a:defRPr>
                </a:lvl8pPr>
                <a:lvl9pPr eaLnBrk="1" hangingPunct="1">
                  <a:defRPr>
                    <a:solidFill>
                      <a:schemeClr val="tx2"/>
                    </a:solidFill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6</m:t>
                      </m:r>
                    </m:oMath>
                  </m:oMathPara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7311" y="4053050"/>
                <a:ext cx="462456" cy="890752"/>
              </a:xfrm>
              <a:prstGeom prst="rect">
                <a:avLst/>
              </a:prstGeom>
              <a:blipFill>
                <a:blip r:embed="rId4"/>
                <a:stretch>
                  <a:fillRect l="-1316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tle 1"/>
              <p:cNvSpPr txBox="1">
                <a:spLocks/>
              </p:cNvSpPr>
              <p:nvPr/>
            </p:nvSpPr>
            <p:spPr>
              <a:xfrm>
                <a:off x="5202621" y="4053050"/>
                <a:ext cx="462456" cy="890752"/>
              </a:xfrm>
              <a:prstGeom prst="rect">
                <a:avLst/>
              </a:prstGeom>
              <a:effectLst/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457200" rtl="0" eaLnBrk="1" latinLnBrk="0" hangingPunct="1">
                  <a:spcBef>
                    <a:spcPct val="0"/>
                  </a:spcBef>
                  <a:buNone/>
                  <a:defRPr sz="4000" kern="1200" cap="none">
                    <a:ln w="3175" cmpd="sng"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+mj-ea"/>
                    <a:cs typeface="+mj-cs"/>
                  </a:defRPr>
                </a:lvl1pPr>
                <a:lvl2pPr eaLnBrk="1" hangingPunct="1">
                  <a:defRPr>
                    <a:solidFill>
                      <a:schemeClr val="tx2"/>
                    </a:solidFill>
                  </a:defRPr>
                </a:lvl2pPr>
                <a:lvl3pPr eaLnBrk="1" hangingPunct="1">
                  <a:defRPr>
                    <a:solidFill>
                      <a:schemeClr val="tx2"/>
                    </a:solidFill>
                  </a:defRPr>
                </a:lvl3pPr>
                <a:lvl4pPr eaLnBrk="1" hangingPunct="1">
                  <a:defRPr>
                    <a:solidFill>
                      <a:schemeClr val="tx2"/>
                    </a:solidFill>
                  </a:defRPr>
                </a:lvl4pPr>
                <a:lvl5pPr eaLnBrk="1" hangingPunct="1">
                  <a:defRPr>
                    <a:solidFill>
                      <a:schemeClr val="tx2"/>
                    </a:solidFill>
                  </a:defRPr>
                </a:lvl5pPr>
                <a:lvl6pPr eaLnBrk="1" hangingPunct="1">
                  <a:defRPr>
                    <a:solidFill>
                      <a:schemeClr val="tx2"/>
                    </a:solidFill>
                  </a:defRPr>
                </a:lvl6pPr>
                <a:lvl7pPr eaLnBrk="1" hangingPunct="1">
                  <a:defRPr>
                    <a:solidFill>
                      <a:schemeClr val="tx2"/>
                    </a:solidFill>
                  </a:defRPr>
                </a:lvl7pPr>
                <a:lvl8pPr eaLnBrk="1" hangingPunct="1">
                  <a:defRPr>
                    <a:solidFill>
                      <a:schemeClr val="tx2"/>
                    </a:solidFill>
                  </a:defRPr>
                </a:lvl8pPr>
                <a:lvl9pPr eaLnBrk="1" hangingPunct="1">
                  <a:defRPr>
                    <a:solidFill>
                      <a:schemeClr val="tx2"/>
                    </a:solidFill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</m:oMath>
                  </m:oMathPara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2621" y="4053050"/>
                <a:ext cx="462456" cy="89075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le 1"/>
              <p:cNvSpPr txBox="1">
                <a:spLocks/>
              </p:cNvSpPr>
              <p:nvPr/>
            </p:nvSpPr>
            <p:spPr>
              <a:xfrm>
                <a:off x="5583622" y="4053050"/>
                <a:ext cx="462456" cy="890752"/>
              </a:xfrm>
              <a:prstGeom prst="rect">
                <a:avLst/>
              </a:prstGeom>
              <a:effectLst/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457200" rtl="0" eaLnBrk="1" latinLnBrk="0" hangingPunct="1">
                  <a:spcBef>
                    <a:spcPct val="0"/>
                  </a:spcBef>
                  <a:buNone/>
                  <a:defRPr sz="4000" kern="1200" cap="none">
                    <a:ln w="3175" cmpd="sng"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+mj-ea"/>
                    <a:cs typeface="+mj-cs"/>
                  </a:defRPr>
                </a:lvl1pPr>
                <a:lvl2pPr eaLnBrk="1" hangingPunct="1">
                  <a:defRPr>
                    <a:solidFill>
                      <a:schemeClr val="tx2"/>
                    </a:solidFill>
                  </a:defRPr>
                </a:lvl2pPr>
                <a:lvl3pPr eaLnBrk="1" hangingPunct="1">
                  <a:defRPr>
                    <a:solidFill>
                      <a:schemeClr val="tx2"/>
                    </a:solidFill>
                  </a:defRPr>
                </a:lvl3pPr>
                <a:lvl4pPr eaLnBrk="1" hangingPunct="1">
                  <a:defRPr>
                    <a:solidFill>
                      <a:schemeClr val="tx2"/>
                    </a:solidFill>
                  </a:defRPr>
                </a:lvl4pPr>
                <a:lvl5pPr eaLnBrk="1" hangingPunct="1">
                  <a:defRPr>
                    <a:solidFill>
                      <a:schemeClr val="tx2"/>
                    </a:solidFill>
                  </a:defRPr>
                </a:lvl5pPr>
                <a:lvl6pPr eaLnBrk="1" hangingPunct="1">
                  <a:defRPr>
                    <a:solidFill>
                      <a:schemeClr val="tx2"/>
                    </a:solidFill>
                  </a:defRPr>
                </a:lvl6pPr>
                <a:lvl7pPr eaLnBrk="1" hangingPunct="1">
                  <a:defRPr>
                    <a:solidFill>
                      <a:schemeClr val="tx2"/>
                    </a:solidFill>
                  </a:defRPr>
                </a:lvl7pPr>
                <a:lvl8pPr eaLnBrk="1" hangingPunct="1">
                  <a:defRPr>
                    <a:solidFill>
                      <a:schemeClr val="tx2"/>
                    </a:solidFill>
                  </a:defRPr>
                </a:lvl8pPr>
                <a:lvl9pPr eaLnBrk="1" hangingPunct="1">
                  <a:defRPr>
                    <a:solidFill>
                      <a:schemeClr val="tx2"/>
                    </a:solidFill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</m:oMath>
                  </m:oMathPara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3622" y="4053050"/>
                <a:ext cx="462456" cy="89075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itle 1"/>
              <p:cNvSpPr txBox="1">
                <a:spLocks/>
              </p:cNvSpPr>
              <p:nvPr/>
            </p:nvSpPr>
            <p:spPr>
              <a:xfrm>
                <a:off x="5888423" y="4053050"/>
                <a:ext cx="462456" cy="890752"/>
              </a:xfrm>
              <a:prstGeom prst="rect">
                <a:avLst/>
              </a:prstGeom>
              <a:effectLst/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457200" rtl="0" eaLnBrk="1" latinLnBrk="0" hangingPunct="1">
                  <a:spcBef>
                    <a:spcPct val="0"/>
                  </a:spcBef>
                  <a:buNone/>
                  <a:defRPr sz="4000" kern="1200" cap="none">
                    <a:ln w="3175" cmpd="sng"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+mj-ea"/>
                    <a:cs typeface="+mj-cs"/>
                  </a:defRPr>
                </a:lvl1pPr>
                <a:lvl2pPr eaLnBrk="1" hangingPunct="1">
                  <a:defRPr>
                    <a:solidFill>
                      <a:schemeClr val="tx2"/>
                    </a:solidFill>
                  </a:defRPr>
                </a:lvl2pPr>
                <a:lvl3pPr eaLnBrk="1" hangingPunct="1">
                  <a:defRPr>
                    <a:solidFill>
                      <a:schemeClr val="tx2"/>
                    </a:solidFill>
                  </a:defRPr>
                </a:lvl3pPr>
                <a:lvl4pPr eaLnBrk="1" hangingPunct="1">
                  <a:defRPr>
                    <a:solidFill>
                      <a:schemeClr val="tx2"/>
                    </a:solidFill>
                  </a:defRPr>
                </a:lvl4pPr>
                <a:lvl5pPr eaLnBrk="1" hangingPunct="1">
                  <a:defRPr>
                    <a:solidFill>
                      <a:schemeClr val="tx2"/>
                    </a:solidFill>
                  </a:defRPr>
                </a:lvl5pPr>
                <a:lvl6pPr eaLnBrk="1" hangingPunct="1">
                  <a:defRPr>
                    <a:solidFill>
                      <a:schemeClr val="tx2"/>
                    </a:solidFill>
                  </a:defRPr>
                </a:lvl6pPr>
                <a:lvl7pPr eaLnBrk="1" hangingPunct="1">
                  <a:defRPr>
                    <a:solidFill>
                      <a:schemeClr val="tx2"/>
                    </a:solidFill>
                  </a:defRPr>
                </a:lvl7pPr>
                <a:lvl8pPr eaLnBrk="1" hangingPunct="1">
                  <a:defRPr>
                    <a:solidFill>
                      <a:schemeClr val="tx2"/>
                    </a:solidFill>
                  </a:defRPr>
                </a:lvl8pPr>
                <a:lvl9pPr eaLnBrk="1" hangingPunct="1">
                  <a:defRPr>
                    <a:solidFill>
                      <a:schemeClr val="tx2"/>
                    </a:solidFill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8423" y="4053050"/>
                <a:ext cx="462456" cy="89075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itle 1"/>
              <p:cNvSpPr txBox="1">
                <a:spLocks/>
              </p:cNvSpPr>
              <p:nvPr/>
            </p:nvSpPr>
            <p:spPr>
              <a:xfrm>
                <a:off x="6269424" y="4053050"/>
                <a:ext cx="462456" cy="890752"/>
              </a:xfrm>
              <a:prstGeom prst="rect">
                <a:avLst/>
              </a:prstGeom>
              <a:effectLst/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457200" rtl="0" eaLnBrk="1" latinLnBrk="0" hangingPunct="1">
                  <a:spcBef>
                    <a:spcPct val="0"/>
                  </a:spcBef>
                  <a:buNone/>
                  <a:defRPr sz="4000" kern="1200" cap="none">
                    <a:ln w="3175" cmpd="sng"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+mj-ea"/>
                    <a:cs typeface="+mj-cs"/>
                  </a:defRPr>
                </a:lvl1pPr>
                <a:lvl2pPr eaLnBrk="1" hangingPunct="1">
                  <a:defRPr>
                    <a:solidFill>
                      <a:schemeClr val="tx2"/>
                    </a:solidFill>
                  </a:defRPr>
                </a:lvl2pPr>
                <a:lvl3pPr eaLnBrk="1" hangingPunct="1">
                  <a:defRPr>
                    <a:solidFill>
                      <a:schemeClr val="tx2"/>
                    </a:solidFill>
                  </a:defRPr>
                </a:lvl3pPr>
                <a:lvl4pPr eaLnBrk="1" hangingPunct="1">
                  <a:defRPr>
                    <a:solidFill>
                      <a:schemeClr val="tx2"/>
                    </a:solidFill>
                  </a:defRPr>
                </a:lvl4pPr>
                <a:lvl5pPr eaLnBrk="1" hangingPunct="1">
                  <a:defRPr>
                    <a:solidFill>
                      <a:schemeClr val="tx2"/>
                    </a:solidFill>
                  </a:defRPr>
                </a:lvl5pPr>
                <a:lvl6pPr eaLnBrk="1" hangingPunct="1">
                  <a:defRPr>
                    <a:solidFill>
                      <a:schemeClr val="tx2"/>
                    </a:solidFill>
                  </a:defRPr>
                </a:lvl6pPr>
                <a:lvl7pPr eaLnBrk="1" hangingPunct="1">
                  <a:defRPr>
                    <a:solidFill>
                      <a:schemeClr val="tx2"/>
                    </a:solidFill>
                  </a:defRPr>
                </a:lvl7pPr>
                <a:lvl8pPr eaLnBrk="1" hangingPunct="1">
                  <a:defRPr>
                    <a:solidFill>
                      <a:schemeClr val="tx2"/>
                    </a:solidFill>
                  </a:defRPr>
                </a:lvl8pPr>
                <a:lvl9pPr eaLnBrk="1" hangingPunct="1">
                  <a:defRPr>
                    <a:solidFill>
                      <a:schemeClr val="tx2"/>
                    </a:solidFill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4</m:t>
                      </m:r>
                    </m:oMath>
                  </m:oMathPara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9424" y="4053050"/>
                <a:ext cx="462456" cy="89075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32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5028" y="2230821"/>
            <a:ext cx="5757317" cy="1363717"/>
          </a:xfrm>
        </p:spPr>
        <p:txBody>
          <a:bodyPr>
            <a:noAutofit/>
          </a:bodyPr>
          <a:lstStyle/>
          <a:p>
            <a:r>
              <a:rPr lang="sr-Cyrl-B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Домаћа задаћа</a:t>
            </a:r>
            <a:r>
              <a:rPr lang="sr-Cyrl-B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sr-Latn-B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Latn-BA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BA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Уџбеник, страна 27</a:t>
            </a:r>
            <a:r>
              <a:rPr lang="sr-Cyrl-B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sr-Latn-B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Latn-BA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BA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Задаци: 2. и 3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46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169</TotalTime>
  <Words>303</Words>
  <Application>Microsoft Office PowerPoint</Application>
  <PresentationFormat>Widescreen</PresentationFormat>
  <Paragraphs>92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Cambria Math</vt:lpstr>
      <vt:lpstr>Corbel</vt:lpstr>
      <vt:lpstr>Wingdings</vt:lpstr>
      <vt:lpstr>Parallax</vt:lpstr>
      <vt:lpstr>ДИЈЕЉЕЊЕ ЦИЈЕЛИХ БРОЈЕВА</vt:lpstr>
      <vt:lpstr>Количник бројева a  и b (a:b) је број с, тако да је </vt:lpstr>
      <vt:lpstr>PowerPoint Presentation</vt:lpstr>
      <vt:lpstr>PowerPoint Presentation</vt:lpstr>
      <vt:lpstr>PowerPoint Presentation</vt:lpstr>
      <vt:lpstr>PowerPoint Presentation</vt:lpstr>
      <vt:lpstr>(-2)⋅(-3)+(-8):4= </vt:lpstr>
      <vt:lpstr>Домаћа задаћа:  Уџбеник, страна 27.  Задаци: 2. и 3.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ДИЈЕЉЕЊЕ ЦИЈЕЛИХ БРОЈЕВА</dc:title>
  <dc:creator>Mile Zivkovic</dc:creator>
  <cp:lastModifiedBy>Mile Zivkovic</cp:lastModifiedBy>
  <cp:revision>15</cp:revision>
  <dcterms:created xsi:type="dcterms:W3CDTF">2021-02-25T09:35:03Z</dcterms:created>
  <dcterms:modified xsi:type="dcterms:W3CDTF">2021-02-26T22:32:47Z</dcterms:modified>
</cp:coreProperties>
</file>