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F09CF-FE9A-4AA5-AA7E-5C845C344B1C}" v="13" dt="2020-05-16T17:28:53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B072EFC1-C1A3-4DA0-93AC-55F3A00238DA}"/>
              </a:ext>
            </a:extLst>
          </p:cNvPr>
          <p:cNvSpPr txBox="1"/>
          <p:nvPr/>
        </p:nvSpPr>
        <p:spPr>
          <a:xfrm>
            <a:off x="7261274" y="48006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</a:t>
            </a:r>
          </a:p>
          <a:p>
            <a:pPr algn="ctr"/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443201-8BE2-45B6-ADEE-1B0A4222A84C}"/>
              </a:ext>
            </a:extLst>
          </p:cNvPr>
          <p:cNvSpPr txBox="1"/>
          <p:nvPr/>
        </p:nvSpPr>
        <p:spPr>
          <a:xfrm>
            <a:off x="6705600" y="1905000"/>
            <a:ext cx="51499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800" b="1" dirty="0">
                <a:latin typeface="Arial" panose="020B0604020202020204" pitchFamily="34" charset="0"/>
                <a:cs typeface="Arial" panose="020B0604020202020204" pitchFamily="34" charset="0"/>
              </a:rPr>
              <a:t>Користи и штете од дивљих животиња</a:t>
            </a:r>
            <a:endParaRPr lang="de-DE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6C305B5-2FA5-4A5A-890C-0FC94AF6C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39802"/>
            <a:ext cx="5943600" cy="5725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8653" y="254101"/>
            <a:ext cx="4534694" cy="868362"/>
          </a:xfrm>
        </p:spPr>
        <p:txBody>
          <a:bodyPr>
            <a:normAutofit fontScale="90000"/>
          </a:bodyPr>
          <a:lstStyle/>
          <a:p>
            <a:r>
              <a:rPr lang="sr-Cyrl-BA" sz="3400" b="1" dirty="0">
                <a:latin typeface="Arial" pitchFamily="34" charset="0"/>
                <a:cs typeface="Arial" pitchFamily="34" charset="0"/>
              </a:rPr>
              <a:t>ДИВЉЕ ЖИВОТИЊЕ</a:t>
            </a:r>
            <a:endParaRPr lang="sr-Latn-BA" sz="3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 descr="zek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51421" y="2858037"/>
            <a:ext cx="3597812" cy="2409885"/>
          </a:xfrm>
        </p:spPr>
      </p:pic>
      <p:pic>
        <p:nvPicPr>
          <p:cNvPr id="10" name="Content Placeholder 9" descr="vucic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0494" y="4209111"/>
            <a:ext cx="3200400" cy="2054752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82F2A1C-05CA-49DC-9F82-11C737A9F189}"/>
              </a:ext>
            </a:extLst>
          </p:cNvPr>
          <p:cNvSpPr txBox="1"/>
          <p:nvPr/>
        </p:nvSpPr>
        <p:spPr>
          <a:xfrm>
            <a:off x="685800" y="1166412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Живе слободно у природи.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Саме брину о себи и својим младунцима.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Саме праве склоништа и проналазе храну.</a:t>
            </a:r>
          </a:p>
        </p:txBody>
      </p:sp>
      <p:pic>
        <p:nvPicPr>
          <p:cNvPr id="12" name="Picture 9" descr="jelenko.jpg">
            <a:extLst>
              <a:ext uri="{FF2B5EF4-FFF2-40B4-BE49-F238E27FC236}">
                <a16:creationId xmlns:a16="http://schemas.microsoft.com/office/drawing/2014/main" id="{1288B5EA-5726-45AB-BB8D-E543CE593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339" y="2882655"/>
            <a:ext cx="3115613" cy="21168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B851FB-2E06-4732-9E42-6F5988640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32" y="4623485"/>
            <a:ext cx="3580739" cy="1941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rafik 77">
            <a:extLst>
              <a:ext uri="{FF2B5EF4-FFF2-40B4-BE49-F238E27FC236}">
                <a16:creationId xmlns:a16="http://schemas.microsoft.com/office/drawing/2014/main" id="{A7FE2BD7-699D-4DBE-A271-F50F9ED3E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10" y="4075264"/>
            <a:ext cx="1882707" cy="2181542"/>
          </a:xfrm>
          <a:prstGeom prst="rect">
            <a:avLst/>
          </a:prstGeom>
        </p:spPr>
      </p:pic>
      <p:sp>
        <p:nvSpPr>
          <p:cNvPr id="77" name="Ellipse 76">
            <a:extLst>
              <a:ext uri="{FF2B5EF4-FFF2-40B4-BE49-F238E27FC236}">
                <a16:creationId xmlns:a16="http://schemas.microsoft.com/office/drawing/2014/main" id="{8F864643-5A9A-45A6-89F7-D46581261607}"/>
              </a:ext>
            </a:extLst>
          </p:cNvPr>
          <p:cNvSpPr/>
          <p:nvPr/>
        </p:nvSpPr>
        <p:spPr>
          <a:xfrm>
            <a:off x="1890397" y="3800040"/>
            <a:ext cx="2424707" cy="6829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ПЕРЈЕ</a:t>
            </a:r>
            <a:endParaRPr lang="de-DE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6324A562-CA88-4139-BD5E-B4CBBD7A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968" y="4141504"/>
            <a:ext cx="2558305" cy="1473122"/>
          </a:xfrm>
          <a:prstGeom prst="rect">
            <a:avLst/>
          </a:prstGeom>
        </p:spPr>
      </p:pic>
      <p:sp>
        <p:nvSpPr>
          <p:cNvPr id="71" name="Ellipse 70">
            <a:extLst>
              <a:ext uri="{FF2B5EF4-FFF2-40B4-BE49-F238E27FC236}">
                <a16:creationId xmlns:a16="http://schemas.microsoft.com/office/drawing/2014/main" id="{98EAE6FC-B445-4826-B4C8-C424A95FAA65}"/>
              </a:ext>
            </a:extLst>
          </p:cNvPr>
          <p:cNvSpPr/>
          <p:nvPr/>
        </p:nvSpPr>
        <p:spPr>
          <a:xfrm>
            <a:off x="7876891" y="3733800"/>
            <a:ext cx="2424707" cy="6829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РОГОВИ</a:t>
            </a:r>
            <a:endParaRPr lang="de-DE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CECF1C74-F5A0-406A-B9A1-30CD3349D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373" y="81377"/>
            <a:ext cx="2205190" cy="126922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10BBA6C-48AA-460A-944D-13E582D80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571" y="1840920"/>
            <a:ext cx="1905256" cy="126922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E79FC5B-C422-4CD8-AEBE-0EBC14B86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55" y="1458969"/>
            <a:ext cx="2123962" cy="128423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55FC0D1-4B22-4846-A606-2D25EDC107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6104" y="123429"/>
            <a:ext cx="1905255" cy="109087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AD9B0BB-D499-47E6-B3F0-9C6D828BEB0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4" y="4922875"/>
            <a:ext cx="2943219" cy="1774750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0C81E06F-2FDE-4190-A6F2-465E669FF5A1}"/>
              </a:ext>
            </a:extLst>
          </p:cNvPr>
          <p:cNvSpPr/>
          <p:nvPr/>
        </p:nvSpPr>
        <p:spPr>
          <a:xfrm>
            <a:off x="4400551" y="3905193"/>
            <a:ext cx="3390893" cy="11342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ЛОВЕ ШТЕТОЧИНЕ</a:t>
            </a:r>
            <a:endParaRPr lang="de-DE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F94F1CFF-BA2F-4B10-AE80-8D74E47E7DB6}"/>
              </a:ext>
            </a:extLst>
          </p:cNvPr>
          <p:cNvSpPr/>
          <p:nvPr/>
        </p:nvSpPr>
        <p:spPr>
          <a:xfrm>
            <a:off x="4695824" y="2057400"/>
            <a:ext cx="2800349" cy="13716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Користи од ДИВЉИХ ЖИВОТИЊА</a:t>
            </a:r>
            <a:endParaRPr lang="de-DE" sz="310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DAFF70C-9F0A-4472-BE1A-7682F1C9BEBB}"/>
              </a:ext>
            </a:extLst>
          </p:cNvPr>
          <p:cNvCxnSpPr>
            <a:cxnSpLocks/>
          </p:cNvCxnSpPr>
          <p:nvPr/>
        </p:nvCxnSpPr>
        <p:spPr>
          <a:xfrm flipV="1">
            <a:off x="7086088" y="1685134"/>
            <a:ext cx="305314" cy="3512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F0D7105-3AB2-4397-BCE8-4A260F6E9324}"/>
              </a:ext>
            </a:extLst>
          </p:cNvPr>
          <p:cNvCxnSpPr>
            <a:cxnSpLocks/>
          </p:cNvCxnSpPr>
          <p:nvPr/>
        </p:nvCxnSpPr>
        <p:spPr>
          <a:xfrm flipH="1" flipV="1">
            <a:off x="4800600" y="1685134"/>
            <a:ext cx="305314" cy="3512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A0DA5D5-372E-4AE7-A199-65713E638B93}"/>
              </a:ext>
            </a:extLst>
          </p:cNvPr>
          <p:cNvCxnSpPr/>
          <p:nvPr/>
        </p:nvCxnSpPr>
        <p:spPr>
          <a:xfrm>
            <a:off x="6095998" y="3429000"/>
            <a:ext cx="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E993D495-3124-49DC-BA38-7F2C86E140B4}"/>
              </a:ext>
            </a:extLst>
          </p:cNvPr>
          <p:cNvSpPr/>
          <p:nvPr/>
        </p:nvSpPr>
        <p:spPr>
          <a:xfrm>
            <a:off x="3211207" y="1047750"/>
            <a:ext cx="1752601" cy="8001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r>
              <a:rPr lang="sr-Latn-R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de-DE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F7CC8FD-AC9D-49D9-8E5B-E2185684FDDF}"/>
              </a:ext>
            </a:extLst>
          </p:cNvPr>
          <p:cNvSpPr/>
          <p:nvPr/>
        </p:nvSpPr>
        <p:spPr>
          <a:xfrm>
            <a:off x="7238745" y="1047750"/>
            <a:ext cx="1905255" cy="8001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КРЗНО</a:t>
            </a:r>
            <a:endParaRPr lang="de-DE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2">
            <a:extLst>
              <a:ext uri="{FF2B5EF4-FFF2-40B4-BE49-F238E27FC236}">
                <a16:creationId xmlns:a16="http://schemas.microsoft.com/office/drawing/2014/main" id="{CF847BBF-3789-4E74-A321-3F78787255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59730"/>
            <a:ext cx="2012183" cy="109087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08CCFA8-588A-4F6F-8D60-C8797BAB5C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497" y="177892"/>
            <a:ext cx="1503804" cy="1701673"/>
          </a:xfrm>
          <a:prstGeom prst="rect">
            <a:avLst/>
          </a:prstGeom>
        </p:spPr>
      </p:pic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3E3DB281-0809-4E2E-860E-24D293193FF7}"/>
              </a:ext>
            </a:extLst>
          </p:cNvPr>
          <p:cNvCxnSpPr>
            <a:stCxn id="15" idx="1"/>
            <a:endCxn id="30" idx="3"/>
          </p:cNvCxnSpPr>
          <p:nvPr/>
        </p:nvCxnSpPr>
        <p:spPr>
          <a:xfrm flipH="1" flipV="1">
            <a:off x="6914301" y="1028729"/>
            <a:ext cx="603462" cy="13619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FC776687-AFE1-482F-A4A8-01FFB411CA5B}"/>
              </a:ext>
            </a:extLst>
          </p:cNvPr>
          <p:cNvCxnSpPr>
            <a:cxnSpLocks/>
            <a:stCxn id="10" idx="7"/>
            <a:endCxn id="30" idx="1"/>
          </p:cNvCxnSpPr>
          <p:nvPr/>
        </p:nvCxnSpPr>
        <p:spPr>
          <a:xfrm flipV="1">
            <a:off x="4707146" y="1028729"/>
            <a:ext cx="703351" cy="13619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2226B83-4E5B-4294-A1AC-9662EA9E3DE1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8191373" y="715990"/>
            <a:ext cx="332449" cy="33176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957EDB59-20BC-41D6-9C88-0B128F404DD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678731" y="805166"/>
            <a:ext cx="408777" cy="2425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1C6E96A1-78B9-4F5B-B55E-D8B9E4F38D85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2401660" y="1195196"/>
            <a:ext cx="809547" cy="2526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7ACD8075-BB8F-4596-A5A7-5440D81F1740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2793777" y="1730678"/>
            <a:ext cx="674092" cy="3704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D0A9D527-27CB-498F-82A0-4B852535371A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8864982" y="1730678"/>
            <a:ext cx="428986" cy="32672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Grafik 61">
            <a:extLst>
              <a:ext uri="{FF2B5EF4-FFF2-40B4-BE49-F238E27FC236}">
                <a16:creationId xmlns:a16="http://schemas.microsoft.com/office/drawing/2014/main" id="{96879C33-953C-4CFA-A22F-1DEBA0EB23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05147" y="1243374"/>
            <a:ext cx="1764996" cy="1586056"/>
          </a:xfrm>
          <a:prstGeom prst="rect">
            <a:avLst/>
          </a:prstGeom>
        </p:spPr>
      </p:pic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D857AF5A-D775-4DAB-A34E-00C94DD0B28A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9144000" y="1447800"/>
            <a:ext cx="1252563" cy="34146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03C522F4-DA51-4A00-98D9-06818087B885}"/>
              </a:ext>
            </a:extLst>
          </p:cNvPr>
          <p:cNvCxnSpPr>
            <a:cxnSpLocks/>
          </p:cNvCxnSpPr>
          <p:nvPr/>
        </p:nvCxnSpPr>
        <p:spPr>
          <a:xfrm>
            <a:off x="7447982" y="3220387"/>
            <a:ext cx="857818" cy="682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3921BCAC-4FDA-47A9-BF88-EFBAE8EA8CAC}"/>
              </a:ext>
            </a:extLst>
          </p:cNvPr>
          <p:cNvCxnSpPr>
            <a:cxnSpLocks/>
          </p:cNvCxnSpPr>
          <p:nvPr/>
        </p:nvCxnSpPr>
        <p:spPr>
          <a:xfrm flipH="1">
            <a:off x="3883119" y="3220387"/>
            <a:ext cx="893525" cy="682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925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1" grpId="0" animBg="1"/>
      <p:bldP spid="23" grpId="0" animBg="1"/>
      <p:bldP spid="1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BA7D9B7-02C3-478D-9D7C-A341E02C5CBC}"/>
              </a:ext>
            </a:extLst>
          </p:cNvPr>
          <p:cNvSpPr txBox="1"/>
          <p:nvPr/>
        </p:nvSpPr>
        <p:spPr>
          <a:xfrm>
            <a:off x="1828800" y="42633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ШТЕТЕ ОД ДИВЉИХ ЖИВОТИЊА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21ED8C-7480-4ADF-97DC-DC62D52F0C46}"/>
              </a:ext>
            </a:extLst>
          </p:cNvPr>
          <p:cNvSpPr txBox="1"/>
          <p:nvPr/>
        </p:nvSpPr>
        <p:spPr>
          <a:xfrm>
            <a:off x="914400" y="1295400"/>
            <a:ext cx="7467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Нападају домаће животиње.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Уништавају усјеве – воће, поврће, житарице.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Уништавају кору дрвета.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7B5553-7B09-4075-A0AE-105A57E8A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253" y="1295400"/>
            <a:ext cx="2959768" cy="1625305"/>
          </a:xfrm>
          <a:prstGeom prst="rect">
            <a:avLst/>
          </a:prstGeom>
        </p:spPr>
      </p:pic>
      <p:pic>
        <p:nvPicPr>
          <p:cNvPr id="5" name="Picture 4" descr="kuruz.jpg">
            <a:extLst>
              <a:ext uri="{FF2B5EF4-FFF2-40B4-BE49-F238E27FC236}">
                <a16:creationId xmlns:a16="http://schemas.microsoft.com/office/drawing/2014/main" id="{C521FF94-3659-468B-9633-3FF325963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050" y="4084483"/>
            <a:ext cx="3038405" cy="1823043"/>
          </a:xfrm>
          <a:prstGeom prst="rect">
            <a:avLst/>
          </a:prstGeom>
        </p:spPr>
      </p:pic>
      <p:pic>
        <p:nvPicPr>
          <p:cNvPr id="6" name="Picture 4" descr="kora drveta.jpg">
            <a:extLst>
              <a:ext uri="{FF2B5EF4-FFF2-40B4-BE49-F238E27FC236}">
                <a16:creationId xmlns:a16="http://schemas.microsoft.com/office/drawing/2014/main" id="{7B0A49AC-E9A5-4516-BEFA-F06B79A42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474" y="4494193"/>
            <a:ext cx="3586826" cy="213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039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2798DDE-6C1B-4E8F-B167-3B82C3972850}"/>
              </a:ext>
            </a:extLst>
          </p:cNvPr>
          <p:cNvSpPr txBox="1"/>
          <p:nvPr/>
        </p:nvSpPr>
        <p:spPr>
          <a:xfrm>
            <a:off x="3595670" y="500042"/>
            <a:ext cx="502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800" b="1" dirty="0">
                <a:latin typeface="Arial" panose="020B0604020202020204" pitchFamily="34" charset="0"/>
                <a:cs typeface="Arial" panose="020B0604020202020204" pitchFamily="34" charset="0"/>
              </a:rPr>
              <a:t>САМОСТАЛАН РАД</a:t>
            </a:r>
            <a:endParaRPr lang="de-DE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408" y="1700808"/>
            <a:ext cx="10297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600" dirty="0">
                <a:latin typeface="Arial" pitchFamily="34" charset="0"/>
                <a:cs typeface="Arial" pitchFamily="34" charset="0"/>
              </a:rPr>
              <a:t> У уџбенику на 104. страни имате мапу ума за</a:t>
            </a:r>
          </a:p>
          <a:p>
            <a:r>
              <a:rPr lang="sr-Cyrl-RS" sz="3600" dirty="0">
                <a:latin typeface="Arial" pitchFamily="34" charset="0"/>
                <a:cs typeface="Arial" pitchFamily="34" charset="0"/>
              </a:rPr>
              <a:t>    дивљег зеца. </a:t>
            </a:r>
          </a:p>
          <a:p>
            <a:pPr>
              <a:buFont typeface="Arial" pitchFamily="34" charset="0"/>
              <a:buChar char="•"/>
            </a:pPr>
            <a:r>
              <a:rPr lang="sr-Cyrl-RS" sz="3600" dirty="0">
                <a:latin typeface="Arial" pitchFamily="34" charset="0"/>
                <a:cs typeface="Arial" pitchFamily="34" charset="0"/>
              </a:rPr>
              <a:t>  На основу мапе ума за дивљег зеца,</a:t>
            </a:r>
          </a:p>
          <a:p>
            <a:r>
              <a:rPr lang="sr-Cyrl-RS" sz="3600" dirty="0">
                <a:latin typeface="Arial" pitchFamily="34" charset="0"/>
                <a:cs typeface="Arial" pitchFamily="34" charset="0"/>
              </a:rPr>
              <a:t>    направи мапу ума за једну дивљу животињу.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1351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21B2C8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ДИВЉЕ ЖИВОТИЊЕ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ПОЗНАВАЊЕ ПРИРОДЕ И ДРУШТВА 2. разред</dc:title>
  <dc:creator>mediamarket</dc:creator>
  <cp:lastModifiedBy>Mirjana Brkić</cp:lastModifiedBy>
  <cp:revision>24</cp:revision>
  <dcterms:created xsi:type="dcterms:W3CDTF">2006-08-16T00:00:00Z</dcterms:created>
  <dcterms:modified xsi:type="dcterms:W3CDTF">2021-04-28T07:15:42Z</dcterms:modified>
</cp:coreProperties>
</file>