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26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368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1173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5078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02758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761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00269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7642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302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055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499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293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656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940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922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795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416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842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08-Apr-20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42316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8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587828"/>
            <a:ext cx="9966960" cy="1757587"/>
          </a:xfrm>
        </p:spPr>
        <p:txBody>
          <a:bodyPr>
            <a:normAutofit/>
          </a:bodyPr>
          <a:lstStyle/>
          <a:p>
            <a:r>
              <a:rPr lang="sr-Cyrl-BA" sz="6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РУССКИ</a:t>
            </a:r>
            <a:r>
              <a:rPr lang="ru-RU" sz="6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Й ЯЗЫК 9 КЛАСС</a:t>
            </a:r>
            <a:endParaRPr lang="en-US" sz="60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ВИНИТЕЛЬНЫЙ ПАДЕЖ</a:t>
            </a:r>
            <a:endParaRPr lang="en-US" sz="5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330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085098" y="-1130607"/>
            <a:ext cx="18603003" cy="8768536"/>
          </a:xfrm>
        </p:spPr>
      </p:pic>
    </p:spTree>
    <p:extLst>
      <p:ext uri="{BB962C8B-B14F-4D97-AF65-F5344CB8AC3E}">
        <p14:creationId xmlns:p14="http://schemas.microsoft.com/office/powerpoint/2010/main" xmlns="" val="33271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157" y="385594"/>
            <a:ext cx="940033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ОСТАВАЙТЕСЬ ДОМА!</a:t>
            </a:r>
            <a:endParaRPr lang="en-US" sz="6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9828" y="2083195"/>
            <a:ext cx="563327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МОЙТЕ РУКИ!</a:t>
            </a:r>
            <a:endParaRPr 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083" y="3433721"/>
            <a:ext cx="1126943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БЕРЕГИТЕ ВАШИХ БАБУШЕК</a:t>
            </a:r>
          </a:p>
          <a:p>
            <a:pPr algn="ctr"/>
            <a:r>
              <a:rPr lang="ru-RU" sz="66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ДЕДУШЕК!</a:t>
            </a:r>
            <a:endParaRPr lang="en-US" sz="66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552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37388762"/>
              </p:ext>
            </p:extLst>
          </p:nvPr>
        </p:nvGraphicFramePr>
        <p:xfrm>
          <a:off x="828131" y="1104220"/>
          <a:ext cx="85344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xmlns="" val="18875233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xmlns="" val="1123508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ru-RU" sz="2800" dirty="0" err="1" smtClean="0">
                          <a:latin typeface="Trebuchet MS" panose="020B0603020202020204" pitchFamily="34" charset="0"/>
                        </a:rPr>
                        <a:t>Вопр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о́</a:t>
                      </a:r>
                      <a:r>
                        <a:rPr lang="ru-RU" sz="2800" dirty="0" err="1" smtClean="0">
                          <a:latin typeface="Trebuchet MS" panose="020B0603020202020204" pitchFamily="34" charset="0"/>
                        </a:rPr>
                        <a:t>сы</a:t>
                      </a:r>
                      <a:r>
                        <a:rPr lang="ru-RU" sz="28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800" dirty="0" err="1" smtClean="0">
                          <a:latin typeface="Trebuchet MS" panose="020B0603020202020204" pitchFamily="34" charset="0"/>
                        </a:rPr>
                        <a:t>пад</a:t>
                      </a:r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е́</a:t>
                      </a:r>
                      <a:r>
                        <a:rPr lang="ru-RU" sz="2800" dirty="0" err="1" smtClean="0">
                          <a:latin typeface="Trebuchet MS" panose="020B0603020202020204" pitchFamily="34" charset="0"/>
                        </a:rPr>
                        <a:t>жные</a:t>
                      </a:r>
                      <a:r>
                        <a:rPr lang="ru-RU" sz="2800" baseline="0" dirty="0" smtClean="0">
                          <a:latin typeface="Trebuchet MS" panose="020B0603020202020204" pitchFamily="34" charset="0"/>
                        </a:rPr>
                        <a:t> и </a:t>
                      </a:r>
                      <a:r>
                        <a:rPr lang="ru-RU" sz="2800" baseline="0" dirty="0" err="1" smtClean="0">
                          <a:latin typeface="Trebuchet MS" panose="020B0603020202020204" pitchFamily="34" charset="0"/>
                        </a:rPr>
                        <a:t>смислов</a:t>
                      </a:r>
                      <a:r>
                        <a:rPr lang="ru-RU" sz="2800" baseline="0" dirty="0" err="1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ы́</a:t>
                      </a:r>
                      <a:r>
                        <a:rPr lang="ru-RU" sz="2800" baseline="0" dirty="0" err="1" smtClean="0">
                          <a:latin typeface="Trebuchet MS" panose="020B0603020202020204" pitchFamily="34" charset="0"/>
                        </a:rPr>
                        <a:t>е</a:t>
                      </a:r>
                      <a:endParaRPr lang="ru-RU" sz="2800" dirty="0" smtClean="0">
                        <a:latin typeface="Trebuchet MS" panose="020B0603020202020204" pitchFamily="34" charset="0"/>
                      </a:endParaRPr>
                    </a:p>
                    <a:p>
                      <a:endParaRPr lang="en-US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ru-RU" sz="2800" dirty="0" smtClean="0">
                          <a:latin typeface="Trebuchet MS" panose="020B0603020202020204" pitchFamily="34" charset="0"/>
                        </a:rPr>
                        <a:t>Ког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о́</a:t>
                      </a:r>
                      <a:r>
                        <a:rPr lang="ru-RU" sz="2800" dirty="0" smtClean="0">
                          <a:latin typeface="Trebuchet MS" panose="020B0603020202020204" pitchFamily="34" charset="0"/>
                        </a:rPr>
                        <a:t>?</a:t>
                      </a:r>
                      <a:r>
                        <a:rPr lang="ru-RU" sz="2800" baseline="0" dirty="0" smtClean="0">
                          <a:latin typeface="Trebuchet MS" panose="020B0603020202020204" pitchFamily="34" charset="0"/>
                        </a:rPr>
                        <a:t> Что? Куд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а́</a:t>
                      </a:r>
                      <a:r>
                        <a:rPr lang="ru-RU" sz="2800" baseline="0" dirty="0" smtClean="0">
                          <a:latin typeface="Trebuchet MS" panose="020B0603020202020204" pitchFamily="34" charset="0"/>
                        </a:rPr>
                        <a:t>?</a:t>
                      </a:r>
                      <a:endParaRPr lang="ru-RU" sz="2800" dirty="0" smtClean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882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ru-RU" sz="2800" b="1" dirty="0" err="1" smtClean="0">
                          <a:latin typeface="Trebuchet MS" panose="020B0603020202020204" pitchFamily="34" charset="0"/>
                        </a:rPr>
                        <a:t>Предл</a:t>
                      </a:r>
                      <a:r>
                        <a:rPr lang="ru-RU" sz="2800" b="1" dirty="0" err="1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о́</a:t>
                      </a:r>
                      <a:r>
                        <a:rPr lang="ru-RU" sz="2800" b="1" dirty="0" err="1" smtClean="0">
                          <a:latin typeface="Trebuchet MS" panose="020B0603020202020204" pitchFamily="34" charset="0"/>
                        </a:rPr>
                        <a:t>ги</a:t>
                      </a:r>
                      <a:endParaRPr lang="ru-RU" sz="2800" b="1" dirty="0" smtClean="0">
                        <a:latin typeface="Trebuchet MS" panose="020B0603020202020204" pitchFamily="34" charset="0"/>
                      </a:endParaRPr>
                    </a:p>
                    <a:p>
                      <a:endParaRPr lang="ru-RU" dirty="0" smtClean="0">
                        <a:latin typeface="Trebuchet MS" panose="020B0603020202020204" pitchFamily="34" charset="0"/>
                      </a:endParaRPr>
                    </a:p>
                    <a:p>
                      <a:endParaRPr lang="en-US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Trebuchet MS" panose="020B0603020202020204" pitchFamily="34" charset="0"/>
                        </a:rPr>
                        <a:t>ч</a:t>
                      </a:r>
                      <a:r>
                        <a:rPr lang="ru-RU" sz="2800" dirty="0" err="1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е́</a:t>
                      </a:r>
                      <a:r>
                        <a:rPr lang="ru-RU" sz="2800" dirty="0" err="1" smtClean="0">
                          <a:latin typeface="Trebuchet MS" panose="020B0603020202020204" pitchFamily="34" charset="0"/>
                        </a:rPr>
                        <a:t>рез</a:t>
                      </a:r>
                      <a:r>
                        <a:rPr lang="ru-RU" sz="2800" dirty="0" smtClean="0">
                          <a:latin typeface="Trebuchet MS" panose="020B0603020202020204" pitchFamily="34" charset="0"/>
                        </a:rPr>
                        <a:t>, про,</a:t>
                      </a:r>
                      <a:r>
                        <a:rPr lang="ru-RU" sz="2800" baseline="0" dirty="0" smtClean="0">
                          <a:latin typeface="Trebuchet MS" panose="020B0603020202020204" pitchFamily="34" charset="0"/>
                        </a:rPr>
                        <a:t> в, во, на под, сквозь, по, за</a:t>
                      </a:r>
                      <a:endParaRPr lang="en-US" sz="28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9226972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92180577"/>
              </p:ext>
            </p:extLst>
          </p:nvPr>
        </p:nvGraphicFramePr>
        <p:xfrm>
          <a:off x="828131" y="242071"/>
          <a:ext cx="8534400" cy="6400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534400">
                  <a:extLst>
                    <a:ext uri="{9D8B030D-6E8A-4147-A177-3AD203B41FA5}">
                      <a16:colId xmlns:a16="http://schemas.microsoft.com/office/drawing/2014/main" xmlns="" val="1432263209"/>
                    </a:ext>
                  </a:extLst>
                </a:gridCol>
              </a:tblGrid>
              <a:tr h="561703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Trebuchet MS" panose="020B0603020202020204" pitchFamily="34" charset="0"/>
                        </a:rPr>
                        <a:t>ВИН</a:t>
                      </a:r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И́</a:t>
                      </a:r>
                      <a:r>
                        <a:rPr lang="ru-RU" sz="3600" b="1" dirty="0" smtClean="0">
                          <a:latin typeface="Trebuchet MS" panose="020B0603020202020204" pitchFamily="34" charset="0"/>
                        </a:rPr>
                        <a:t>ТЕЛЬНЫЙ</a:t>
                      </a:r>
                      <a:r>
                        <a:rPr lang="ru-RU" sz="3600" b="1" baseline="0" dirty="0" smtClean="0">
                          <a:latin typeface="Trebuchet MS" panose="020B0603020202020204" pitchFamily="34" charset="0"/>
                        </a:rPr>
                        <a:t> ПАД</a:t>
                      </a:r>
                      <a:r>
                        <a:rPr lang="ru-RU" sz="3600" b="1" baseline="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Е́</a:t>
                      </a:r>
                      <a:r>
                        <a:rPr lang="ru-RU" sz="3600" b="1" baseline="0" dirty="0" smtClean="0">
                          <a:latin typeface="Trebuchet MS" panose="020B0603020202020204" pitchFamily="34" charset="0"/>
                        </a:rPr>
                        <a:t>Ж</a:t>
                      </a:r>
                      <a:endParaRPr lang="en-US" sz="36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171901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8131" y="4284617"/>
            <a:ext cx="890369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Trebuchet MS" panose="020B0603020202020204" pitchFamily="34" charset="0"/>
              </a:rPr>
              <a:t>Во́ва</a:t>
            </a:r>
            <a:r>
              <a:rPr lang="ru-RU" sz="3200" dirty="0" smtClean="0">
                <a:latin typeface="Trebuchet MS" panose="020B0603020202020204" pitchFamily="34" charset="0"/>
              </a:rPr>
              <a:t> пис</a:t>
            </a:r>
            <a:r>
              <a:rPr lang="ru-RU" sz="3200" dirty="0">
                <a:latin typeface="Trebuchet MS" panose="020B0603020202020204" pitchFamily="34" charset="0"/>
              </a:rPr>
              <a:t>а</a:t>
            </a:r>
            <a:r>
              <a:rPr lang="ru-RU" sz="3200" dirty="0" smtClean="0">
                <a:latin typeface="Trebuchet MS" panose="020B0603020202020204" pitchFamily="34" charset="0"/>
              </a:rPr>
              <a:t>л </a:t>
            </a:r>
            <a:r>
              <a:rPr lang="ru-RU" sz="3200" i="1" u="sng" dirty="0" err="1" smtClean="0">
                <a:latin typeface="Trebuchet MS" panose="020B0603020202020204" pitchFamily="34" charset="0"/>
              </a:rPr>
              <a:t>дикта́нт</a:t>
            </a:r>
            <a:r>
              <a:rPr lang="ru-RU" sz="3200" i="1" u="sng" dirty="0" smtClean="0">
                <a:latin typeface="Trebuchet MS" panose="020B0603020202020204" pitchFamily="34" charset="0"/>
              </a:rPr>
              <a:t>.</a:t>
            </a:r>
          </a:p>
          <a:p>
            <a:r>
              <a:rPr lang="ru-RU" sz="3200" dirty="0" err="1" smtClean="0">
                <a:latin typeface="Trebuchet MS" panose="020B0603020202020204" pitchFamily="34" charset="0"/>
              </a:rPr>
              <a:t>Ма́ша</a:t>
            </a:r>
            <a:r>
              <a:rPr lang="ru-RU" sz="3200" dirty="0" smtClean="0">
                <a:latin typeface="Trebuchet MS" panose="020B0603020202020204" pitchFamily="34" charset="0"/>
              </a:rPr>
              <a:t> </a:t>
            </a:r>
            <a:r>
              <a:rPr lang="ru-RU" sz="3200" dirty="0" err="1" smtClean="0">
                <a:latin typeface="Trebuchet MS" panose="020B0603020202020204" pitchFamily="34" charset="0"/>
              </a:rPr>
              <a:t>спра́шивала</a:t>
            </a:r>
            <a:r>
              <a:rPr lang="ru-RU" sz="3200" dirty="0" smtClean="0">
                <a:latin typeface="Trebuchet MS" panose="020B0603020202020204" pitchFamily="34" charset="0"/>
              </a:rPr>
              <a:t> </a:t>
            </a:r>
            <a:r>
              <a:rPr lang="ru-RU" sz="3200" i="1" u="sng" dirty="0" err="1" smtClean="0">
                <a:latin typeface="Trebuchet MS" panose="020B0603020202020204" pitchFamily="34" charset="0"/>
              </a:rPr>
              <a:t>учи́теля</a:t>
            </a:r>
            <a:r>
              <a:rPr lang="ru-RU" sz="3200" i="1" u="sng" dirty="0" smtClean="0">
                <a:latin typeface="Trebuchet MS" panose="020B0603020202020204" pitchFamily="34" charset="0"/>
              </a:rPr>
              <a:t>.</a:t>
            </a:r>
          </a:p>
          <a:p>
            <a:r>
              <a:rPr lang="ru-RU" sz="3200" dirty="0" err="1" smtClean="0">
                <a:latin typeface="Trebuchet MS" panose="020B0603020202020204" pitchFamily="34" charset="0"/>
              </a:rPr>
              <a:t>Пое́дем</a:t>
            </a:r>
            <a:r>
              <a:rPr lang="ru-RU" sz="3200" dirty="0" smtClean="0">
                <a:latin typeface="Trebuchet MS" panose="020B0603020202020204" pitchFamily="34" charset="0"/>
              </a:rPr>
              <a:t> </a:t>
            </a:r>
            <a:r>
              <a:rPr lang="ru-RU" sz="3200" i="1" u="sng" dirty="0" smtClean="0">
                <a:latin typeface="Trebuchet MS" panose="020B0603020202020204" pitchFamily="34" charset="0"/>
              </a:rPr>
              <a:t>в лес.</a:t>
            </a:r>
          </a:p>
          <a:p>
            <a:r>
              <a:rPr lang="ru-RU" sz="3200" dirty="0" err="1" smtClean="0">
                <a:latin typeface="Trebuchet MS" panose="020B0603020202020204" pitchFamily="34" charset="0"/>
              </a:rPr>
              <a:t>Учи́тель</a:t>
            </a:r>
            <a:r>
              <a:rPr lang="ru-RU" sz="3200" dirty="0" smtClean="0">
                <a:latin typeface="Trebuchet MS" panose="020B0603020202020204" pitchFamily="34" charset="0"/>
              </a:rPr>
              <a:t> </a:t>
            </a:r>
            <a:r>
              <a:rPr lang="ru-RU" sz="3200" dirty="0" err="1" smtClean="0">
                <a:latin typeface="Trebuchet MS" panose="020B0603020202020204" pitchFamily="34" charset="0"/>
              </a:rPr>
              <a:t>положи́л</a:t>
            </a:r>
            <a:r>
              <a:rPr lang="ru-RU" sz="3200" dirty="0" smtClean="0">
                <a:latin typeface="Trebuchet MS" panose="020B0603020202020204" pitchFamily="34" charset="0"/>
              </a:rPr>
              <a:t> </a:t>
            </a:r>
            <a:r>
              <a:rPr lang="ru-RU" sz="3200" dirty="0" err="1" smtClean="0">
                <a:latin typeface="Trebuchet MS" panose="020B0603020202020204" pitchFamily="34" charset="0"/>
              </a:rPr>
              <a:t>ру́чку</a:t>
            </a:r>
            <a:r>
              <a:rPr lang="ru-RU" sz="3200" dirty="0" smtClean="0">
                <a:latin typeface="Trebuchet MS" panose="020B0603020202020204" pitchFamily="34" charset="0"/>
              </a:rPr>
              <a:t> </a:t>
            </a:r>
            <a:r>
              <a:rPr lang="ru-RU" sz="3200" i="1" u="sng" dirty="0" smtClean="0">
                <a:latin typeface="Trebuchet MS" panose="020B0603020202020204" pitchFamily="34" charset="0"/>
              </a:rPr>
              <a:t>на стол</a:t>
            </a:r>
            <a:r>
              <a:rPr lang="ru-RU" sz="3200" dirty="0" smtClean="0">
                <a:latin typeface="Trebuchet MS" panose="020B0603020202020204" pitchFamily="34" charset="0"/>
              </a:rPr>
              <a:t>.</a:t>
            </a:r>
            <a:endParaRPr lang="en-US" sz="3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167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6" y="245505"/>
            <a:ext cx="8533580" cy="55133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ОСНОВНЫ́Е СЛУ́ЧАИ УПОТРЕБЛЕ́НИЯ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7936876"/>
              </p:ext>
            </p:extLst>
          </p:nvPr>
        </p:nvGraphicFramePr>
        <p:xfrm>
          <a:off x="483326" y="804159"/>
          <a:ext cx="8534400" cy="6217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91">
                  <a:extLst>
                    <a:ext uri="{9D8B030D-6E8A-4147-A177-3AD203B41FA5}">
                      <a16:colId xmlns:a16="http://schemas.microsoft.com/office/drawing/2014/main" xmlns="" val="855791023"/>
                    </a:ext>
                  </a:extLst>
                </a:gridCol>
                <a:gridCol w="4419509">
                  <a:extLst>
                    <a:ext uri="{9D8B030D-6E8A-4147-A177-3AD203B41FA5}">
                      <a16:colId xmlns:a16="http://schemas.microsoft.com/office/drawing/2014/main" xmlns="" val="752102618"/>
                    </a:ext>
                  </a:extLst>
                </a:gridCol>
              </a:tblGrid>
              <a:tr h="1024641">
                <a:tc>
                  <a:txBody>
                    <a:bodyPr/>
                    <a:lstStyle/>
                    <a:p>
                      <a:r>
                        <a:rPr lang="sr-Cyrl-BA" sz="2400" b="1" dirty="0" smtClean="0">
                          <a:latin typeface="Trebuchet MS" panose="020B0603020202020204" pitchFamily="34" charset="0"/>
                        </a:rPr>
                        <a:t>При</a:t>
                      </a:r>
                      <a:r>
                        <a:rPr lang="sr-Cyrl-BA" sz="2400" b="1" baseline="0" dirty="0" smtClean="0">
                          <a:latin typeface="Trebuchet MS" panose="020B0603020202020204" pitchFamily="34" charset="0"/>
                        </a:rPr>
                        <a:t> обозна</a:t>
                      </a:r>
                      <a:r>
                        <a:rPr lang="ru-RU" sz="2400" b="1" baseline="0" dirty="0" err="1" smtClean="0">
                          <a:latin typeface="Trebuchet MS" panose="020B0603020202020204" pitchFamily="34" charset="0"/>
                        </a:rPr>
                        <a:t>че́нии</a:t>
                      </a:r>
                      <a:r>
                        <a:rPr lang="ru-RU" sz="2400" b="1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b="1" baseline="0" dirty="0" err="1" smtClean="0">
                          <a:latin typeface="Trebuchet MS" panose="020B0603020202020204" pitchFamily="34" charset="0"/>
                        </a:rPr>
                        <a:t>объе́кта</a:t>
                      </a:r>
                      <a:r>
                        <a:rPr lang="ru-RU" sz="2400" b="1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b="1" baseline="0" dirty="0" err="1" smtClean="0">
                          <a:latin typeface="Trebuchet MS" panose="020B0603020202020204" pitchFamily="34" charset="0"/>
                        </a:rPr>
                        <a:t>де́йствия</a:t>
                      </a:r>
                      <a:r>
                        <a:rPr lang="ru-RU" sz="2400" b="1" baseline="0" dirty="0" smtClean="0">
                          <a:latin typeface="Trebuchet MS" panose="020B0603020202020204" pitchFamily="34" charset="0"/>
                        </a:rPr>
                        <a:t> (КОГО́? ЧТО?)</a:t>
                      </a:r>
                      <a:endParaRPr lang="en-US" sz="24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1" dirty="0" smtClean="0">
                          <a:latin typeface="Trebuchet MS" panose="020B0603020202020204" pitchFamily="34" charset="0"/>
                        </a:rPr>
                        <a:t>Он </a:t>
                      </a:r>
                      <a:r>
                        <a:rPr lang="ru-RU" sz="2400" b="0" i="1" dirty="0" err="1" smtClean="0">
                          <a:latin typeface="Trebuchet MS" panose="020B0603020202020204" pitchFamily="34" charset="0"/>
                        </a:rPr>
                        <a:t>чита́ет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журна́л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.</a:t>
                      </a:r>
                    </a:p>
                    <a:p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Я всегда́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де́лаю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дома́шнее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зада́ние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.</a:t>
                      </a:r>
                      <a:endParaRPr lang="en-US" sz="2400" b="0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2293759"/>
                  </a:ext>
                </a:extLst>
              </a:tr>
              <a:tr h="102464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rebuchet MS" panose="020B0603020202020204" pitchFamily="34" charset="0"/>
                        </a:rPr>
                        <a:t>При</a:t>
                      </a:r>
                      <a:r>
                        <a:rPr lang="ru-RU" sz="2400" b="1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b="1" baseline="0" dirty="0" err="1" smtClean="0">
                          <a:latin typeface="Trebuchet MS" panose="020B0603020202020204" pitchFamily="34" charset="0"/>
                        </a:rPr>
                        <a:t>обозначе́нии</a:t>
                      </a:r>
                      <a:r>
                        <a:rPr lang="ru-RU" sz="2400" b="1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b="1" baseline="0" dirty="0" err="1" smtClean="0">
                          <a:latin typeface="Trebuchet MS" panose="020B0603020202020204" pitchFamily="34" charset="0"/>
                        </a:rPr>
                        <a:t>направле́ния</a:t>
                      </a:r>
                      <a:r>
                        <a:rPr lang="ru-RU" sz="2400" b="1" baseline="0" dirty="0" smtClean="0">
                          <a:latin typeface="Trebuchet MS" panose="020B0603020202020204" pitchFamily="34" charset="0"/>
                        </a:rPr>
                        <a:t>, </a:t>
                      </a:r>
                      <a:r>
                        <a:rPr lang="ru-RU" sz="2400" b="1" baseline="0" dirty="0" err="1" smtClean="0">
                          <a:latin typeface="Trebuchet MS" panose="020B0603020202020204" pitchFamily="34" charset="0"/>
                        </a:rPr>
                        <a:t>движе́ния</a:t>
                      </a:r>
                      <a:endParaRPr lang="ru-RU" sz="2400" b="1" baseline="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ru-RU" sz="2400" b="1" baseline="0" dirty="0" smtClean="0">
                          <a:latin typeface="Trebuchet MS" panose="020B0603020202020204" pitchFamily="34" charset="0"/>
                        </a:rPr>
                        <a:t>(КУДА́?)</a:t>
                      </a:r>
                      <a:endParaRPr lang="en-US" sz="24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1" dirty="0" err="1" smtClean="0">
                          <a:latin typeface="Trebuchet MS" panose="020B0603020202020204" pitchFamily="34" charset="0"/>
                        </a:rPr>
                        <a:t>Тури́сты</a:t>
                      </a:r>
                      <a:r>
                        <a:rPr lang="ru-RU" sz="2400" b="0" i="1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b="0" i="1" dirty="0" err="1" smtClean="0">
                          <a:latin typeface="Trebuchet MS" panose="020B0603020202020204" pitchFamily="34" charset="0"/>
                        </a:rPr>
                        <a:t>е́дут</a:t>
                      </a:r>
                      <a:r>
                        <a:rPr lang="ru-RU" sz="2400" b="0" i="1" dirty="0" smtClean="0">
                          <a:latin typeface="Trebuchet MS" panose="020B0603020202020204" pitchFamily="34" charset="0"/>
                        </a:rPr>
                        <a:t> в Кремль.</a:t>
                      </a:r>
                    </a:p>
                    <a:p>
                      <a:r>
                        <a:rPr lang="ru-RU" sz="2400" b="0" i="1" dirty="0" err="1" smtClean="0">
                          <a:latin typeface="Trebuchet MS" panose="020B0603020202020204" pitchFamily="34" charset="0"/>
                        </a:rPr>
                        <a:t>Ма́ма</a:t>
                      </a:r>
                      <a:r>
                        <a:rPr lang="ru-RU" sz="2400" b="0" i="1" dirty="0" smtClean="0">
                          <a:latin typeface="Trebuchet MS" panose="020B0603020202020204" pitchFamily="34" charset="0"/>
                        </a:rPr>
                        <a:t> не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идёт на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рабо́ту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.</a:t>
                      </a:r>
                    </a:p>
                    <a:p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Соба́ка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спря́талась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под стол.</a:t>
                      </a:r>
                    </a:p>
                    <a:p>
                      <a:endParaRPr lang="en-US" sz="2400" b="0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0595175"/>
                  </a:ext>
                </a:extLst>
              </a:tr>
              <a:tr h="102464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rebuchet MS" panose="020B0603020202020204" pitchFamily="34" charset="0"/>
                        </a:rPr>
                        <a:t>При</a:t>
                      </a:r>
                      <a:r>
                        <a:rPr lang="ru-RU" sz="2400" b="1" baseline="0" dirty="0" smtClean="0">
                          <a:latin typeface="Trebuchet MS" panose="020B0603020202020204" pitchFamily="34" charset="0"/>
                        </a:rPr>
                        <a:t> обозначении </a:t>
                      </a:r>
                      <a:r>
                        <a:rPr lang="ru-RU" sz="2400" b="1" baseline="0" dirty="0" err="1" smtClean="0">
                          <a:latin typeface="Trebuchet MS" panose="020B0603020202020204" pitchFamily="34" charset="0"/>
                        </a:rPr>
                        <a:t>вре́мени</a:t>
                      </a:r>
                      <a:r>
                        <a:rPr lang="ru-RU" sz="2400" b="1" baseline="0" dirty="0" smtClean="0">
                          <a:latin typeface="Trebuchet MS" panose="020B0603020202020204" pitchFamily="34" charset="0"/>
                        </a:rPr>
                        <a:t> (КОГДА́? НА КАКО́Й СРОК?)</a:t>
                      </a:r>
                      <a:endParaRPr lang="en-US" sz="24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1" dirty="0" smtClean="0">
                          <a:latin typeface="Trebuchet MS" panose="020B0603020202020204" pitchFamily="34" charset="0"/>
                        </a:rPr>
                        <a:t>В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среду́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уро́к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се́рбского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языка́.</a:t>
                      </a:r>
                    </a:p>
                    <a:p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Ле́том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я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пое́ду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в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Гре́цию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на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неде́лю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.</a:t>
                      </a:r>
                    </a:p>
                    <a:p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Оте́ц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вернётся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че́рез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ме́сяц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.</a:t>
                      </a:r>
                      <a:endParaRPr lang="en-US" sz="2400" b="0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6513077"/>
                  </a:ext>
                </a:extLst>
              </a:tr>
              <a:tr h="1024641"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latin typeface="Trebuchet MS" panose="020B0603020202020204" pitchFamily="34" charset="0"/>
                        </a:rPr>
                        <a:t>Логи́ческий</a:t>
                      </a:r>
                      <a:r>
                        <a:rPr lang="ru-RU" sz="2400" b="1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b="1" baseline="0" dirty="0" err="1" smtClean="0">
                          <a:latin typeface="Trebuchet MS" panose="020B0603020202020204" pitchFamily="34" charset="0"/>
                        </a:rPr>
                        <a:t>субъе́кт</a:t>
                      </a:r>
                      <a:r>
                        <a:rPr lang="ru-RU" sz="2400" b="1" baseline="0" dirty="0" smtClean="0">
                          <a:latin typeface="Trebuchet MS" panose="020B0603020202020204" pitchFamily="34" charset="0"/>
                        </a:rPr>
                        <a:t> (КОГО? ЧТО?)</a:t>
                      </a:r>
                      <a:endParaRPr lang="en-US" sz="24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1" dirty="0" smtClean="0">
                          <a:latin typeface="Trebuchet MS" panose="020B0603020202020204" pitchFamily="34" charset="0"/>
                        </a:rPr>
                        <a:t>Моего́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старшего́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бра́та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зову́т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Ива́н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.</a:t>
                      </a:r>
                    </a:p>
                    <a:p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Нас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ра́дуют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успе́хи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b="0" i="1" baseline="0" dirty="0" err="1" smtClean="0">
                          <a:latin typeface="Trebuchet MS" panose="020B0603020202020204" pitchFamily="34" charset="0"/>
                        </a:rPr>
                        <a:t>сы́на</a:t>
                      </a:r>
                      <a:r>
                        <a:rPr lang="ru-RU" sz="2400" b="0" i="1" baseline="0" dirty="0" smtClean="0">
                          <a:latin typeface="Trebuchet MS" panose="020B0603020202020204" pitchFamily="34" charset="0"/>
                        </a:rPr>
                        <a:t>.</a:t>
                      </a:r>
                      <a:endParaRPr lang="en-US" sz="2400" b="0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0290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640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268414"/>
            <a:ext cx="9264204" cy="907243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rebuchet MS" panose="020B0603020202020204" pitchFamily="34" charset="0"/>
              </a:rPr>
              <a:t>ЗАПО́МНИТЕ!</a:t>
            </a:r>
            <a:r>
              <a:rPr lang="ru-RU" dirty="0" smtClean="0">
                <a:latin typeface="Trebuchet MS" panose="020B0603020202020204" pitchFamily="34" charset="0"/>
              </a:rPr>
              <a:t/>
            </a:r>
            <a:br>
              <a:rPr lang="ru-RU" dirty="0" smtClean="0">
                <a:latin typeface="Trebuchet MS" panose="020B0603020202020204" pitchFamily="34" charset="0"/>
              </a:rPr>
            </a:b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798770"/>
            <a:ext cx="8534400" cy="32614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2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sr-Latn-RS" sz="2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ru-RU" sz="28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Разли́чие</a:t>
            </a: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имени́тельного</a:t>
            </a: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и </a:t>
            </a:r>
            <a:r>
              <a:rPr lang="ru-RU" sz="28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вини́тельного</a:t>
            </a: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п. в </a:t>
            </a:r>
            <a:r>
              <a:rPr lang="ru-RU" sz="28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неодушевлённых</a:t>
            </a: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имена́х</a:t>
            </a: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существи́тельных</a:t>
            </a:r>
            <a:endParaRPr lang="sr-Latn-RS" sz="2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sr-Latn-RS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1.</a:t>
            </a:r>
          </a:p>
          <a:p>
            <a:pPr marL="0" indent="0">
              <a:buNone/>
            </a:pPr>
            <a:endParaRPr lang="ru-RU" sz="2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ru-RU" sz="2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6692639"/>
              </p:ext>
            </p:extLst>
          </p:nvPr>
        </p:nvGraphicFramePr>
        <p:xfrm>
          <a:off x="444137" y="2644058"/>
          <a:ext cx="9862457" cy="38931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94683">
                  <a:extLst>
                    <a:ext uri="{9D8B030D-6E8A-4147-A177-3AD203B41FA5}">
                      <a16:colId xmlns:a16="http://schemas.microsoft.com/office/drawing/2014/main" xmlns="" val="3778957864"/>
                    </a:ext>
                  </a:extLst>
                </a:gridCol>
                <a:gridCol w="4867774">
                  <a:extLst>
                    <a:ext uri="{9D8B030D-6E8A-4147-A177-3AD203B41FA5}">
                      <a16:colId xmlns:a16="http://schemas.microsoft.com/office/drawing/2014/main" xmlns="" val="1183685863"/>
                    </a:ext>
                  </a:extLst>
                </a:gridCol>
              </a:tblGrid>
              <a:tr h="72719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Именительный</a:t>
                      </a:r>
                      <a:r>
                        <a:rPr lang="ru-RU" sz="2000" baseline="0" dirty="0" smtClean="0"/>
                        <a:t> п.</a:t>
                      </a:r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Винительный п.</a:t>
                      </a:r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4896737"/>
                  </a:ext>
                </a:extLst>
              </a:tr>
              <a:tr h="3165914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И́мя</a:t>
                      </a:r>
                      <a:r>
                        <a:rPr lang="ru-RU" sz="2400" b="1" dirty="0" smtClean="0"/>
                        <a:t> сущ. </a:t>
                      </a:r>
                      <a:r>
                        <a:rPr lang="ru-RU" sz="2400" b="1" dirty="0" err="1" smtClean="0"/>
                        <a:t>обознача́ет</a:t>
                      </a:r>
                      <a:r>
                        <a:rPr lang="ru-RU" sz="2400" b="1" dirty="0" smtClean="0"/>
                        <a:t> </a:t>
                      </a:r>
                      <a:r>
                        <a:rPr lang="ru-RU" sz="2400" b="1" dirty="0" err="1" smtClean="0"/>
                        <a:t>предме́т</a:t>
                      </a:r>
                      <a:r>
                        <a:rPr lang="ru-RU" sz="2400" b="1" dirty="0" smtClean="0"/>
                        <a:t>, </a:t>
                      </a:r>
                      <a:r>
                        <a:rPr lang="ru-RU" sz="2400" b="1" dirty="0" err="1" smtClean="0"/>
                        <a:t>кото́рый</a:t>
                      </a:r>
                      <a:r>
                        <a:rPr lang="ru-RU" sz="2400" b="1" baseline="0" dirty="0" smtClean="0"/>
                        <a:t> сам </a:t>
                      </a:r>
                      <a:r>
                        <a:rPr lang="ru-RU" sz="2400" b="1" baseline="0" dirty="0" err="1" smtClean="0"/>
                        <a:t>выполня́ет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ru-RU" sz="2400" b="1" baseline="0" dirty="0" err="1" smtClean="0"/>
                        <a:t>де́йствие</a:t>
                      </a:r>
                      <a:endParaRPr lang="ru-RU" sz="2400" b="1" baseline="0" dirty="0" smtClean="0"/>
                    </a:p>
                    <a:p>
                      <a:endParaRPr lang="ru-RU" sz="2400" baseline="0" dirty="0" smtClean="0"/>
                    </a:p>
                    <a:p>
                      <a:r>
                        <a:rPr lang="ru-RU" sz="2400" baseline="0" dirty="0" smtClean="0"/>
                        <a:t>                   Что </a:t>
                      </a:r>
                      <a:r>
                        <a:rPr lang="ru-RU" sz="2400" baseline="0" dirty="0" err="1" smtClean="0"/>
                        <a:t>де́лает</a:t>
                      </a:r>
                      <a:r>
                        <a:rPr lang="ru-RU" sz="2400" baseline="0" dirty="0" smtClean="0"/>
                        <a:t>?</a:t>
                      </a:r>
                    </a:p>
                    <a:p>
                      <a:endParaRPr lang="ru-RU" sz="2400" baseline="0" dirty="0" smtClean="0"/>
                    </a:p>
                    <a:p>
                      <a:endParaRPr lang="ru-RU" sz="2400" baseline="0" dirty="0" smtClean="0"/>
                    </a:p>
                    <a:p>
                      <a:r>
                        <a:rPr lang="ru-RU" sz="2400" baseline="0" dirty="0" smtClean="0"/>
                        <a:t>               </a:t>
                      </a:r>
                      <a:r>
                        <a:rPr lang="ru-RU" sz="2400" baseline="0" dirty="0" err="1" smtClean="0"/>
                        <a:t>Де́рево</a:t>
                      </a:r>
                      <a:r>
                        <a:rPr lang="ru-RU" sz="2400" baseline="0" dirty="0" smtClean="0"/>
                        <a:t> растёт.</a:t>
                      </a:r>
                      <a:endParaRPr lang="en-US" sz="24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И́мя</a:t>
                      </a:r>
                      <a:r>
                        <a:rPr lang="ru-RU" sz="2400" b="1" dirty="0" smtClean="0"/>
                        <a:t> сущ. </a:t>
                      </a:r>
                      <a:r>
                        <a:rPr lang="ru-RU" sz="2400" b="1" dirty="0" err="1" smtClean="0"/>
                        <a:t>обознача́ет</a:t>
                      </a:r>
                      <a:r>
                        <a:rPr lang="ru-RU" sz="2400" b="1" dirty="0" smtClean="0"/>
                        <a:t> </a:t>
                      </a:r>
                      <a:r>
                        <a:rPr lang="ru-RU" sz="2400" b="1" dirty="0" err="1" smtClean="0"/>
                        <a:t>предме́т</a:t>
                      </a:r>
                      <a:r>
                        <a:rPr lang="ru-RU" sz="2400" b="1" dirty="0" smtClean="0"/>
                        <a:t>, на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ru-RU" sz="2400" b="1" baseline="0" dirty="0" err="1" smtClean="0"/>
                        <a:t>кото́рый</a:t>
                      </a:r>
                      <a:r>
                        <a:rPr lang="ru-RU" sz="2400" b="1" baseline="0" dirty="0" smtClean="0"/>
                        <a:t> направлено действие</a:t>
                      </a:r>
                    </a:p>
                    <a:p>
                      <a:endParaRPr lang="ru-RU" sz="2400" baseline="0" dirty="0" smtClean="0"/>
                    </a:p>
                    <a:p>
                      <a:r>
                        <a:rPr lang="ru-RU" sz="2400" baseline="0" dirty="0" smtClean="0"/>
                        <a:t>                          Что?</a:t>
                      </a:r>
                    </a:p>
                    <a:p>
                      <a:endParaRPr lang="ru-RU" sz="2400" baseline="0" dirty="0" smtClean="0"/>
                    </a:p>
                    <a:p>
                      <a:endParaRPr lang="ru-RU" sz="2400" baseline="0" dirty="0" smtClean="0"/>
                    </a:p>
                    <a:p>
                      <a:r>
                        <a:rPr lang="ru-RU" sz="2400" baseline="0" dirty="0" smtClean="0"/>
                        <a:t>                 </a:t>
                      </a:r>
                      <a:r>
                        <a:rPr lang="ru-RU" sz="2400" baseline="0" dirty="0" err="1" smtClean="0"/>
                        <a:t>Сажа́ют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де́рево</a:t>
                      </a:r>
                      <a:r>
                        <a:rPr lang="ru-RU" sz="2400" baseline="0" dirty="0" smtClean="0"/>
                        <a:t>.</a:t>
                      </a:r>
                      <a:endParaRPr lang="en-US" sz="24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6026693"/>
                  </a:ext>
                </a:extLst>
              </a:tr>
            </a:tbl>
          </a:graphicData>
        </a:graphic>
      </p:graphicFrame>
      <p:sp>
        <p:nvSpPr>
          <p:cNvPr id="10" name="Circular Arrow 9"/>
          <p:cNvSpPr/>
          <p:nvPr/>
        </p:nvSpPr>
        <p:spPr>
          <a:xfrm>
            <a:off x="2754483" y="5565243"/>
            <a:ext cx="914400" cy="970876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5271" y="5528658"/>
            <a:ext cx="865707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549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1105739"/>
              </p:ext>
            </p:extLst>
          </p:nvPr>
        </p:nvGraphicFramePr>
        <p:xfrm>
          <a:off x="684212" y="1281368"/>
          <a:ext cx="8721045" cy="43225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712410700"/>
                    </a:ext>
                  </a:extLst>
                </a:gridCol>
                <a:gridCol w="4657045">
                  <a:extLst>
                    <a:ext uri="{9D8B030D-6E8A-4147-A177-3AD203B41FA5}">
                      <a16:colId xmlns:a16="http://schemas.microsoft.com/office/drawing/2014/main" xmlns="" val="11219801"/>
                    </a:ext>
                  </a:extLst>
                </a:gridCol>
              </a:tblGrid>
              <a:tr h="57355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Именительный</a:t>
                      </a:r>
                      <a:r>
                        <a:rPr lang="ru-RU" baseline="0" dirty="0" smtClean="0"/>
                        <a:t> п.</a:t>
                      </a:r>
                      <a:endParaRPr lang="en-US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Винительный п.</a:t>
                      </a:r>
                      <a:endParaRPr lang="en-US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1645819"/>
                  </a:ext>
                </a:extLst>
              </a:tr>
              <a:tr h="881986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b="1" dirty="0" smtClean="0"/>
                        <a:t>Не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ru-RU" sz="2400" b="1" baseline="0" dirty="0" err="1" smtClean="0"/>
                        <a:t>употребля́ется</a:t>
                      </a:r>
                      <a:r>
                        <a:rPr lang="ru-RU" sz="2400" b="1" baseline="0" dirty="0" smtClean="0"/>
                        <a:t> с </a:t>
                      </a:r>
                      <a:r>
                        <a:rPr lang="ru-RU" sz="2400" b="1" baseline="0" dirty="0" err="1" smtClean="0"/>
                        <a:t>предло́гом</a:t>
                      </a:r>
                      <a:endParaRPr lang="ru-RU" sz="2400" b="1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r>
                        <a:rPr lang="ru-RU" sz="2400" baseline="0" dirty="0" smtClean="0"/>
                        <a:t>           Что?</a:t>
                      </a:r>
                    </a:p>
                    <a:p>
                      <a:pPr algn="ctr"/>
                      <a:r>
                        <a:rPr lang="ru-RU" sz="2400" baseline="0" dirty="0" smtClean="0"/>
                        <a:t>  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r>
                        <a:rPr lang="ru-RU" sz="2400" baseline="0" dirty="0" smtClean="0"/>
                        <a:t>В </a:t>
                      </a:r>
                      <a:r>
                        <a:rPr lang="ru-RU" sz="2400" baseline="0" dirty="0" err="1" smtClean="0"/>
                        <a:t>не́бе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сия́ет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со́лнце</a:t>
                      </a:r>
                      <a:r>
                        <a:rPr lang="ru-RU" sz="2400" baseline="0" dirty="0" smtClean="0"/>
                        <a:t>.</a:t>
                      </a:r>
                      <a:endParaRPr lang="ru-RU" sz="2400" dirty="0" smtClean="0">
                        <a:solidFill>
                          <a:srgbClr val="FF000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b="1" dirty="0" smtClean="0"/>
                        <a:t>Может</a:t>
                      </a:r>
                      <a:r>
                        <a:rPr lang="ru-RU" sz="2400" b="1" baseline="0" dirty="0" smtClean="0"/>
                        <a:t> употребляться как с предлогом, так и без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r>
                        <a:rPr lang="ru-RU" sz="2400" baseline="0" dirty="0" smtClean="0"/>
                        <a:t>           На что?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l"/>
                      <a:endParaRPr lang="ru-RU" sz="2400" baseline="0" dirty="0" smtClean="0"/>
                    </a:p>
                    <a:p>
                      <a:pPr algn="l"/>
                      <a:r>
                        <a:rPr lang="ru-RU" sz="2400" baseline="0" dirty="0" smtClean="0"/>
                        <a:t>Нельзя́ </a:t>
                      </a:r>
                      <a:r>
                        <a:rPr lang="ru-RU" sz="2400" baseline="0" dirty="0" err="1" smtClean="0"/>
                        <a:t>смотре́ть</a:t>
                      </a:r>
                      <a:r>
                        <a:rPr lang="ru-RU" sz="2400" baseline="0" dirty="0" smtClean="0"/>
                        <a:t> на </a:t>
                      </a:r>
                      <a:r>
                        <a:rPr lang="ru-RU" sz="2400" baseline="0" dirty="0" err="1" smtClean="0"/>
                        <a:t>со́лнце</a:t>
                      </a:r>
                      <a:r>
                        <a:rPr lang="ru-RU" sz="2400" baseline="0" dirty="0" smtClean="0"/>
                        <a:t>.</a:t>
                      </a:r>
                    </a:p>
                    <a:p>
                      <a:pPr algn="ctr"/>
                      <a:endParaRPr lang="en-US" sz="2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9995229"/>
                  </a:ext>
                </a:extLst>
              </a:tr>
            </a:tbl>
          </a:graphicData>
        </a:graphic>
      </p:graphicFrame>
      <p:sp>
        <p:nvSpPr>
          <p:cNvPr id="6" name="Circular Arrow 5"/>
          <p:cNvSpPr/>
          <p:nvPr/>
        </p:nvSpPr>
        <p:spPr>
          <a:xfrm>
            <a:off x="2750007" y="4073675"/>
            <a:ext cx="966650" cy="108421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799995"/>
              <a:gd name="adj5" fmla="val 125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5243" y="4163018"/>
            <a:ext cx="920576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38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9558341"/>
              </p:ext>
            </p:extLst>
          </p:nvPr>
        </p:nvGraphicFramePr>
        <p:xfrm>
          <a:off x="248195" y="1141583"/>
          <a:ext cx="11508376" cy="35849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54978">
                  <a:extLst>
                    <a:ext uri="{9D8B030D-6E8A-4147-A177-3AD203B41FA5}">
                      <a16:colId xmlns:a16="http://schemas.microsoft.com/office/drawing/2014/main" xmlns="" val="1881943651"/>
                    </a:ext>
                  </a:extLst>
                </a:gridCol>
                <a:gridCol w="5853398">
                  <a:extLst>
                    <a:ext uri="{9D8B030D-6E8A-4147-A177-3AD203B41FA5}">
                      <a16:colId xmlns:a16="http://schemas.microsoft.com/office/drawing/2014/main" xmlns="" val="2234141604"/>
                    </a:ext>
                  </a:extLst>
                </a:gridCol>
              </a:tblGrid>
              <a:tr h="5696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Именительный п.</a:t>
                      </a:r>
                      <a:endParaRPr lang="en-US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Винительный п.</a:t>
                      </a:r>
                      <a:endParaRPr lang="en-US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4740153"/>
                  </a:ext>
                </a:extLst>
              </a:tr>
              <a:tr h="3015279"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Существи́тельное</a:t>
                      </a:r>
                      <a:r>
                        <a:rPr lang="ru-RU" sz="2000" b="1" baseline="0" dirty="0" smtClean="0"/>
                        <a:t> в </a:t>
                      </a:r>
                      <a:r>
                        <a:rPr lang="ru-RU" sz="2000" b="1" baseline="0" dirty="0" err="1" smtClean="0"/>
                        <a:t>предложе́нии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err="1" smtClean="0"/>
                        <a:t>выполня́ет</a:t>
                      </a:r>
                      <a:r>
                        <a:rPr lang="ru-RU" sz="2000" b="1" baseline="0" dirty="0" smtClean="0"/>
                        <a:t> роль </a:t>
                      </a:r>
                      <a:r>
                        <a:rPr lang="ru-RU" sz="2000" b="1" baseline="0" dirty="0" err="1" smtClean="0"/>
                        <a:t>подлежа́щего</a:t>
                      </a:r>
                      <a:endParaRPr lang="ru-RU" sz="2000" b="1" baseline="0" dirty="0" smtClean="0"/>
                    </a:p>
                    <a:p>
                      <a:endParaRPr lang="ru-RU" sz="2000" baseline="0" dirty="0" smtClean="0"/>
                    </a:p>
                    <a:p>
                      <a:r>
                        <a:rPr lang="ru-RU" sz="2000" baseline="0" dirty="0" smtClean="0"/>
                        <a:t>                                              Что?</a:t>
                      </a:r>
                    </a:p>
                    <a:p>
                      <a:endParaRPr lang="ru-RU" sz="2000" baseline="0" dirty="0" smtClean="0"/>
                    </a:p>
                    <a:p>
                      <a:endParaRPr lang="ru-RU" sz="2000" baseline="0" dirty="0" smtClean="0"/>
                    </a:p>
                    <a:p>
                      <a:endParaRPr lang="ru-RU" sz="2000" baseline="0" dirty="0" smtClean="0"/>
                    </a:p>
                    <a:p>
                      <a:r>
                        <a:rPr lang="ru-RU" sz="2000" baseline="0" dirty="0" smtClean="0"/>
                        <a:t>      </a:t>
                      </a:r>
                      <a:r>
                        <a:rPr lang="ru-RU" sz="2000" baseline="0" dirty="0" err="1" smtClean="0"/>
                        <a:t>Че́рез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де́сять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мину́т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u="none" baseline="0" dirty="0" err="1" smtClean="0"/>
                        <a:t>бульо́н</a:t>
                      </a:r>
                      <a:r>
                        <a:rPr lang="ru-RU" sz="2000" u="none" baseline="0" dirty="0" smtClean="0"/>
                        <a:t> </a:t>
                      </a:r>
                      <a:r>
                        <a:rPr lang="ru-RU" sz="2000" baseline="0" dirty="0" smtClean="0"/>
                        <a:t>закипел.</a:t>
                      </a:r>
                    </a:p>
                    <a:p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Существи́тельное</a:t>
                      </a:r>
                      <a:r>
                        <a:rPr lang="ru-RU" sz="2000" b="1" baseline="0" dirty="0" smtClean="0"/>
                        <a:t> в </a:t>
                      </a:r>
                      <a:r>
                        <a:rPr lang="ru-RU" sz="2000" b="1" baseline="0" dirty="0" err="1" smtClean="0"/>
                        <a:t>предложе́нии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baseline="0" dirty="0" err="1" smtClean="0"/>
                        <a:t>выполня́ет</a:t>
                      </a:r>
                      <a:r>
                        <a:rPr lang="ru-RU" sz="2000" b="1" baseline="0" dirty="0" smtClean="0"/>
                        <a:t> роль </a:t>
                      </a:r>
                      <a:r>
                        <a:rPr lang="ru-RU" sz="2000" b="1" baseline="0" dirty="0" err="1" smtClean="0"/>
                        <a:t>объе́кта</a:t>
                      </a:r>
                      <a:endParaRPr lang="ru-RU" sz="2000" b="1" baseline="0" dirty="0" smtClean="0"/>
                    </a:p>
                    <a:p>
                      <a:endParaRPr lang="ru-RU" sz="2000" baseline="0" dirty="0" smtClean="0"/>
                    </a:p>
                    <a:p>
                      <a:r>
                        <a:rPr lang="ru-RU" sz="2000" baseline="0" dirty="0" smtClean="0"/>
                        <a:t>                                     Что?</a:t>
                      </a:r>
                    </a:p>
                    <a:p>
                      <a:endParaRPr lang="ru-RU" sz="2000" baseline="0" dirty="0" smtClean="0"/>
                    </a:p>
                    <a:p>
                      <a:endParaRPr lang="ru-RU" sz="2000" baseline="0" dirty="0" smtClean="0"/>
                    </a:p>
                    <a:p>
                      <a:endParaRPr lang="ru-RU" sz="2000" baseline="0" dirty="0" smtClean="0"/>
                    </a:p>
                    <a:p>
                      <a:r>
                        <a:rPr lang="ru-RU" sz="2000" baseline="0" dirty="0" smtClean="0"/>
                        <a:t>         </a:t>
                      </a:r>
                      <a:r>
                        <a:rPr lang="ru-RU" sz="2000" baseline="0" dirty="0" err="1" smtClean="0"/>
                        <a:t>Ма́ша</a:t>
                      </a:r>
                      <a:r>
                        <a:rPr lang="ru-RU" sz="2000" baseline="0" dirty="0" smtClean="0"/>
                        <a:t> и </a:t>
                      </a:r>
                      <a:r>
                        <a:rPr lang="ru-RU" sz="2000" baseline="0" dirty="0" err="1" smtClean="0"/>
                        <a:t>Са́ша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вари́ли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бульо́н</a:t>
                      </a:r>
                      <a:r>
                        <a:rPr lang="ru-RU" sz="2000" baseline="0" dirty="0" smtClean="0"/>
                        <a:t>.</a:t>
                      </a:r>
                    </a:p>
                    <a:p>
                      <a:r>
                        <a:rPr lang="ru-RU" sz="2000" baseline="0" dirty="0" smtClean="0"/>
                        <a:t>                                 </a:t>
                      </a:r>
                      <a:endParaRPr lang="en-US" sz="20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9603674"/>
                  </a:ext>
                </a:extLst>
              </a:tr>
            </a:tbl>
          </a:graphicData>
        </a:graphic>
      </p:graphicFrame>
      <p:sp>
        <p:nvSpPr>
          <p:cNvPr id="6" name="Circular Arrow 5"/>
          <p:cNvSpPr/>
          <p:nvPr/>
        </p:nvSpPr>
        <p:spPr>
          <a:xfrm>
            <a:off x="9065623" y="3312623"/>
            <a:ext cx="901337" cy="992778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798" y="3312623"/>
            <a:ext cx="853514" cy="4633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6023" y="509452"/>
            <a:ext cx="10580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rebuchet MS" panose="020B0603020202020204" pitchFamily="34" charset="0"/>
              </a:rPr>
              <a:t>3.</a:t>
            </a:r>
          </a:p>
          <a:p>
            <a:endParaRPr lang="en-US" sz="24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701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5810184"/>
              </p:ext>
            </p:extLst>
          </p:nvPr>
        </p:nvGraphicFramePr>
        <p:xfrm>
          <a:off x="770709" y="2595563"/>
          <a:ext cx="8408216" cy="3372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4108">
                  <a:extLst>
                    <a:ext uri="{9D8B030D-6E8A-4147-A177-3AD203B41FA5}">
                      <a16:colId xmlns:a16="http://schemas.microsoft.com/office/drawing/2014/main" xmlns="" val="901238046"/>
                    </a:ext>
                  </a:extLst>
                </a:gridCol>
                <a:gridCol w="4204108">
                  <a:extLst>
                    <a:ext uri="{9D8B030D-6E8A-4147-A177-3AD203B41FA5}">
                      <a16:colId xmlns:a16="http://schemas.microsoft.com/office/drawing/2014/main" xmlns="" val="1185925951"/>
                    </a:ext>
                  </a:extLst>
                </a:gridCol>
              </a:tblGrid>
              <a:tr h="72043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rebuchet MS" panose="020B0603020202020204" pitchFamily="34" charset="0"/>
                        </a:rPr>
                        <a:t>Роди́тельный</a:t>
                      </a:r>
                      <a:r>
                        <a:rPr lang="ru-RU" sz="2400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baseline="0" dirty="0" err="1" smtClean="0">
                          <a:latin typeface="Trebuchet MS" panose="020B0603020202020204" pitchFamily="34" charset="0"/>
                        </a:rPr>
                        <a:t>паде́ж</a:t>
                      </a:r>
                      <a:endParaRPr lang="en-US" sz="2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rebuchet MS" panose="020B0603020202020204" pitchFamily="34" charset="0"/>
                        </a:rPr>
                        <a:t>Вини́тельный</a:t>
                      </a:r>
                      <a:r>
                        <a:rPr lang="ru-RU" sz="2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dirty="0" err="1" smtClean="0">
                          <a:latin typeface="Trebuchet MS" panose="020B0603020202020204" pitchFamily="34" charset="0"/>
                        </a:rPr>
                        <a:t>паде́ж</a:t>
                      </a:r>
                      <a:endParaRPr lang="en-US" sz="2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7428457"/>
                  </a:ext>
                </a:extLst>
              </a:tr>
              <a:tr h="720430">
                <a:tc>
                  <a:txBody>
                    <a:bodyPr/>
                    <a:lstStyle/>
                    <a:p>
                      <a:endParaRPr lang="ru-RU" sz="240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ru-RU" sz="2400" dirty="0" smtClean="0">
                          <a:latin typeface="Trebuchet MS" panose="020B0603020202020204" pitchFamily="34" charset="0"/>
                        </a:rPr>
                        <a:t>        Кого?</a:t>
                      </a:r>
                      <a:r>
                        <a:rPr lang="ru-RU" sz="2400" baseline="0" dirty="0" smtClean="0">
                          <a:latin typeface="Trebuchet MS" panose="020B0603020202020204" pitchFamily="34" charset="0"/>
                        </a:rPr>
                        <a:t>        Чего?</a:t>
                      </a:r>
                      <a:endParaRPr lang="ru-RU" sz="2400" dirty="0" smtClean="0">
                        <a:latin typeface="Trebuchet MS" panose="020B0603020202020204" pitchFamily="34" charset="0"/>
                      </a:endParaRPr>
                    </a:p>
                    <a:p>
                      <a:endParaRPr lang="ru-RU" sz="2400" dirty="0" smtClean="0">
                        <a:latin typeface="Trebuchet MS" panose="020B0603020202020204" pitchFamily="34" charset="0"/>
                      </a:endParaRPr>
                    </a:p>
                    <a:p>
                      <a:endParaRPr lang="ru-RU" sz="240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ru-RU" sz="2400" dirty="0" smtClean="0">
                          <a:latin typeface="Trebuchet MS" panose="020B0603020202020204" pitchFamily="34" charset="0"/>
                        </a:rPr>
                        <a:t>   </a:t>
                      </a:r>
                      <a:r>
                        <a:rPr lang="ru-RU" sz="2400" baseline="0" dirty="0" smtClean="0">
                          <a:latin typeface="Trebuchet MS" panose="020B0603020202020204" pitchFamily="34" charset="0"/>
                        </a:rPr>
                        <a:t>  </a:t>
                      </a:r>
                      <a:r>
                        <a:rPr lang="ru-RU" sz="2400" dirty="0" smtClean="0">
                          <a:latin typeface="Trebuchet MS" panose="020B0603020202020204" pitchFamily="34" charset="0"/>
                        </a:rPr>
                        <a:t>нет льва, нет стола́</a:t>
                      </a:r>
                    </a:p>
                    <a:p>
                      <a:endParaRPr lang="ru-RU" sz="2400" dirty="0" smtClean="0">
                        <a:latin typeface="Trebuchet MS" panose="020B0603020202020204" pitchFamily="34" charset="0"/>
                      </a:endParaRPr>
                    </a:p>
                    <a:p>
                      <a:endParaRPr lang="en-US" sz="2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ru-RU" sz="2400" dirty="0" smtClean="0">
                          <a:latin typeface="Trebuchet MS" panose="020B0603020202020204" pitchFamily="34" charset="0"/>
                        </a:rPr>
                        <a:t>     Кого?          Что?</a:t>
                      </a:r>
                    </a:p>
                    <a:p>
                      <a:endParaRPr lang="ru-RU" sz="2400" dirty="0" smtClean="0">
                        <a:latin typeface="Trebuchet MS" panose="020B0603020202020204" pitchFamily="34" charset="0"/>
                      </a:endParaRPr>
                    </a:p>
                    <a:p>
                      <a:endParaRPr lang="ru-RU" sz="2400" dirty="0" smtClean="0">
                        <a:latin typeface="Trebuchet MS" panose="020B0603020202020204" pitchFamily="34" charset="0"/>
                      </a:endParaRPr>
                    </a:p>
                    <a:p>
                      <a:r>
                        <a:rPr lang="ru-RU" sz="240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ru-RU" sz="2400" dirty="0" err="1" smtClean="0">
                          <a:latin typeface="Trebuchet MS" panose="020B0603020202020204" pitchFamily="34" charset="0"/>
                        </a:rPr>
                        <a:t>ви́жу</a:t>
                      </a:r>
                      <a:r>
                        <a:rPr lang="ru-RU" sz="2400" dirty="0" smtClean="0">
                          <a:latin typeface="Trebuchet MS" panose="020B0603020202020204" pitchFamily="34" charset="0"/>
                        </a:rPr>
                        <a:t> льва, вижу стол</a:t>
                      </a:r>
                      <a:endParaRPr lang="en-US" sz="24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471596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41294" y="416859"/>
            <a:ext cx="74093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latin typeface="Trebuchet MS" panose="020B0603020202020204" pitchFamily="34" charset="0"/>
              </a:rPr>
              <a:t>Разли́чие</a:t>
            </a:r>
            <a:r>
              <a:rPr lang="ru-RU" sz="2800" b="1" dirty="0" smtClean="0">
                <a:latin typeface="Trebuchet MS" panose="020B0603020202020204" pitchFamily="34" charset="0"/>
              </a:rPr>
              <a:t> </a:t>
            </a:r>
            <a:r>
              <a:rPr lang="ru-RU" sz="2800" b="1" dirty="0" err="1" smtClean="0">
                <a:latin typeface="Trebuchet MS" panose="020B0603020202020204" pitchFamily="34" charset="0"/>
              </a:rPr>
              <a:t>роди́тельного</a:t>
            </a:r>
            <a:r>
              <a:rPr lang="ru-RU" sz="2800" b="1" dirty="0" smtClean="0">
                <a:latin typeface="Trebuchet MS" panose="020B0603020202020204" pitchFamily="34" charset="0"/>
              </a:rPr>
              <a:t> и </a:t>
            </a:r>
            <a:r>
              <a:rPr lang="ru-RU" sz="2800" b="1" dirty="0" err="1" smtClean="0">
                <a:latin typeface="Trebuchet MS" panose="020B0603020202020204" pitchFamily="34" charset="0"/>
              </a:rPr>
              <a:t>вини́тельного</a:t>
            </a:r>
            <a:r>
              <a:rPr lang="ru-RU" sz="2800" b="1" dirty="0" smtClean="0">
                <a:latin typeface="Trebuchet MS" panose="020B0603020202020204" pitchFamily="34" charset="0"/>
              </a:rPr>
              <a:t> п. в </a:t>
            </a:r>
            <a:r>
              <a:rPr lang="ru-RU" sz="2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одушевлённых</a:t>
            </a:r>
            <a:r>
              <a:rPr lang="ru-RU" sz="2800" b="1" dirty="0" smtClean="0">
                <a:latin typeface="Trebuchet MS" panose="020B0603020202020204" pitchFamily="34" charset="0"/>
              </a:rPr>
              <a:t> </a:t>
            </a:r>
            <a:r>
              <a:rPr lang="ru-RU" sz="2800" b="1" dirty="0" err="1" smtClean="0">
                <a:latin typeface="Trebuchet MS" panose="020B0603020202020204" pitchFamily="34" charset="0"/>
              </a:rPr>
              <a:t>имена́х</a:t>
            </a:r>
            <a:r>
              <a:rPr lang="ru-RU" sz="2800" b="1" dirty="0" smtClean="0">
                <a:latin typeface="Trebuchet MS" panose="020B0603020202020204" pitchFamily="34" charset="0"/>
              </a:rPr>
              <a:t> </a:t>
            </a:r>
            <a:r>
              <a:rPr lang="ru-RU" sz="2800" b="1" dirty="0" err="1" smtClean="0">
                <a:latin typeface="Trebuchet MS" panose="020B0603020202020204" pitchFamily="34" charset="0"/>
              </a:rPr>
              <a:t>существи́тельных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6" name="Circular Arrow 5"/>
          <p:cNvSpPr/>
          <p:nvPr/>
        </p:nvSpPr>
        <p:spPr>
          <a:xfrm>
            <a:off x="1567543" y="4415245"/>
            <a:ext cx="796834" cy="84908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ircular Arrow 6"/>
          <p:cNvSpPr/>
          <p:nvPr/>
        </p:nvSpPr>
        <p:spPr>
          <a:xfrm>
            <a:off x="3004457" y="4362994"/>
            <a:ext cx="770709" cy="901337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ircular Arrow 7"/>
          <p:cNvSpPr/>
          <p:nvPr/>
        </p:nvSpPr>
        <p:spPr>
          <a:xfrm>
            <a:off x="5588771" y="4281658"/>
            <a:ext cx="888274" cy="93399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ircular Arrow 8"/>
          <p:cNvSpPr/>
          <p:nvPr/>
        </p:nvSpPr>
        <p:spPr>
          <a:xfrm>
            <a:off x="7182439" y="4268288"/>
            <a:ext cx="836023" cy="94736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90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72" y="189652"/>
            <a:ext cx="8534400" cy="1507067"/>
          </a:xfrm>
        </p:spPr>
        <p:txBody>
          <a:bodyPr/>
          <a:lstStyle/>
          <a:p>
            <a:r>
              <a:rPr lang="ru-RU" dirty="0" smtClean="0">
                <a:latin typeface="Trebuchet MS" panose="020B0603020202020204" pitchFamily="34" charset="0"/>
              </a:rPr>
              <a:t>ДОМА́ШНЕЕ ЗАДАНИ́Е 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9" y="1587138"/>
            <a:ext cx="9862457" cy="4722222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Спиши́те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укажи́те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паде́ж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имён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существи́тельных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 Подчеркните выделенные слова как члены предложения.</a:t>
            </a:r>
          </a:p>
          <a:p>
            <a:endParaRPr lang="ru-RU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b="1" u="sng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Портфе́ль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лежа́л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на столе́.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Ната́ша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сложи́ла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уче́бники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в </a:t>
            </a:r>
            <a:r>
              <a:rPr lang="ru-RU" sz="2400" b="1" u="sng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портфе́ль</a:t>
            </a:r>
            <a:r>
              <a:rPr lang="ru-RU" sz="24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Ма́ма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пове́сила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пальто́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суши́ть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 </a:t>
            </a:r>
            <a:r>
              <a:rPr lang="ru-RU" sz="24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Пальто́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немно́го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промо́кло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под дождём.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Са́ша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пове́сил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b="1" u="sng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полоте́нце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на верёвку. </a:t>
            </a:r>
            <a:r>
              <a:rPr lang="ru-RU" sz="2400" b="1" u="sng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Полоте́нце</a:t>
            </a:r>
            <a:r>
              <a:rPr lang="ru-RU" sz="24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бы́стро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вы́сохло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19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9" y="685800"/>
            <a:ext cx="8722223" cy="5009606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Зада́й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вопро́сы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к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существи́тельному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вини́тельном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падеже́. Определи́ что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обознача́ет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–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объе́кт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направле́ние</a:t>
            </a:r>
            <a:r>
              <a:rPr lang="sr-Cyrl-BA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/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движе́ние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вре́мя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или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логи́ческий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субъе́кт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1. Серёжа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боле́ет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за </a:t>
            </a:r>
            <a:r>
              <a:rPr lang="ru-RU" sz="2400" b="1" u="sng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Спарта́к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2. Тётя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уе́хала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в </a:t>
            </a:r>
            <a:r>
              <a:rPr lang="ru-RU" sz="2400" b="1" u="sng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суббо́ту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3. Мы всем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классо́м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отпра́вились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на </a:t>
            </a:r>
            <a:r>
              <a:rPr lang="ru-RU" sz="2400" b="1" u="sng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вы́ставку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4. </a:t>
            </a:r>
            <a:r>
              <a:rPr lang="ru-RU" sz="2400" b="1" u="sng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Ната́шу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тошни́т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endParaRPr lang="ru-RU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Прочита́й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уро́к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из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уче́бника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Орби́та</a:t>
            </a:r>
            <a:r>
              <a:rPr lang="ru-RU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4, стр. 114 и 115.</a:t>
            </a:r>
          </a:p>
        </p:txBody>
      </p:sp>
    </p:spTree>
    <p:extLst>
      <p:ext uri="{BB962C8B-B14F-4D97-AF65-F5344CB8AC3E}">
        <p14:creationId xmlns:p14="http://schemas.microsoft.com/office/powerpoint/2010/main" xmlns="" val="194917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290</TotalTime>
  <Words>443</Words>
  <Application>Microsoft Office PowerPoint</Application>
  <PresentationFormat>Custom</PresentationFormat>
  <Paragraphs>124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Slice</vt:lpstr>
      <vt:lpstr>РУССКИЙ ЯЗЫК 9 КЛАСС</vt:lpstr>
      <vt:lpstr>Slide 2</vt:lpstr>
      <vt:lpstr>ОСНОВНЫ́Е СЛУ́ЧАИ УПОТРЕБЛЕ́НИЯ</vt:lpstr>
      <vt:lpstr>ЗАПО́МНИТЕ! </vt:lpstr>
      <vt:lpstr>Slide 5</vt:lpstr>
      <vt:lpstr>Slide 6</vt:lpstr>
      <vt:lpstr>Slide 7</vt:lpstr>
      <vt:lpstr>ДОМА́ШНЕЕ ЗАДАНИ́Е 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9 КЛАСС</dc:title>
  <dc:creator>WIN10</dc:creator>
  <cp:lastModifiedBy>Kristina Mataruga</cp:lastModifiedBy>
  <cp:revision>24</cp:revision>
  <dcterms:created xsi:type="dcterms:W3CDTF">2020-03-28T21:15:30Z</dcterms:created>
  <dcterms:modified xsi:type="dcterms:W3CDTF">2020-04-08T07:43:52Z</dcterms:modified>
</cp:coreProperties>
</file>