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8" r:id="rId9"/>
    <p:sldId id="266" r:id="rId10"/>
    <p:sldId id="267" r:id="rId11"/>
    <p:sldId id="274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3AFCA-6DB8-440B-912F-490A81248538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AB07-7751-473E-9A6C-E8FD3712522F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3317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AAB07-7751-473E-9A6C-E8FD3712522F}" type="slidenum">
              <a:rPr lang="sr-Cyrl-RS" smtClean="0"/>
              <a:t>1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810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70862E-3AB2-4631-92FF-88A05B2D7156}" type="datetimeFigureOut">
              <a:rPr lang="sr-Cyrl-RS" smtClean="0"/>
              <a:t>24.3.2020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942767-77CE-4681-A4DC-51381DA6570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609601"/>
            <a:ext cx="7117180" cy="1066799"/>
          </a:xfrm>
        </p:spPr>
        <p:txBody>
          <a:bodyPr/>
          <a:lstStyle/>
          <a:p>
            <a:r>
              <a:rPr lang="sr-Cyrl-BA" sz="4400" dirty="0" smtClean="0">
                <a:cs typeface="AngsanaUPC" panose="02020603050405020304" pitchFamily="18" charset="-34"/>
              </a:rPr>
              <a:t>      </a:t>
            </a:r>
            <a:endParaRPr lang="sr-Cyrl-RS" sz="4400" dirty="0">
              <a:cs typeface="AngsanaUPC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0782" y="1676400"/>
            <a:ext cx="9164782" cy="4495800"/>
          </a:xfrm>
        </p:spPr>
        <p:txBody>
          <a:bodyPr>
            <a:normAutofit/>
          </a:bodyPr>
          <a:lstStyle/>
          <a:p>
            <a:endParaRPr lang="sr-Cyrl-BA" sz="2800" dirty="0" smtClean="0">
              <a:solidFill>
                <a:srgbClr val="C00000"/>
              </a:solidFill>
            </a:endParaRPr>
          </a:p>
          <a:p>
            <a:endParaRPr lang="sr-Cyrl-BA" sz="2800" dirty="0">
              <a:solidFill>
                <a:srgbClr val="C00000"/>
              </a:solidFill>
            </a:endParaRPr>
          </a:p>
          <a:p>
            <a:r>
              <a:rPr lang="sr-Cyrl-BA" sz="60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AngsanaUPC" panose="02020603050405020304" pitchFamily="18" charset="-34"/>
              </a:rPr>
              <a:t>ИМПЕРФЕКАТ</a:t>
            </a:r>
            <a:endParaRPr lang="sr-Cyrl-R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ГЛАГОЛСКИ ОБЛИЦИ-</a:t>
            </a:r>
            <a:r>
              <a:rPr lang="sr-Cyrl-BA" sz="3200" dirty="0" smtClean="0">
                <a:solidFill>
                  <a:schemeClr val="tx1"/>
                </a:solidFill>
              </a:rPr>
              <a:t>УТВРЂИВАЊЕ</a:t>
            </a:r>
            <a:endParaRPr lang="sr-Cyrl-R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1. Попуни табеле!                    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а)                                           б)</a:t>
            </a:r>
            <a:endParaRPr lang="sr-Cyrl-R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24106"/>
              </p:ext>
            </p:extLst>
          </p:nvPr>
        </p:nvGraphicFramePr>
        <p:xfrm>
          <a:off x="1752600" y="1981196"/>
          <a:ext cx="2362200" cy="419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71125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Лични глаголски облици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А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Ф</a:t>
                      </a:r>
                      <a:r>
                        <a:rPr lang="sr-Latn-BA" baseline="0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Latn-BA" dirty="0" smtClean="0"/>
                        <a:t> </a:t>
                      </a:r>
                      <a:r>
                        <a:rPr lang="sr-Cyrl-BA" dirty="0" smtClean="0"/>
                        <a:t>Ф</a:t>
                      </a:r>
                      <a:r>
                        <a:rPr lang="sr-Latn-BA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  <a:tr h="3866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05169"/>
              </p:ext>
            </p:extLst>
          </p:nvPr>
        </p:nvGraphicFramePr>
        <p:xfrm>
          <a:off x="5257800" y="1981201"/>
          <a:ext cx="2362200" cy="291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67046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Нелични глаголски облици</a:t>
                      </a:r>
                      <a:endParaRPr lang="sr-Cyrl-RS" dirty="0"/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РГП</a:t>
                      </a:r>
                      <a:endParaRPr lang="sr-Cyrl-RS" dirty="0"/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ТГП</a:t>
                      </a:r>
                      <a:endParaRPr lang="sr-Cyrl-RS" dirty="0"/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ГПС</a:t>
                      </a:r>
                      <a:endParaRPr lang="sr-Cyrl-RS" dirty="0"/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ГПП</a:t>
                      </a:r>
                      <a:endParaRPr lang="sr-Cyrl-RS" dirty="0"/>
                    </a:p>
                  </a:txBody>
                  <a:tcPr/>
                </a:tc>
              </a:tr>
              <a:tr h="4492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9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в )                                            г )</a:t>
            </a:r>
            <a:endParaRPr lang="sr-Cyrl-R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65620"/>
              </p:ext>
            </p:extLst>
          </p:nvPr>
        </p:nvGraphicFramePr>
        <p:xfrm>
          <a:off x="1524000" y="1752597"/>
          <a:ext cx="2438400" cy="479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</a:tblGrid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Прости глаголски облици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А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Ф</a:t>
                      </a:r>
                      <a:r>
                        <a:rPr lang="sr-Latn-BA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РГП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ТГП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ГПС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ГПП</a:t>
                      </a:r>
                      <a:endParaRPr lang="sr-Cyrl-RS" dirty="0"/>
                    </a:p>
                  </a:txBody>
                  <a:tcPr/>
                </a:tc>
              </a:tr>
              <a:tr h="41563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09699"/>
              </p:ext>
            </p:extLst>
          </p:nvPr>
        </p:nvGraphicFramePr>
        <p:xfrm>
          <a:off x="5105401" y="1828802"/>
          <a:ext cx="2514598" cy="324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98"/>
              </a:tblGrid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Сложени глаголски облици</a:t>
                      </a:r>
                      <a:endParaRPr lang="sr-Cyrl-R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Ф</a:t>
                      </a:r>
                      <a:r>
                        <a:rPr lang="sr-Latn-BA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Ф</a:t>
                      </a:r>
                      <a:r>
                        <a:rPr lang="sr-Latn-BA" dirty="0" smtClean="0"/>
                        <a:t> </a:t>
                      </a:r>
                      <a:r>
                        <a:rPr lang="sr-Latn-BA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П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</a:rPr>
              <a:t>2</a:t>
            </a:r>
            <a:r>
              <a:rPr lang="sr-Cyrl-BA" dirty="0" smtClean="0">
                <a:solidFill>
                  <a:schemeClr val="tx1"/>
                </a:solidFill>
              </a:rPr>
              <a:t>. НАПИШИТЕ ОБЛИКЕ ПРЕЗЕНТА  ПОМОЋНИХ ГЛАГОЛА ( ЈЕСАМ, ХТЈЕТИ, БИТИ )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58226"/>
              </p:ext>
            </p:extLst>
          </p:nvPr>
        </p:nvGraphicFramePr>
        <p:xfrm>
          <a:off x="1066800" y="2667002"/>
          <a:ext cx="7010400" cy="246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905000"/>
                <a:gridCol w="1905000"/>
                <a:gridCol w="1600200"/>
              </a:tblGrid>
              <a:tr h="4191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1.л.једнине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ЈЕСАМ/ САМ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ХОЋУ/ ЋУ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БУДЕМ</a:t>
                      </a:r>
                      <a:endParaRPr lang="sr-Cyrl-R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2.л</a:t>
                      </a:r>
                      <a:r>
                        <a:rPr lang="sr-Cyrl-BA" dirty="0" smtClean="0"/>
                        <a:t>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3.л</a:t>
                      </a:r>
                      <a:r>
                        <a:rPr lang="sr-Cyrl-BA" dirty="0" smtClean="0"/>
                        <a:t>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1.л.множине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2. </a:t>
                      </a:r>
                      <a:r>
                        <a:rPr lang="sr-Cyrl-BA" dirty="0" smtClean="0"/>
                        <a:t>л.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3.л</a:t>
                      </a:r>
                      <a:r>
                        <a:rPr lang="sr-Cyrl-BA" dirty="0" smtClean="0"/>
                        <a:t>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>
                <a:solidFill>
                  <a:schemeClr val="tx1"/>
                </a:solidFill>
              </a:rPr>
              <a:t>3</a:t>
            </a:r>
            <a:r>
              <a:rPr lang="sr-Cyrl-BA" dirty="0" smtClean="0">
                <a:solidFill>
                  <a:schemeClr val="tx1"/>
                </a:solidFill>
              </a:rPr>
              <a:t>. Од глагола </a:t>
            </a:r>
            <a:r>
              <a:rPr lang="sr-Cyrl-BA" u="sng" dirty="0" smtClean="0">
                <a:solidFill>
                  <a:srgbClr val="C00000"/>
                </a:solidFill>
              </a:rPr>
              <a:t>ЗИДАТИ</a:t>
            </a:r>
            <a:r>
              <a:rPr lang="sr-Cyrl-BA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напишите:</a:t>
            </a: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tx1"/>
                </a:solidFill>
              </a:rPr>
              <a:t> 1.</a:t>
            </a:r>
            <a:r>
              <a:rPr lang="sr-Latn-BA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л. </a:t>
            </a:r>
            <a:r>
              <a:rPr lang="sr-Cyrl-BA" dirty="0">
                <a:solidFill>
                  <a:schemeClr val="tx1"/>
                </a:solidFill>
              </a:rPr>
              <a:t>м</a:t>
            </a:r>
            <a:r>
              <a:rPr lang="sr-Cyrl-BA" dirty="0" smtClean="0">
                <a:solidFill>
                  <a:schemeClr val="tx1"/>
                </a:solidFill>
              </a:rPr>
              <a:t>ножине </a:t>
            </a:r>
            <a:r>
              <a:rPr lang="sr-Cyrl-BA" dirty="0" smtClean="0">
                <a:solidFill>
                  <a:srgbClr val="C00000"/>
                </a:solidFill>
              </a:rPr>
              <a:t>ПЕРФЕКТА </a:t>
            </a:r>
            <a:r>
              <a:rPr lang="sr-Cyrl-BA" dirty="0" smtClean="0">
                <a:solidFill>
                  <a:schemeClr val="tx1"/>
                </a:solidFill>
              </a:rPr>
              <a:t>– </a:t>
            </a:r>
            <a:endParaRPr lang="sr-Cyrl-BA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tx1"/>
                </a:solidFill>
              </a:rPr>
              <a:t> 2.л</a:t>
            </a:r>
            <a:r>
              <a:rPr lang="sr-Cyrl-BA" dirty="0" smtClean="0">
                <a:solidFill>
                  <a:schemeClr val="tx1"/>
                </a:solidFill>
              </a:rPr>
              <a:t>. </a:t>
            </a:r>
            <a:r>
              <a:rPr lang="sr-Cyrl-BA" dirty="0" smtClean="0">
                <a:solidFill>
                  <a:schemeClr val="tx1"/>
                </a:solidFill>
              </a:rPr>
              <a:t>једнине</a:t>
            </a:r>
            <a:r>
              <a:rPr lang="sr-Cyrl-BA" dirty="0" smtClean="0">
                <a:solidFill>
                  <a:srgbClr val="C00000"/>
                </a:solidFill>
              </a:rPr>
              <a:t> ПРЕЗЕНТА</a:t>
            </a:r>
            <a:r>
              <a:rPr lang="sr-Cyrl-BA" dirty="0" smtClean="0">
                <a:solidFill>
                  <a:schemeClr val="tx1"/>
                </a:solidFill>
              </a:rPr>
              <a:t>– </a:t>
            </a:r>
            <a:endParaRPr lang="sr-Cyrl-BA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tx1"/>
                </a:solidFill>
              </a:rPr>
              <a:t> 3.л</a:t>
            </a:r>
            <a:r>
              <a:rPr lang="sr-Cyrl-BA" dirty="0" smtClean="0">
                <a:solidFill>
                  <a:schemeClr val="tx1"/>
                </a:solidFill>
              </a:rPr>
              <a:t>. </a:t>
            </a:r>
            <a:r>
              <a:rPr lang="sr-Cyrl-BA" dirty="0">
                <a:solidFill>
                  <a:schemeClr val="tx1"/>
                </a:solidFill>
              </a:rPr>
              <a:t>м</a:t>
            </a:r>
            <a:r>
              <a:rPr lang="sr-Cyrl-BA" dirty="0" smtClean="0">
                <a:solidFill>
                  <a:schemeClr val="tx1"/>
                </a:solidFill>
              </a:rPr>
              <a:t>ножине</a:t>
            </a:r>
            <a:r>
              <a:rPr lang="sr-Cyrl-BA" dirty="0" smtClean="0">
                <a:solidFill>
                  <a:srgbClr val="C00000"/>
                </a:solidFill>
              </a:rPr>
              <a:t> </a:t>
            </a:r>
            <a:r>
              <a:rPr lang="sr-Cyrl-BA" dirty="0" smtClean="0">
                <a:solidFill>
                  <a:srgbClr val="C00000"/>
                </a:solidFill>
              </a:rPr>
              <a:t>ИМПЕРФЕКТА </a:t>
            </a:r>
            <a:r>
              <a:rPr lang="sr-Cyrl-BA" dirty="0" smtClean="0">
                <a:solidFill>
                  <a:schemeClr val="tx1"/>
                </a:solidFill>
              </a:rPr>
              <a:t>–</a:t>
            </a:r>
            <a:endParaRPr lang="sr-Cyrl-BA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chemeClr val="tx1"/>
                </a:solidFill>
              </a:rPr>
              <a:t> мушки род једнине </a:t>
            </a:r>
            <a:r>
              <a:rPr lang="sr-Cyrl-BA" dirty="0" smtClean="0">
                <a:solidFill>
                  <a:srgbClr val="C00000"/>
                </a:solidFill>
              </a:rPr>
              <a:t>РАДНОГ ГЛАГОЛСКОГ ПРИДЈЕВА – </a:t>
            </a:r>
          </a:p>
          <a:p>
            <a:pPr marL="0" indent="0">
              <a:buNone/>
            </a:pPr>
            <a:endParaRPr lang="sr-Cyrl-BA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BA" dirty="0" smtClean="0">
                <a:solidFill>
                  <a:schemeClr val="tx1"/>
                </a:solidFill>
              </a:rPr>
              <a:t>4</a:t>
            </a:r>
            <a:r>
              <a:rPr lang="sr-Cyrl-BA" dirty="0" smtClean="0">
                <a:solidFill>
                  <a:schemeClr val="tx1"/>
                </a:solidFill>
              </a:rPr>
              <a:t>.Како гласи облик </a:t>
            </a:r>
            <a:r>
              <a:rPr lang="sr-Cyrl-BA" dirty="0" smtClean="0">
                <a:solidFill>
                  <a:srgbClr val="C00000"/>
                </a:solidFill>
              </a:rPr>
              <a:t>АОРИСТА </a:t>
            </a:r>
            <a:r>
              <a:rPr lang="sr-Cyrl-BA" dirty="0" smtClean="0">
                <a:solidFill>
                  <a:schemeClr val="tx1"/>
                </a:solidFill>
              </a:rPr>
              <a:t> за</a:t>
            </a:r>
            <a:r>
              <a:rPr lang="sr-Cyrl-BA" dirty="0" smtClean="0">
                <a:solidFill>
                  <a:srgbClr val="C00000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1. л. једнине </a:t>
            </a:r>
            <a:r>
              <a:rPr lang="sr-Cyrl-BA" dirty="0" smtClean="0">
                <a:solidFill>
                  <a:schemeClr val="tx1"/>
                </a:solidFill>
              </a:rPr>
              <a:t>глагола </a:t>
            </a:r>
            <a:r>
              <a:rPr lang="sr-Cyrl-BA" u="sng" dirty="0" smtClean="0">
                <a:solidFill>
                  <a:srgbClr val="C00000"/>
                </a:solidFill>
              </a:rPr>
              <a:t>УРАДИТИ?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 </a:t>
            </a:r>
            <a:endParaRPr lang="sr-Cyrl-BA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>
                <a:solidFill>
                  <a:schemeClr val="tx1"/>
                </a:solidFill>
              </a:rPr>
              <a:t>5</a:t>
            </a:r>
            <a:r>
              <a:rPr lang="sr-Cyrl-BA" dirty="0" smtClean="0">
                <a:solidFill>
                  <a:schemeClr val="tx1"/>
                </a:solidFill>
              </a:rPr>
              <a:t>. Препознајте о којим је глаголским облицима ријеч: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ТЕЦИЈАШЕ –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ДОЂОШЕ 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ПРАВИТЕ 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ПЈЕВАЛЕ 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СМО ПЈЕВАЛЕ 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solidFill>
                  <a:srgbClr val="C00000"/>
                </a:solidFill>
              </a:rPr>
              <a:t>НАУЧИТИ -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  <a:latin typeface="+mn-lt"/>
              </a:rPr>
              <a:t>                              </a:t>
            </a:r>
            <a:r>
              <a:rPr lang="sr-Cyrl-BA" sz="4400" dirty="0" smtClean="0">
                <a:solidFill>
                  <a:schemeClr val="tx1"/>
                </a:solidFill>
                <a:latin typeface="+mn-lt"/>
              </a:rPr>
              <a:t>ДОВИЂЕЊА</a:t>
            </a:r>
            <a:endParaRPr lang="sr-Cyrl-BA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98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 </a:t>
            </a:r>
            <a:r>
              <a:rPr lang="sr-Cyrl-BA" dirty="0" smtClean="0">
                <a:solidFill>
                  <a:schemeClr val="tx1"/>
                </a:solidFill>
              </a:rPr>
              <a:t>Мали се у први мах трже; но одмах затим још се јаче приљуби уз пенџер и </a:t>
            </a:r>
            <a:r>
              <a:rPr lang="sr-Cyrl-BA" dirty="0" smtClean="0">
                <a:solidFill>
                  <a:srgbClr val="C00000"/>
                </a:solidFill>
              </a:rPr>
              <a:t>гледаше</a:t>
            </a:r>
            <a:r>
              <a:rPr lang="sr-Cyrl-BA" dirty="0" smtClean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И жељно </a:t>
            </a:r>
            <a:r>
              <a:rPr lang="sr-Cyrl-BA" dirty="0" smtClean="0">
                <a:solidFill>
                  <a:srgbClr val="C00000"/>
                </a:solidFill>
              </a:rPr>
              <a:t>чекаше</a:t>
            </a:r>
            <a:r>
              <a:rPr lang="sr-Cyrl-BA" dirty="0" smtClean="0">
                <a:solidFill>
                  <a:schemeClr val="tx1"/>
                </a:solidFill>
              </a:rPr>
              <a:t>...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401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400" dirty="0" smtClean="0">
                <a:solidFill>
                  <a:schemeClr val="tx1"/>
                </a:solidFill>
              </a:rPr>
              <a:t>ДЕФИНИЦИЈА</a:t>
            </a:r>
            <a:endParaRPr lang="sr-Cyrl-R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Прошла доживљена радња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Неограничено трајање 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Радња паралелна са неком другом прошлом радњом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Глаголи несвршеног вида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Личан и прост глаголски облик </a:t>
            </a: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ИМПЕРФЕКАТ - ПЕРФЕКАТ</a:t>
            </a:r>
            <a:endParaRPr lang="sr-Cyrl-R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BA" b="1" dirty="0" smtClean="0">
                <a:solidFill>
                  <a:schemeClr val="tx1"/>
                </a:solidFill>
              </a:rPr>
              <a:t>И жељно </a:t>
            </a:r>
            <a:r>
              <a:rPr lang="sr-Cyrl-BA" b="1" dirty="0" smtClean="0">
                <a:solidFill>
                  <a:srgbClr val="C00000"/>
                </a:solidFill>
              </a:rPr>
              <a:t>чекаше</a:t>
            </a:r>
            <a:r>
              <a:rPr lang="sr-Cyrl-BA" b="1" dirty="0" smtClean="0">
                <a:solidFill>
                  <a:schemeClr val="tx1"/>
                </a:solidFill>
              </a:rPr>
              <a:t>...            И жељно </a:t>
            </a:r>
            <a:r>
              <a:rPr lang="sr-Cyrl-BA" b="1" dirty="0" smtClean="0">
                <a:solidFill>
                  <a:srgbClr val="C00000"/>
                </a:solidFill>
              </a:rPr>
              <a:t>је чекао...</a:t>
            </a:r>
          </a:p>
          <a:p>
            <a:pPr>
              <a:buFont typeface="Wingdings" panose="05000000000000000000" pitchFamily="2" charset="2"/>
              <a:buChar char="q"/>
            </a:pPr>
            <a:endParaRPr lang="sr-Cyrl-BA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Имперфекат се може замијенити перфектом.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Пошто се имперфектом означава прошла доживљена радња стилски је изражајнији од перфекта.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Већина српских народних говора не познаје имперфекат, па се он најчешће јавља као стилско изражајно средство у књижевним дјелима.</a:t>
            </a: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000" dirty="0" smtClean="0">
                <a:solidFill>
                  <a:schemeClr val="tx1"/>
                </a:solidFill>
              </a:rPr>
              <a:t>ТВОРБА ( ГРАЂА )</a:t>
            </a:r>
            <a:endParaRPr lang="sr-Cyrl-R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Твори се само од несвршених глагола</a:t>
            </a: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Прост глаголски облик= основа + наставак</a:t>
            </a:r>
          </a:p>
          <a:p>
            <a:pPr marL="0" indent="0">
              <a:buNone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Имперфекат= инфинитивна или презентска основа + наставци</a:t>
            </a:r>
            <a:endParaRPr lang="sr-Cyrl-BA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НАСТАВЦИ </a:t>
            </a:r>
            <a:r>
              <a:rPr lang="sr-Cyrl-BA" sz="3200" dirty="0" smtClean="0"/>
              <a:t>     </a:t>
            </a:r>
            <a:endParaRPr lang="sr-Cyrl-R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75138"/>
              </p:ext>
            </p:extLst>
          </p:nvPr>
        </p:nvGraphicFramePr>
        <p:xfrm>
          <a:off x="2133595" y="1803265"/>
          <a:ext cx="4495804" cy="386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676"/>
                <a:gridCol w="1564775"/>
                <a:gridCol w="1471353"/>
              </a:tblGrid>
              <a:tr h="88886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 </a:t>
                      </a:r>
                      <a:r>
                        <a:rPr lang="sr-Cyrl-BA" dirty="0" smtClean="0"/>
                        <a:t>  </a:t>
                      </a:r>
                      <a:r>
                        <a:rPr lang="en-US" dirty="0" smtClean="0"/>
                        <a:t>     </a:t>
                      </a:r>
                      <a:r>
                        <a:rPr lang="sr-Cyrl-BA" b="0" dirty="0" smtClean="0">
                          <a:solidFill>
                            <a:schemeClr val="tx1"/>
                          </a:solidFill>
                        </a:rPr>
                        <a:t>једнина</a:t>
                      </a:r>
                      <a:endParaRPr lang="sr-Cyrl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</a:t>
                      </a:r>
                      <a:r>
                        <a:rPr lang="sr-Cyrl-BA" b="0" dirty="0" smtClean="0">
                          <a:solidFill>
                            <a:schemeClr val="tx1"/>
                          </a:solidFill>
                        </a:rPr>
                        <a:t>једнина</a:t>
                      </a:r>
                      <a:endParaRPr lang="sr-Cyrl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</a:t>
                      </a:r>
                      <a:r>
                        <a:rPr lang="sr-Cyrl-BA" b="0" dirty="0" smtClean="0">
                          <a:solidFill>
                            <a:schemeClr val="tx1"/>
                          </a:solidFill>
                        </a:rPr>
                        <a:t>једнина</a:t>
                      </a:r>
                    </a:p>
                    <a:p>
                      <a:endParaRPr lang="sr-Cyrl-RS" dirty="0"/>
                    </a:p>
                  </a:txBody>
                  <a:tcPr/>
                </a:tc>
              </a:tr>
              <a:tr h="36696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r>
                        <a:rPr lang="en-US" dirty="0" smtClean="0"/>
                        <a:t>.</a:t>
                      </a:r>
                      <a:r>
                        <a:rPr lang="sr-Cyrl-BA" dirty="0" smtClean="0"/>
                        <a:t> </a:t>
                      </a:r>
                      <a:r>
                        <a:rPr lang="sr-Cyrl-BA" dirty="0" smtClean="0"/>
                        <a:t>- АХ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ЈАХ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ИЈАХ</a:t>
                      </a:r>
                      <a:endParaRPr lang="sr-Cyrl-RS" dirty="0"/>
                    </a:p>
                  </a:txBody>
                  <a:tcPr/>
                </a:tc>
              </a:tr>
              <a:tr h="36696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</a:t>
                      </a:r>
                      <a:r>
                        <a:rPr lang="sr-Cyrl-BA" dirty="0" smtClean="0"/>
                        <a:t>.- </a:t>
                      </a:r>
                      <a:r>
                        <a:rPr lang="sr-Cyrl-BA" dirty="0" smtClean="0"/>
                        <a:t>АШЕ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ЈАШЕ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ИЈАШЕ</a:t>
                      </a:r>
                      <a:endParaRPr lang="sr-Cyrl-RS" dirty="0"/>
                    </a:p>
                  </a:txBody>
                  <a:tcPr/>
                </a:tc>
              </a:tr>
              <a:tr h="3842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3</a:t>
                      </a:r>
                      <a:r>
                        <a:rPr lang="sr-Cyrl-BA" dirty="0" smtClean="0"/>
                        <a:t>.- </a:t>
                      </a:r>
                      <a:r>
                        <a:rPr lang="sr-Cyrl-BA" dirty="0" smtClean="0"/>
                        <a:t>АШЕ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ЈАШЕ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ИЈАШЕ</a:t>
                      </a:r>
                      <a:endParaRPr lang="sr-Cyrl-RS" dirty="0"/>
                    </a:p>
                  </a:txBody>
                  <a:tcPr/>
                </a:tc>
              </a:tr>
              <a:tr h="735636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 </a:t>
                      </a:r>
                      <a:r>
                        <a:rPr lang="sr-Cyrl-BA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</a:t>
                      </a:r>
                      <a:r>
                        <a:rPr lang="sr-Cyrl-B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множина</a:t>
                      </a:r>
                      <a:endParaRPr lang="sr-Cyrl-R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множина</a:t>
                      </a:r>
                      <a:endParaRPr lang="sr-Cyrl-R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множина</a:t>
                      </a:r>
                      <a:endParaRPr lang="sr-Cyrl-R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696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r>
                        <a:rPr lang="sr-Cyrl-BA" dirty="0" smtClean="0"/>
                        <a:t>.- </a:t>
                      </a:r>
                      <a:r>
                        <a:rPr lang="sr-Cyrl-BA" dirty="0" smtClean="0"/>
                        <a:t>АСМО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ЈАСМО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ИЈАСМО</a:t>
                      </a:r>
                      <a:endParaRPr lang="sr-Cyrl-RS" dirty="0"/>
                    </a:p>
                  </a:txBody>
                  <a:tcPr/>
                </a:tc>
              </a:tr>
              <a:tr h="36696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sr-Cyrl-BA" dirty="0" smtClean="0"/>
                        <a:t> </a:t>
                      </a:r>
                      <a:r>
                        <a:rPr lang="sr-Cyrl-BA" dirty="0" smtClean="0"/>
                        <a:t>- АСТЕ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ЈАСТЕ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ИЈАСТЕ</a:t>
                      </a:r>
                      <a:endParaRPr lang="sr-Cyrl-RS" dirty="0"/>
                    </a:p>
                  </a:txBody>
                  <a:tcPr/>
                </a:tc>
              </a:tr>
              <a:tr h="366960">
                <a:tc>
                  <a:txBody>
                    <a:bodyPr/>
                    <a:lstStyle/>
                    <a:p>
                      <a:r>
                        <a:rPr lang="sr-Cyrl-BA" dirty="0" smtClean="0"/>
                        <a:t>3</a:t>
                      </a:r>
                      <a:r>
                        <a:rPr lang="sr-Cyrl-BA" dirty="0" smtClean="0"/>
                        <a:t>.- </a:t>
                      </a:r>
                      <a:r>
                        <a:rPr lang="sr-Cyrl-BA" dirty="0" smtClean="0"/>
                        <a:t>АХУ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ЈАХУ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- ИЈАХУ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6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Од </a:t>
            </a:r>
            <a:r>
              <a:rPr lang="sr-Cyrl-BA" dirty="0" smtClean="0">
                <a:solidFill>
                  <a:srgbClr val="C00000"/>
                </a:solidFill>
              </a:rPr>
              <a:t>инфинитивне основе </a:t>
            </a:r>
            <a:r>
              <a:rPr lang="sr-Cyrl-BA" dirty="0" smtClean="0">
                <a:solidFill>
                  <a:schemeClr val="tx1"/>
                </a:solidFill>
              </a:rPr>
              <a:t>граде се глаголи код којих се основа завршава самогласником </a:t>
            </a:r>
            <a:r>
              <a:rPr lang="sr-Cyrl-BA" dirty="0" smtClean="0">
                <a:solidFill>
                  <a:srgbClr val="C00000"/>
                </a:solidFill>
              </a:rPr>
              <a:t>А</a:t>
            </a:r>
            <a:r>
              <a:rPr lang="sr-Cyrl-BA" dirty="0" smtClean="0">
                <a:solidFill>
                  <a:schemeClr val="tx1"/>
                </a:solidFill>
              </a:rPr>
              <a:t> и на коју се додаје прва група наставака :-</a:t>
            </a:r>
            <a:r>
              <a:rPr lang="sr-Cyrl-BA" dirty="0" smtClean="0">
                <a:solidFill>
                  <a:srgbClr val="C00000"/>
                </a:solidFill>
              </a:rPr>
              <a:t>АХ,</a:t>
            </a:r>
            <a:r>
              <a:rPr lang="sr-Cyrl-BA" dirty="0" smtClean="0">
                <a:solidFill>
                  <a:schemeClr val="tx1"/>
                </a:solidFill>
              </a:rPr>
              <a:t>-</a:t>
            </a:r>
            <a:r>
              <a:rPr lang="sr-Cyrl-BA" dirty="0" smtClean="0">
                <a:solidFill>
                  <a:srgbClr val="C00000"/>
                </a:solidFill>
              </a:rPr>
              <a:t>АШЕ</a:t>
            </a:r>
            <a:r>
              <a:rPr lang="sr-Cyrl-BA" dirty="0" smtClean="0">
                <a:solidFill>
                  <a:schemeClr val="tx1"/>
                </a:solidFill>
              </a:rPr>
              <a:t>,...( РЕЗАТИ)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Ако се </a:t>
            </a:r>
            <a:r>
              <a:rPr lang="sr-Cyrl-BA" dirty="0" smtClean="0">
                <a:solidFill>
                  <a:srgbClr val="C00000"/>
                </a:solidFill>
              </a:rPr>
              <a:t>окрњена презентска основа</a:t>
            </a:r>
            <a:r>
              <a:rPr lang="sr-Cyrl-BA" dirty="0" smtClean="0">
                <a:solidFill>
                  <a:schemeClr val="tx1"/>
                </a:solidFill>
              </a:rPr>
              <a:t> завршава неким </a:t>
            </a:r>
            <a:r>
              <a:rPr lang="sr-Cyrl-BA" dirty="0" smtClean="0">
                <a:solidFill>
                  <a:srgbClr val="C00000"/>
                </a:solidFill>
              </a:rPr>
              <a:t>ненепчаним сугласником</a:t>
            </a:r>
            <a:r>
              <a:rPr lang="sr-Cyrl-BA" dirty="0" smtClean="0">
                <a:solidFill>
                  <a:schemeClr val="tx1"/>
                </a:solidFill>
              </a:rPr>
              <a:t>, додаје се друга група наставака:-</a:t>
            </a:r>
            <a:r>
              <a:rPr lang="sr-Cyrl-BA" dirty="0" smtClean="0">
                <a:solidFill>
                  <a:srgbClr val="C00000"/>
                </a:solidFill>
              </a:rPr>
              <a:t>ЈАХ, -ЈАШЕ</a:t>
            </a:r>
            <a:r>
              <a:rPr lang="sr-Cyrl-BA" dirty="0" smtClean="0">
                <a:solidFill>
                  <a:schemeClr val="tx1"/>
                </a:solidFill>
              </a:rPr>
              <a:t>,... ( НОСИТИ)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Ако се </a:t>
            </a:r>
            <a:r>
              <a:rPr lang="sr-Cyrl-BA" dirty="0" smtClean="0">
                <a:solidFill>
                  <a:srgbClr val="C00000"/>
                </a:solidFill>
              </a:rPr>
              <a:t>окрњена презентска основа </a:t>
            </a:r>
            <a:r>
              <a:rPr lang="sr-Cyrl-BA" dirty="0" smtClean="0">
                <a:solidFill>
                  <a:schemeClr val="tx1"/>
                </a:solidFill>
              </a:rPr>
              <a:t>завршава задњонепчаним сугласницима </a:t>
            </a:r>
            <a:r>
              <a:rPr lang="sr-Cyrl-BA" dirty="0" smtClean="0">
                <a:solidFill>
                  <a:srgbClr val="C00000"/>
                </a:solidFill>
              </a:rPr>
              <a:t>( К, Г, Х </a:t>
            </a:r>
            <a:r>
              <a:rPr lang="sr-Cyrl-BA" dirty="0" smtClean="0">
                <a:solidFill>
                  <a:schemeClr val="tx1"/>
                </a:solidFill>
              </a:rPr>
              <a:t>), додаје се трећа група наставака</a:t>
            </a:r>
            <a:r>
              <a:rPr lang="sr-Cyrl-BA" dirty="0" smtClean="0">
                <a:solidFill>
                  <a:srgbClr val="C00000"/>
                </a:solidFill>
              </a:rPr>
              <a:t>:-ИЈАХ, -ИЈАШЕ</a:t>
            </a:r>
            <a:r>
              <a:rPr lang="sr-Cyrl-BA" dirty="0" smtClean="0">
                <a:solidFill>
                  <a:schemeClr val="tx1"/>
                </a:solidFill>
              </a:rPr>
              <a:t>,... ( ПЕЋИ )</a:t>
            </a: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Имперфекат помоћног глагола БИТИ</a:t>
            </a:r>
            <a:endParaRPr lang="sr-Cyrl-R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29405"/>
              </p:ext>
            </p:extLst>
          </p:nvPr>
        </p:nvGraphicFramePr>
        <p:xfrm>
          <a:off x="2057400" y="2667000"/>
          <a:ext cx="4876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063"/>
                <a:gridCol w="2566737"/>
              </a:tblGrid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1.</a:t>
                      </a:r>
                      <a:r>
                        <a:rPr lang="sr-Cyrl-BA" baseline="0" dirty="0" smtClean="0"/>
                        <a:t>лице </a:t>
                      </a:r>
                      <a:r>
                        <a:rPr lang="sr-Cyrl-BA" baseline="0" dirty="0" smtClean="0"/>
                        <a:t>једнине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бијах/ бјех</a:t>
                      </a:r>
                      <a:endParaRPr lang="sr-Cyrl-R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2.л</a:t>
                      </a:r>
                      <a:r>
                        <a:rPr lang="sr-Cyrl-BA" dirty="0" smtClean="0"/>
                        <a:t>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бијаше/ бјеше</a:t>
                      </a:r>
                      <a:endParaRPr lang="sr-Cyrl-R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3.л</a:t>
                      </a:r>
                      <a:r>
                        <a:rPr lang="sr-Cyrl-BA" dirty="0" smtClean="0"/>
                        <a:t>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бијаше/ бјеше</a:t>
                      </a:r>
                      <a:endParaRPr lang="sr-Cyrl-R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1.лице </a:t>
                      </a:r>
                      <a:r>
                        <a:rPr lang="sr-Cyrl-BA" dirty="0" smtClean="0"/>
                        <a:t>множине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бијасмо/ бјесмо</a:t>
                      </a:r>
                      <a:endParaRPr lang="sr-Cyrl-R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sr-Cyrl-BA" dirty="0" smtClean="0"/>
                        <a:t> </a:t>
                      </a:r>
                      <a:r>
                        <a:rPr lang="sr-Cyrl-BA" dirty="0" smtClean="0"/>
                        <a:t>л.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бијасте/ бјесте</a:t>
                      </a:r>
                      <a:endParaRPr lang="sr-Cyrl-R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r-Cyrl-BA" dirty="0" smtClean="0"/>
                        <a:t>3. л.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бијаху/ бјеху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9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ЗАДАЦИ</a:t>
            </a:r>
            <a:endParaRPr lang="sr-Cyrl-R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Од глагола </a:t>
            </a:r>
            <a:r>
              <a:rPr lang="sr-Cyrl-BA" u="sng" dirty="0" smtClean="0">
                <a:solidFill>
                  <a:schemeClr val="tx1"/>
                </a:solidFill>
              </a:rPr>
              <a:t>ВОЗИТИ, ОРАТИ И ВУЋИ </a:t>
            </a:r>
            <a:r>
              <a:rPr lang="sr-Cyrl-BA" dirty="0" smtClean="0">
                <a:solidFill>
                  <a:schemeClr val="tx1"/>
                </a:solidFill>
              </a:rPr>
              <a:t>напишите облике имперфекта!</a:t>
            </a:r>
            <a:endParaRPr lang="sr-Cyrl-BA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sr-Cyrl-B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BA" dirty="0" smtClean="0">
                <a:solidFill>
                  <a:schemeClr val="tx1"/>
                </a:solidFill>
              </a:rPr>
              <a:t>У уџбенику </a:t>
            </a:r>
            <a:r>
              <a:rPr lang="sr-Cyrl-BA" i="1" dirty="0" smtClean="0">
                <a:solidFill>
                  <a:schemeClr val="tx1"/>
                </a:solidFill>
              </a:rPr>
              <a:t>Српски језик и језичка култура </a:t>
            </a:r>
            <a:r>
              <a:rPr lang="sr-Cyrl-BA" dirty="0" smtClean="0">
                <a:solidFill>
                  <a:schemeClr val="tx1"/>
                </a:solidFill>
              </a:rPr>
              <a:t>на 88. стр. </a:t>
            </a:r>
            <a:r>
              <a:rPr lang="sr-Cyrl-BA" dirty="0">
                <a:solidFill>
                  <a:schemeClr val="tx1"/>
                </a:solidFill>
              </a:rPr>
              <a:t>н</a:t>
            </a:r>
            <a:r>
              <a:rPr lang="sr-Cyrl-BA" dirty="0" smtClean="0">
                <a:solidFill>
                  <a:schemeClr val="tx1"/>
                </a:solidFill>
              </a:rPr>
              <a:t>алази се одломак из романа </a:t>
            </a:r>
            <a:r>
              <a:rPr lang="sr-Cyrl-BA" i="1" dirty="0" smtClean="0">
                <a:solidFill>
                  <a:schemeClr val="tx1"/>
                </a:solidFill>
              </a:rPr>
              <a:t>Сеобе </a:t>
            </a:r>
            <a:r>
              <a:rPr lang="sr-Cyrl-BA" dirty="0" smtClean="0">
                <a:solidFill>
                  <a:schemeClr val="tx1"/>
                </a:solidFill>
              </a:rPr>
              <a:t>Милоша Црњанског. </a:t>
            </a:r>
            <a:r>
              <a:rPr lang="sr-Cyrl-BA" u="sng" dirty="0" smtClean="0">
                <a:solidFill>
                  <a:schemeClr val="tx1"/>
                </a:solidFill>
              </a:rPr>
              <a:t>Пронађите</a:t>
            </a:r>
            <a:r>
              <a:rPr lang="sr-Cyrl-BA" dirty="0" smtClean="0">
                <a:solidFill>
                  <a:schemeClr val="tx1"/>
                </a:solidFill>
              </a:rPr>
              <a:t> облике имперфекта па их </a:t>
            </a:r>
            <a:r>
              <a:rPr lang="sr-Cyrl-BA" u="sng" dirty="0" smtClean="0">
                <a:solidFill>
                  <a:schemeClr val="tx1"/>
                </a:solidFill>
              </a:rPr>
              <a:t>подвуците!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799</TotalTime>
  <Words>519</Words>
  <Application>Microsoft Office PowerPoint</Application>
  <PresentationFormat>On-screen Show (4:3)</PresentationFormat>
  <Paragraphs>148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      </vt:lpstr>
      <vt:lpstr>PowerPoint Presentation</vt:lpstr>
      <vt:lpstr>ДЕФИНИЦИЈА</vt:lpstr>
      <vt:lpstr>ИМПЕРФЕКАТ - ПЕРФЕКАТ</vt:lpstr>
      <vt:lpstr>ТВОРБА ( ГРАЂА )</vt:lpstr>
      <vt:lpstr>НАСТАВЦИ      </vt:lpstr>
      <vt:lpstr>PowerPoint Presentation</vt:lpstr>
      <vt:lpstr>Имперфекат помоћног глагола БИТИ</vt:lpstr>
      <vt:lpstr>ЗАДАЦИ</vt:lpstr>
      <vt:lpstr>ГЛАГОЛСКИ ОБЛИЦИ-УТВРЂИВАЊЕ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ИМПЕРФЕКАТ</dc:title>
  <dc:creator>Kristina</dc:creator>
  <cp:lastModifiedBy>Kristina</cp:lastModifiedBy>
  <cp:revision>71</cp:revision>
  <dcterms:created xsi:type="dcterms:W3CDTF">2020-03-21T19:55:08Z</dcterms:created>
  <dcterms:modified xsi:type="dcterms:W3CDTF">2020-03-24T09:34:20Z</dcterms:modified>
</cp:coreProperties>
</file>