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5B858DD-35FA-4C46-A47A-73ED31660413}">
          <p14:sldIdLst>
            <p14:sldId id="256"/>
          </p14:sldIdLst>
        </p14:section>
        <p14:section name="Untitled Section" id="{4B8F0DE1-E9CA-4C8A-A732-96B7C7BFDB76}">
          <p14:sldIdLst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034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338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0728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768872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7803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4/13/2020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7307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4/13/2020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4291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4/13/2020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8812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392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4/13/2020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194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035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4/13/2020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464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544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4/13/2020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231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4/13/2020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406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4/13/2020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1526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015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4/13/2020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6312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  <p:sldLayoutId id="214748373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f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1828800"/>
            <a:ext cx="7766936" cy="2222036"/>
          </a:xfrm>
        </p:spPr>
        <p:txBody>
          <a:bodyPr/>
          <a:lstStyle/>
          <a:p>
            <a:pPr algn="ctr"/>
            <a:r>
              <a:rPr lang="sr-Cyrl-RS" sz="4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ИСТОЧНОСАРАЈЕВСКО-ЗВОРНИЧКА РЕГИЈА</a:t>
            </a:r>
            <a:br>
              <a:rPr lang="sr-Cyrl-RS" sz="4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r-Cyrl-RS" sz="4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sr-Cyrl-RS" sz="4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r-Cyrl-RS" sz="2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ФИЗИЧКО И ДРУШТВЕНО ГЕОГРАФСКЕ ОДЛИКЕ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78077" y="5915024"/>
            <a:ext cx="7787034" cy="524101"/>
          </a:xfrm>
        </p:spPr>
        <p:txBody>
          <a:bodyPr>
            <a:normAutofit fontScale="85000" lnSpcReduction="20000"/>
          </a:bodyPr>
          <a:lstStyle/>
          <a:p>
            <a:r>
              <a:rPr lang="sr-Cyrl-RS" dirty="0">
                <a:solidFill>
                  <a:srgbClr val="FF0000"/>
                </a:solidFill>
              </a:rPr>
              <a:t>За данас вам треба , уџбеник за 9.разред, свеска, радна свеска и атлас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65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130" y="659533"/>
            <a:ext cx="9404723" cy="2252382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sr-Cyrl-RS" sz="2400" dirty="0" smtClean="0"/>
              <a:t>Пољопривреда</a:t>
            </a:r>
            <a:br>
              <a:rPr lang="sr-Cyrl-RS" sz="2400" dirty="0" smtClean="0"/>
            </a:br>
            <a:r>
              <a:rPr lang="sr-Cyrl-RS" sz="1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З</a:t>
            </a:r>
            <a:r>
              <a:rPr lang="sr-Cyrl-RS" sz="1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емљорљдња у ободном дијелу Панонске низије и Зворничкој мезорегији</a:t>
            </a:r>
            <a:r>
              <a:rPr lang="sr-Cyrl-RS" sz="2400" dirty="0" smtClean="0"/>
              <a:t/>
            </a:r>
            <a:br>
              <a:rPr lang="sr-Cyrl-RS" sz="2400" dirty="0" smtClean="0"/>
            </a:br>
            <a:r>
              <a:rPr lang="sr-Cyrl-RS" sz="1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sr-Cyrl-RS" sz="1800" dirty="0" smtClean="0">
                <a:solidFill>
                  <a:schemeClr val="tx2">
                    <a:lumMod val="75000"/>
                  </a:schemeClr>
                </a:solidFill>
              </a:rPr>
              <a:t>- кукуруз и различите врсте поврћа као и шљива и све врсте малина ,јагода</a:t>
            </a:r>
            <a:br>
              <a:rPr lang="sr-Cyrl-RS" sz="18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sr-Cyrl-RS" sz="1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sr-Cyrl-RS" sz="1800" dirty="0" smtClean="0">
                <a:solidFill>
                  <a:schemeClr val="tx2">
                    <a:lumMod val="75000"/>
                  </a:schemeClr>
                </a:solidFill>
              </a:rPr>
              <a:t>  и купина</a:t>
            </a:r>
            <a:br>
              <a:rPr lang="sr-Cyrl-RS" sz="18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sr-Cyrl-RS" sz="1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Сточарство </a:t>
            </a:r>
            <a:r>
              <a:rPr lang="sr-Cyrl-RS" sz="18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sr-Cyrl-RS" sz="18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sr-Cyrl-RS" sz="1800" dirty="0" smtClean="0">
                <a:solidFill>
                  <a:schemeClr val="tx2">
                    <a:lumMod val="75000"/>
                  </a:schemeClr>
                </a:solidFill>
              </a:rPr>
              <a:t>- нижим предјелима свињогојство и живинарство а у вишим говедарство и овчарство</a:t>
            </a:r>
            <a:br>
              <a:rPr lang="sr-Cyrl-RS" sz="18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sr-Cyrl-RS" sz="18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sr-Cyrl-RS" sz="18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sr-Cyrl-RS" sz="1800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sr-Cyrl-RS" sz="18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sr-Cyrl-RS" sz="1800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sr-Cyrl-RS" sz="18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sr-Cyrl-RS" sz="18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sr-Cyrl-RS" sz="1800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en-US" sz="1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130" y="3209925"/>
            <a:ext cx="8946541" cy="2857501"/>
          </a:xfrm>
        </p:spPr>
        <p:txBody>
          <a:bodyPr>
            <a:normAutofit lnSpcReduction="10000"/>
          </a:bodyPr>
          <a:lstStyle/>
          <a:p>
            <a:pPr>
              <a:buClrTx/>
              <a:buFont typeface="Wingdings" panose="05000000000000000000" pitchFamily="2" charset="2"/>
              <a:buChar char="Ø"/>
            </a:pPr>
            <a:r>
              <a:rPr lang="sr-Cyrl-RS" sz="2400" dirty="0" smtClean="0"/>
              <a:t>Индустрија </a:t>
            </a:r>
          </a:p>
          <a:p>
            <a:pPr marL="0" indent="0">
              <a:buNone/>
            </a:pPr>
            <a:r>
              <a:rPr lang="sr-Cyrl-RS" sz="1800" dirty="0" smtClean="0"/>
              <a:t>Стално биљежи опадање послије грађанског рата</a:t>
            </a:r>
          </a:p>
          <a:p>
            <a:pPr marL="0" indent="0">
              <a:buNone/>
            </a:pPr>
            <a:r>
              <a:rPr lang="sr-Cyrl-RS" sz="1800" dirty="0" smtClean="0"/>
              <a:t>Значајн индустријска предузећа су:</a:t>
            </a:r>
          </a:p>
          <a:p>
            <a:pPr marL="0" indent="0">
              <a:buNone/>
            </a:pPr>
            <a:r>
              <a:rPr lang="sr-Cyrl-RS" sz="1800" dirty="0" smtClean="0"/>
              <a:t> </a:t>
            </a:r>
            <a:r>
              <a:rPr lang="sr-Cyrl-RS" sz="1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„ Алумина“ у Каракају код Зворника </a:t>
            </a:r>
          </a:p>
          <a:p>
            <a:pPr marL="0" indent="0">
              <a:buNone/>
            </a:pPr>
            <a:r>
              <a:rPr lang="sr-Cyrl-RS" sz="1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sr-Cyrl-RS" sz="1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 - на бази боксита производи глиницу и зеолит</a:t>
            </a:r>
          </a:p>
          <a:p>
            <a:pPr marL="0" indent="0">
              <a:buNone/>
            </a:pPr>
            <a:r>
              <a:rPr lang="sr-Cyrl-RS" sz="1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sr-Cyrl-RS" sz="1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„Витинка“ у Козлуку код Зворника</a:t>
            </a:r>
          </a:p>
          <a:p>
            <a:pPr marL="0" indent="0">
              <a:buNone/>
            </a:pPr>
            <a:r>
              <a:rPr lang="sr-Cyrl-RS" sz="1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sr-Cyrl-RS" sz="1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- флашира минералну воду и производи безалкохолна пића</a:t>
            </a:r>
          </a:p>
          <a:p>
            <a:pPr marL="0" indent="0">
              <a:buNone/>
            </a:pPr>
            <a:endParaRPr lang="en-US" sz="18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9596" y="2613905"/>
            <a:ext cx="4067175" cy="30534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69596" y="2663105"/>
            <a:ext cx="15811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200" dirty="0" smtClean="0">
                <a:solidFill>
                  <a:schemeClr val="bg1"/>
                </a:solidFill>
              </a:rPr>
              <a:t>Алумина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6743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336" y="452718"/>
            <a:ext cx="4497389" cy="1619252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sr-Cyrl-RS" sz="2400" dirty="0" smtClean="0"/>
              <a:t>Рударство </a:t>
            </a:r>
            <a:br>
              <a:rPr lang="sr-Cyrl-RS" sz="2400" dirty="0" smtClean="0"/>
            </a:br>
            <a:r>
              <a:rPr lang="sr-Cyrl-RS" sz="1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Рудник „ Боксит“ Милићи на бази руде боксита</a:t>
            </a:r>
            <a:br>
              <a:rPr lang="sr-Cyrl-RS" sz="1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sr-Cyrl-RS" sz="1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Рудник  „Сасе“ код Сребренице на бази олова и цинка </a:t>
            </a:r>
            <a:br>
              <a:rPr lang="sr-Cyrl-RS" sz="1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sr-Cyrl-RS" sz="1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/>
            </a:r>
            <a:br>
              <a:rPr lang="sr-Cyrl-RS" sz="18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sr-Cyrl-RS" sz="1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/>
            </a:r>
            <a:br>
              <a:rPr lang="sr-Cyrl-RS" sz="1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sr-Cyrl-RS" sz="1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/>
            </a:r>
            <a:br>
              <a:rPr lang="sr-Cyrl-RS" sz="1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sr-Cyrl-RS" sz="1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/>
            </a:r>
            <a:br>
              <a:rPr lang="sr-Cyrl-RS" sz="1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endParaRPr lang="en-US" sz="18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2576376"/>
            <a:ext cx="8934449" cy="3248025"/>
          </a:xfrm>
        </p:spPr>
        <p:txBody>
          <a:bodyPr>
            <a:normAutofit fontScale="92500" lnSpcReduction="20000"/>
          </a:bodyPr>
          <a:lstStyle/>
          <a:p>
            <a:pPr>
              <a:buClrTx/>
              <a:buFont typeface="Wingdings" panose="05000000000000000000" pitchFamily="2" charset="2"/>
              <a:buChar char="Ø"/>
            </a:pPr>
            <a:r>
              <a:rPr lang="sr-Cyrl-RS" sz="2400" dirty="0" smtClean="0"/>
              <a:t>Саобраћај </a:t>
            </a:r>
          </a:p>
          <a:p>
            <a:pPr marL="0" indent="0">
              <a:buClrTx/>
              <a:buNone/>
            </a:pPr>
            <a:r>
              <a:rPr lang="sr-Cyrl-RS" sz="2400" dirty="0"/>
              <a:t> </a:t>
            </a:r>
            <a:r>
              <a:rPr lang="sr-Cyrl-RS" sz="2400" dirty="0" smtClean="0"/>
              <a:t>    </a:t>
            </a:r>
            <a:r>
              <a:rPr lang="sr-Cyrl-RS" sz="1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Слабо развијен а постојећа мрежа друмских саобраћајница у</a:t>
            </a:r>
          </a:p>
          <a:p>
            <a:pPr marL="0" indent="0">
              <a:buClrTx/>
              <a:buNone/>
            </a:pPr>
            <a:r>
              <a:rPr lang="sr-Cyrl-RS" sz="1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sr-Cyrl-RS" sz="1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    лошем стању</a:t>
            </a:r>
          </a:p>
          <a:p>
            <a:pPr marL="0" indent="0">
              <a:buClrTx/>
              <a:buNone/>
            </a:pPr>
            <a:r>
              <a:rPr lang="sr-Cyrl-RS" sz="1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sr-Cyrl-RS" sz="1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    Кроз регију пролази неколико Европских магистралних саобраћајница</a:t>
            </a:r>
          </a:p>
          <a:p>
            <a:pPr marL="0" indent="0">
              <a:buClrTx/>
              <a:buNone/>
            </a:pPr>
            <a:r>
              <a:rPr lang="sr-Cyrl-RS" sz="2400" dirty="0" smtClean="0"/>
              <a:t>    </a:t>
            </a:r>
            <a:r>
              <a:rPr lang="sr-Cyrl-RS" sz="1800" dirty="0" smtClean="0"/>
              <a:t>Европски пут М5 : Источно Сарајево-Рогатица-Вишеград-Вардиште-Србија</a:t>
            </a:r>
            <a:r>
              <a:rPr lang="sr-Cyrl-RS" sz="1800" dirty="0"/>
              <a:t> </a:t>
            </a:r>
            <a:endParaRPr lang="sr-Cyrl-RS" sz="1800" dirty="0" smtClean="0"/>
          </a:p>
          <a:p>
            <a:pPr marL="0" indent="0">
              <a:buClrTx/>
              <a:buNone/>
            </a:pPr>
            <a:r>
              <a:rPr lang="sr-Cyrl-RS" sz="1800" dirty="0"/>
              <a:t> </a:t>
            </a:r>
            <a:r>
              <a:rPr lang="sr-Cyrl-RS" sz="1800" dirty="0" smtClean="0"/>
              <a:t>    Европски пут М18: Источно СарајевоТрново-Фоча-Хум-Црна Гора</a:t>
            </a:r>
          </a:p>
          <a:p>
            <a:pPr marL="0" indent="0">
              <a:buClrTx/>
              <a:buNone/>
            </a:pPr>
            <a:r>
              <a:rPr lang="sr-Cyrl-RS" sz="1800" dirty="0"/>
              <a:t> </a:t>
            </a:r>
            <a:r>
              <a:rPr lang="sr-Cyrl-RS" sz="1800" dirty="0" smtClean="0"/>
              <a:t>     </a:t>
            </a:r>
            <a:r>
              <a:rPr lang="sr-Cyrl-RS" sz="1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Жељезничког путничког саобраћаја нема а теретни користи пругу која </a:t>
            </a:r>
          </a:p>
          <a:p>
            <a:pPr marL="0" indent="0">
              <a:buClrTx/>
              <a:buNone/>
            </a:pPr>
            <a:r>
              <a:rPr lang="sr-Cyrl-RS" sz="1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sr-Cyrl-RS" sz="1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    пролази кроз Каракај(Зворник) и спаја ову регију са Србијом (Лозница)</a:t>
            </a:r>
          </a:p>
          <a:p>
            <a:pPr marL="0" indent="0">
              <a:buClrTx/>
              <a:buNone/>
            </a:pPr>
            <a:r>
              <a:rPr lang="sr-Cyrl-RS" sz="1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sr-Cyrl-RS" sz="1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     и ФБиХ (Тузла)</a:t>
            </a:r>
          </a:p>
          <a:p>
            <a:pPr marL="0" indent="0">
              <a:buClrTx/>
              <a:buNone/>
            </a:pP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1561" y="2576376"/>
            <a:ext cx="3433764" cy="37524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24683" y="452718"/>
            <a:ext cx="642919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 typeface="Wingdings" panose="05000000000000000000" pitchFamily="2" charset="2"/>
              <a:buChar char="Ø"/>
            </a:pPr>
            <a:r>
              <a:rPr lang="sr-Cyrl-RS" sz="2400" dirty="0"/>
              <a:t>Енергетика</a:t>
            </a:r>
          </a:p>
          <a:p>
            <a:r>
              <a:rPr lang="sr-Cyrl-R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   К</a:t>
            </a:r>
            <a:r>
              <a:rPr lang="sr-Cyrl-R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ористи </a:t>
            </a:r>
            <a:r>
              <a:rPr lang="sr-Cyrl-R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хидропотенцијал Дрине у </a:t>
            </a:r>
            <a:r>
              <a:rPr lang="sr-Cyrl-R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три</a:t>
            </a:r>
          </a:p>
          <a:p>
            <a:r>
              <a:rPr lang="sr-Cyrl-R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sr-Cyrl-R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  хидроелектране</a:t>
            </a:r>
          </a:p>
          <a:p>
            <a:r>
              <a:rPr lang="sr-Cyrl-R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sr-Cyrl-R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  Хидроелектрана </a:t>
            </a:r>
            <a:r>
              <a:rPr lang="sr-Cyrl-R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Вишеград производи </a:t>
            </a:r>
            <a:r>
              <a:rPr lang="sr-Cyrl-R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електричну</a:t>
            </a:r>
          </a:p>
          <a:p>
            <a:r>
              <a:rPr lang="sr-Cyrl-R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sr-Cyrl-R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  енергију за </a:t>
            </a:r>
            <a:r>
              <a:rPr lang="sr-Cyrl-R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Републику Српску а </a:t>
            </a:r>
            <a:endParaRPr lang="sr-Cyrl-RS" dirty="0" smtClean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r>
              <a:rPr lang="sr-Cyrl-R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sr-Cyrl-R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  Бајина </a:t>
            </a:r>
            <a:r>
              <a:rPr lang="sr-Cyrl-R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Башта и Зворник већином производе за</a:t>
            </a:r>
          </a:p>
          <a:p>
            <a:r>
              <a:rPr lang="sr-Cyrl-R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   </a:t>
            </a:r>
            <a:r>
              <a:rPr lang="sr-Cyrl-R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Републику </a:t>
            </a:r>
            <a:r>
              <a:rPr lang="sr-Cyrl-R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Србију</a:t>
            </a:r>
            <a:endParaRPr lang="sr-Cyrl-RS" sz="2400" dirty="0"/>
          </a:p>
        </p:txBody>
      </p:sp>
    </p:spTree>
    <p:extLst>
      <p:ext uri="{BB962C8B-B14F-4D97-AF65-F5344CB8AC3E}">
        <p14:creationId xmlns:p14="http://schemas.microsoft.com/office/powerpoint/2010/main" val="40651422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4220" y="166968"/>
            <a:ext cx="9404723" cy="452157"/>
          </a:xfrm>
        </p:spPr>
        <p:txBody>
          <a:bodyPr/>
          <a:lstStyle/>
          <a:p>
            <a:pPr algn="ctr"/>
            <a:r>
              <a:rPr lang="sr-Cyrl-RS" sz="2400" dirty="0" smtClean="0"/>
              <a:t>ТУРИЗАМ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1312" y="609601"/>
            <a:ext cx="8946541" cy="840522"/>
          </a:xfrm>
        </p:spPr>
        <p:txBody>
          <a:bodyPr/>
          <a:lstStyle/>
          <a:p>
            <a:pPr>
              <a:buClrTx/>
              <a:buFont typeface="Wingdings" panose="05000000000000000000" pitchFamily="2" charset="2"/>
              <a:buChar char="Ø"/>
            </a:pPr>
            <a:r>
              <a:rPr lang="sr-Cyrl-RS" dirty="0" smtClean="0"/>
              <a:t>Одлични услови за развој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sr-Cyrl-RS" dirty="0" smtClean="0"/>
              <a:t>Најразвијенија привредна дјелатност</a:t>
            </a:r>
          </a:p>
          <a:p>
            <a:pPr marL="0" indent="0">
              <a:buClrTx/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9257" y="1592549"/>
            <a:ext cx="50101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Планински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r-Cyrl-RS" dirty="0"/>
              <a:t> </a:t>
            </a:r>
            <a:r>
              <a:rPr lang="sr-Cyrl-RS" dirty="0" smtClean="0"/>
              <a:t>Јахорина олимпијска планина са уређеним стазама за зимске спортове и са свим пратећим садржајима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r-Cyrl-RS" dirty="0" smtClean="0"/>
              <a:t>Требевић, Романија и Јавор имају услове за развој зимског туризма али немају довољно смјештајних објеката 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4015947"/>
            <a:ext cx="485305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Вјерски</a:t>
            </a:r>
            <a:r>
              <a:rPr lang="sr-Cyrl-RS" dirty="0" smtClean="0"/>
              <a:t>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sr-Cyrl-RS" dirty="0" smtClean="0"/>
              <a:t>Српски средњовјековни манастири </a:t>
            </a:r>
          </a:p>
          <a:p>
            <a:r>
              <a:rPr lang="sr-Cyrl-RS" dirty="0" smtClean="0"/>
              <a:t>     Сасе (Сребреница), </a:t>
            </a:r>
          </a:p>
          <a:p>
            <a:r>
              <a:rPr lang="sr-Cyrl-RS" dirty="0" smtClean="0"/>
              <a:t>    Кнежина и Соколац (Соколац) ,</a:t>
            </a:r>
          </a:p>
          <a:p>
            <a:r>
              <a:rPr lang="sr-Cyrl-RS" dirty="0" smtClean="0"/>
              <a:t>    Папраћа и Ловница (Шековићи) и </a:t>
            </a:r>
          </a:p>
          <a:p>
            <a:r>
              <a:rPr lang="sr-Cyrl-RS" dirty="0"/>
              <a:t> </a:t>
            </a:r>
            <a:r>
              <a:rPr lang="sr-Cyrl-RS" dirty="0" smtClean="0"/>
              <a:t>    Добрун (Вишеград)</a:t>
            </a:r>
          </a:p>
          <a:p>
            <a:r>
              <a:rPr lang="sr-Cyrl-RS" dirty="0" smtClean="0"/>
              <a:t>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903517" y="3154827"/>
            <a:ext cx="618446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Градски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r-Cyrl-RS" dirty="0" smtClean="0"/>
              <a:t>Вишеград</a:t>
            </a:r>
          </a:p>
          <a:p>
            <a:r>
              <a:rPr lang="sr-Cyrl-RS" dirty="0" smtClean="0"/>
              <a:t>      </a:t>
            </a:r>
            <a:r>
              <a:rPr lang="sr-Cyrl-RS" sz="1600" dirty="0" smtClean="0"/>
              <a:t>Камени мост Мехмед-паше Соколовића  </a:t>
            </a:r>
          </a:p>
          <a:p>
            <a:r>
              <a:rPr lang="sr-Cyrl-RS" sz="1600" dirty="0"/>
              <a:t> </a:t>
            </a:r>
            <a:r>
              <a:rPr lang="sr-Cyrl-RS" sz="1600" dirty="0" smtClean="0"/>
              <a:t>     грађен од 1571-1577.( под заштитом УНЕСЦО-а </a:t>
            </a:r>
          </a:p>
          <a:p>
            <a:r>
              <a:rPr lang="sr-Cyrl-RS" sz="1600" dirty="0"/>
              <a:t> </a:t>
            </a:r>
            <a:r>
              <a:rPr lang="sr-Cyrl-RS" sz="1600" dirty="0" smtClean="0"/>
              <a:t>     од 2007. и дио свјетке баштине)</a:t>
            </a:r>
          </a:p>
          <a:p>
            <a:r>
              <a:rPr lang="sr-Cyrl-RS" sz="1600" dirty="0"/>
              <a:t> </a:t>
            </a:r>
            <a:r>
              <a:rPr lang="sr-Cyrl-RS" sz="1600" dirty="0" smtClean="0"/>
              <a:t>     Иво Андрић - “ На Дрини Ћуприја“  </a:t>
            </a:r>
          </a:p>
          <a:p>
            <a:r>
              <a:rPr lang="sr-Cyrl-RS" sz="1600" dirty="0"/>
              <a:t> </a:t>
            </a:r>
            <a:r>
              <a:rPr lang="sr-Cyrl-RS" sz="1600" dirty="0" smtClean="0"/>
              <a:t>     Андрићград („Каменград“) – Емир Кустурица</a:t>
            </a:r>
          </a:p>
          <a:p>
            <a:r>
              <a:rPr lang="sr-Cyrl-RS" sz="1600" dirty="0"/>
              <a:t> </a:t>
            </a:r>
            <a:r>
              <a:rPr lang="sr-Cyrl-RS" sz="1600" dirty="0" smtClean="0"/>
              <a:t>     Стара ускотрачна пруга од Вишеграда до </a:t>
            </a:r>
          </a:p>
          <a:p>
            <a:r>
              <a:rPr lang="sr-Cyrl-RS" sz="1600" dirty="0"/>
              <a:t> </a:t>
            </a:r>
            <a:r>
              <a:rPr lang="sr-Cyrl-RS" sz="1600" dirty="0" smtClean="0"/>
              <a:t>     Мокре Горе у Србији</a:t>
            </a:r>
          </a:p>
          <a:p>
            <a:r>
              <a:rPr lang="sr-Cyrl-RS" sz="1600" dirty="0"/>
              <a:t> </a:t>
            </a:r>
            <a:r>
              <a:rPr lang="sr-Cyrl-RS" sz="1600" dirty="0" smtClean="0"/>
              <a:t>     Рафтинг и сплаварење Дрином и Таром</a:t>
            </a:r>
          </a:p>
          <a:p>
            <a:r>
              <a:rPr lang="sr-Cyrl-RS" sz="1600" dirty="0"/>
              <a:t> </a:t>
            </a:r>
            <a:r>
              <a:rPr lang="sr-Cyrl-RS" sz="1600" dirty="0" smtClean="0"/>
              <a:t>     Средњовјековни град Зворник и некрополе</a:t>
            </a:r>
          </a:p>
          <a:p>
            <a:r>
              <a:rPr lang="sr-Cyrl-RS" sz="1600" dirty="0"/>
              <a:t> </a:t>
            </a:r>
            <a:r>
              <a:rPr lang="sr-Cyrl-RS" sz="1600" dirty="0" smtClean="0"/>
              <a:t>     стећака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420" y="3901682"/>
            <a:ext cx="2312182" cy="25363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9479" y="609601"/>
            <a:ext cx="3962743" cy="24714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9588" y="1451249"/>
            <a:ext cx="2615673" cy="166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9542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0800000" flipV="1">
            <a:off x="2120900" y="1853248"/>
            <a:ext cx="7929934" cy="2934652"/>
          </a:xfrm>
        </p:spPr>
        <p:txBody>
          <a:bodyPr/>
          <a:lstStyle/>
          <a:p>
            <a:pPr algn="ctr"/>
            <a:r>
              <a:rPr lang="sr-Cyrl-RS" sz="2800" dirty="0"/>
              <a:t/>
            </a:r>
            <a:br>
              <a:rPr lang="sr-Cyrl-RS" sz="2800" dirty="0"/>
            </a:br>
            <a:r>
              <a:rPr lang="sr-Cyrl-RS" sz="2800" dirty="0"/>
              <a:t>ДОМАЋА ЗАДАЋА</a:t>
            </a:r>
            <a:r>
              <a:rPr lang="sr-Cyrl-RS" sz="2800" dirty="0" smtClean="0"/>
              <a:t/>
            </a:r>
            <a:br>
              <a:rPr lang="sr-Cyrl-RS" sz="2800" dirty="0" smtClean="0"/>
            </a:br>
            <a:r>
              <a:rPr lang="sr-Cyrl-RS" sz="2800" dirty="0"/>
              <a:t/>
            </a:r>
            <a:br>
              <a:rPr lang="sr-Cyrl-RS" sz="2800" dirty="0"/>
            </a:br>
            <a:r>
              <a:rPr lang="sr-Cyrl-RS" sz="2800" dirty="0" smtClean="0"/>
              <a:t>За домаћу задаћу  истражити о планини Јахорини, те написати у свексе у </a:t>
            </a:r>
            <a:r>
              <a:rPr lang="sr-Cyrl-RS" sz="2800" smtClean="0"/>
              <a:t>кратким тезама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57616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798" y="824313"/>
            <a:ext cx="8581792" cy="384561"/>
          </a:xfrm>
        </p:spPr>
        <p:txBody>
          <a:bodyPr>
            <a:normAutofit fontScale="90000"/>
          </a:bodyPr>
          <a:lstStyle/>
          <a:p>
            <a:r>
              <a:rPr lang="sr-Cyrl-RS" sz="2000" dirty="0" smtClean="0">
                <a:solidFill>
                  <a:schemeClr val="accent2">
                    <a:lumMod val="50000"/>
                  </a:schemeClr>
                </a:solidFill>
              </a:rPr>
              <a:t>                                                </a:t>
            </a:r>
            <a:r>
              <a:rPr lang="sr-Cyrl-RS" sz="2000" dirty="0" smtClean="0">
                <a:solidFill>
                  <a:schemeClr val="tx1"/>
                </a:solidFill>
              </a:rPr>
              <a:t>ГРАНИЦЕ И ПОЛОЖАЈ</a:t>
            </a:r>
            <a:br>
              <a:rPr lang="sr-Cyrl-RS" sz="2000" dirty="0" smtClean="0">
                <a:solidFill>
                  <a:schemeClr val="tx1"/>
                </a:solidFill>
              </a:rPr>
            </a:b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12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014" y="1323174"/>
            <a:ext cx="4337935" cy="36649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4640" y="1399374"/>
            <a:ext cx="649605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Источносарајевско- Зворничка регија налази се на истоку Републике Српске</a:t>
            </a:r>
          </a:p>
          <a:p>
            <a:endParaRPr lang="sr-Cyrl-RS" dirty="0" smtClean="0"/>
          </a:p>
          <a:p>
            <a:r>
              <a:rPr lang="sr-Cyrl-RS" dirty="0" smtClean="0"/>
              <a:t>-сјеверна граница је Бијељинска регија </a:t>
            </a:r>
            <a:r>
              <a:rPr lang="sr-Cyrl-RS" smtClean="0"/>
              <a:t>а </a:t>
            </a:r>
            <a:r>
              <a:rPr lang="sr-Cyrl-RS" smtClean="0"/>
              <a:t>јужна </a:t>
            </a:r>
            <a:r>
              <a:rPr lang="sr-Cyrl-RS" dirty="0" smtClean="0"/>
              <a:t>је Фочанска мезорегија                                                 </a:t>
            </a:r>
          </a:p>
          <a:p>
            <a:endParaRPr lang="sr-Cyrl-RS" dirty="0" smtClean="0"/>
          </a:p>
          <a:p>
            <a:pPr marL="285750" indent="-285750">
              <a:buFontTx/>
              <a:buChar char="-"/>
            </a:pPr>
            <a:r>
              <a:rPr lang="sr-Cyrl-RS" dirty="0" smtClean="0"/>
              <a:t>Источна граница према Републици Србији  је природна ( ријеке Дрина и Лим)</a:t>
            </a:r>
          </a:p>
          <a:p>
            <a:pPr marL="285750" indent="-285750">
              <a:buFontTx/>
              <a:buChar char="-"/>
            </a:pPr>
            <a:endParaRPr lang="sr-Cyrl-RS" dirty="0"/>
          </a:p>
          <a:p>
            <a:pPr marL="285750" indent="-285750">
              <a:buFontTx/>
              <a:buChar char="-"/>
            </a:pPr>
            <a:r>
              <a:rPr lang="sr-Cyrl-RS" dirty="0" smtClean="0"/>
              <a:t>-остале границе су администартивне са кантонима Федерације БиХ</a:t>
            </a:r>
          </a:p>
          <a:p>
            <a:pPr marL="285750" indent="-285750">
              <a:buFontTx/>
              <a:buChar char="-"/>
            </a:pPr>
            <a:endParaRPr lang="sr-Cyrl-RS" dirty="0"/>
          </a:p>
          <a:p>
            <a:pPr marL="285750" indent="-285750">
              <a:buFontTx/>
              <a:buChar char="-"/>
            </a:pPr>
            <a:endParaRPr lang="sr-Cyrl-RS" dirty="0" smtClean="0"/>
          </a:p>
          <a:p>
            <a:endParaRPr lang="sr-Cyrl-RS" dirty="0"/>
          </a:p>
          <a:p>
            <a:r>
              <a:rPr lang="sr-Cyrl-RS" sz="1600" dirty="0" smtClean="0"/>
              <a:t>ИЗУЗЕТНО ПОВОЉАН САОБРАЋАЈНИ ПОЛОЖАЈ АЛИ НЕДОВОЉНО ИСКОРИШТЕН</a:t>
            </a:r>
            <a:endParaRPr lang="en-US" sz="1600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5781675" y="2457450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ight Arrow 16"/>
          <p:cNvSpPr/>
          <p:nvPr/>
        </p:nvSpPr>
        <p:spPr>
          <a:xfrm>
            <a:off x="5915025" y="2468880"/>
            <a:ext cx="4533900" cy="45719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 rot="21165417" flipV="1">
            <a:off x="6656746" y="2965732"/>
            <a:ext cx="4288707" cy="50236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 rot="20716727" flipV="1">
            <a:off x="5852956" y="3506245"/>
            <a:ext cx="4349197" cy="73301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 rot="434103" flipV="1">
            <a:off x="5898998" y="2813464"/>
            <a:ext cx="4749015" cy="45719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34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261" y="56066"/>
            <a:ext cx="8596668" cy="447675"/>
          </a:xfrm>
        </p:spPr>
        <p:txBody>
          <a:bodyPr>
            <a:noAutofit/>
          </a:bodyPr>
          <a:lstStyle/>
          <a:p>
            <a:pPr algn="ctr"/>
            <a:r>
              <a:rPr lang="sr-Cyrl-RS" sz="2400" dirty="0" smtClean="0">
                <a:solidFill>
                  <a:schemeClr val="tx1"/>
                </a:solidFill>
              </a:rPr>
              <a:t>РЕЉЕФ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5132" y="585710"/>
            <a:ext cx="9525270" cy="253365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sr-Cyrl-RS" sz="2900" dirty="0" smtClean="0">
                <a:solidFill>
                  <a:srgbClr val="C00000"/>
                </a:solidFill>
              </a:rPr>
              <a:t>                                                  </a:t>
            </a:r>
            <a:r>
              <a:rPr lang="sr-Cyrl-RS" sz="29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ДВИЈЕ МЕЗОРЕГИЈЕ</a:t>
            </a:r>
          </a:p>
          <a:p>
            <a:pPr algn="ctr"/>
            <a:endParaRPr lang="sr-Cyrl-RS" dirty="0"/>
          </a:p>
          <a:p>
            <a:pPr marL="0" indent="0">
              <a:buNone/>
            </a:pPr>
            <a:r>
              <a:rPr lang="sr-Cyrl-RS" dirty="0" smtClean="0"/>
              <a:t>     </a:t>
            </a:r>
            <a:r>
              <a:rPr lang="sr-Cyrl-RS" sz="26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Зворничка регија:</a:t>
            </a:r>
            <a:r>
              <a:rPr lang="sr-Cyrl-RS" sz="2600" dirty="0" smtClean="0">
                <a:solidFill>
                  <a:srgbClr val="C00000"/>
                </a:solidFill>
              </a:rPr>
              <a:t>						                         </a:t>
            </a:r>
            <a:r>
              <a:rPr lang="sr-Cyrl-RS" sz="26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Источносарајевска регија:</a:t>
            </a:r>
          </a:p>
          <a:p>
            <a:pPr marL="0" indent="0">
              <a:buNone/>
            </a:pPr>
            <a:r>
              <a:rPr lang="sr-Cyrl-RS" sz="2600" dirty="0"/>
              <a:t> </a:t>
            </a:r>
            <a:r>
              <a:rPr lang="sr-Cyrl-RS" sz="2600" dirty="0" smtClean="0"/>
              <a:t>   Обод Панонске низије				                                      Планинско- котлинска област</a:t>
            </a:r>
          </a:p>
          <a:p>
            <a:pPr marL="0" indent="0">
              <a:buNone/>
            </a:pPr>
            <a:r>
              <a:rPr lang="sr-Cyrl-RS" sz="2600" dirty="0"/>
              <a:t> </a:t>
            </a:r>
            <a:r>
              <a:rPr lang="sr-Cyrl-RS" sz="2600" dirty="0" smtClean="0"/>
              <a:t>   планине: Јаворник, 					                           </a:t>
            </a:r>
            <a:r>
              <a:rPr lang="sr-Latn-RS" sz="2600" dirty="0" smtClean="0"/>
              <a:t>          </a:t>
            </a:r>
            <a:r>
              <a:rPr lang="sr-Cyrl-RS" sz="2600" dirty="0" smtClean="0"/>
              <a:t> планине: Требевић,Јахорина,</a:t>
            </a:r>
          </a:p>
          <a:p>
            <a:pPr marL="0" indent="0">
              <a:buNone/>
            </a:pPr>
            <a:r>
              <a:rPr lang="sr-Cyrl-RS" sz="2600" dirty="0"/>
              <a:t> </a:t>
            </a:r>
            <a:r>
              <a:rPr lang="sr-Cyrl-RS" sz="2600" dirty="0" smtClean="0"/>
              <a:t>                Глогова планина и                                                              </a:t>
            </a:r>
            <a:r>
              <a:rPr lang="sr-Latn-RS" sz="2600" dirty="0" smtClean="0"/>
              <a:t>                 </a:t>
            </a:r>
            <a:r>
              <a:rPr lang="sr-Cyrl-RS" sz="2600" dirty="0" smtClean="0"/>
              <a:t>Романија , Деветак</a:t>
            </a:r>
          </a:p>
          <a:p>
            <a:pPr marL="0" indent="0">
              <a:buNone/>
            </a:pPr>
            <a:r>
              <a:rPr lang="sr-Cyrl-RS" sz="2600" dirty="0"/>
              <a:t> </a:t>
            </a:r>
            <a:r>
              <a:rPr lang="sr-Cyrl-RS" sz="2600" dirty="0" smtClean="0"/>
              <a:t>                Осат  									                     </a:t>
            </a:r>
            <a:r>
              <a:rPr lang="sr-Latn-RS" sz="2600" dirty="0" smtClean="0"/>
              <a:t>          </a:t>
            </a:r>
            <a:r>
              <a:rPr lang="sr-Cyrl-RS" sz="2600" dirty="0" smtClean="0"/>
              <a:t>Јавор и Варда</a:t>
            </a:r>
          </a:p>
          <a:p>
            <a:pPr marL="0" indent="0">
              <a:buNone/>
            </a:pPr>
            <a:r>
              <a:rPr lang="sr-Cyrl-RS" sz="2600" dirty="0"/>
              <a:t> </a:t>
            </a:r>
            <a:r>
              <a:rPr lang="sr-Cyrl-RS" sz="2600" dirty="0" smtClean="0"/>
              <a:t>  </a:t>
            </a:r>
            <a:endParaRPr lang="en-US" sz="2600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2961563" y="843643"/>
            <a:ext cx="1209675" cy="452926"/>
          </a:xfrm>
          <a:prstGeom prst="straightConnector1">
            <a:avLst/>
          </a:prstGeom>
          <a:ln>
            <a:solidFill>
              <a:schemeClr val="bg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5637248" y="886994"/>
            <a:ext cx="990600" cy="409575"/>
          </a:xfrm>
          <a:prstGeom prst="straightConnector1">
            <a:avLst/>
          </a:prstGeom>
          <a:ln>
            <a:solidFill>
              <a:schemeClr val="bg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Slika 2" descr="Slika na kojoj se nalazi nebo, otvoreni prostor, trava, planina&#10;&#10;Opis je generisan sa veoma visokim stepenom pouzdanost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643" y="3459262"/>
            <a:ext cx="4141827" cy="299498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2673" y="3522601"/>
            <a:ext cx="4371211" cy="288975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02643" y="3120034"/>
            <a:ext cx="15548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dirty="0" smtClean="0"/>
              <a:t>Јаворник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6627848" y="3173324"/>
            <a:ext cx="15811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dirty="0" smtClean="0"/>
              <a:t>Требевић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71463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712" y="704851"/>
            <a:ext cx="5405438" cy="1428618"/>
          </a:xfrm>
          <a:ln>
            <a:noFill/>
          </a:ln>
        </p:spPr>
        <p:txBody>
          <a:bodyPr>
            <a:normAutofit/>
          </a:bodyPr>
          <a:lstStyle/>
          <a:p>
            <a:r>
              <a:rPr lang="sr-Cyrl-RS" sz="1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Јахорина</a:t>
            </a:r>
            <a:r>
              <a:rPr lang="sr-Cyrl-RS" sz="1600" dirty="0" smtClean="0">
                <a:solidFill>
                  <a:schemeClr val="tx1"/>
                </a:solidFill>
              </a:rPr>
              <a:t/>
            </a:r>
            <a:br>
              <a:rPr lang="sr-Cyrl-RS" sz="1600" dirty="0" smtClean="0">
                <a:solidFill>
                  <a:schemeClr val="tx1"/>
                </a:solidFill>
              </a:rPr>
            </a:br>
            <a:r>
              <a:rPr lang="sr-Cyrl-RS" sz="1600" dirty="0">
                <a:solidFill>
                  <a:schemeClr val="tx1"/>
                </a:solidFill>
              </a:rPr>
              <a:t/>
            </a:r>
            <a:br>
              <a:rPr lang="sr-Cyrl-RS" sz="1600" dirty="0">
                <a:solidFill>
                  <a:schemeClr val="tx1"/>
                </a:solidFill>
              </a:rPr>
            </a:br>
            <a:r>
              <a:rPr lang="sr-Cyrl-RS" sz="1600" dirty="0" smtClean="0">
                <a:solidFill>
                  <a:schemeClr val="tx1"/>
                </a:solidFill>
              </a:rPr>
              <a:t>Дуга 30 км и висока 1916м ( врх Огорјелица)</a:t>
            </a:r>
            <a:br>
              <a:rPr lang="sr-Cyrl-RS" sz="1600" dirty="0" smtClean="0">
                <a:solidFill>
                  <a:schemeClr val="tx1"/>
                </a:solidFill>
              </a:rPr>
            </a:br>
            <a:r>
              <a:rPr lang="sr-Cyrl-RS" sz="1600" dirty="0">
                <a:solidFill>
                  <a:schemeClr val="tx1"/>
                </a:solidFill>
              </a:rPr>
              <a:t/>
            </a:r>
            <a:br>
              <a:rPr lang="sr-Cyrl-RS" sz="1600" dirty="0">
                <a:solidFill>
                  <a:schemeClr val="tx1"/>
                </a:solidFill>
              </a:rPr>
            </a:br>
            <a:r>
              <a:rPr lang="sr-Cyrl-RS" sz="1600" dirty="0" smtClean="0">
                <a:solidFill>
                  <a:schemeClr val="tx1"/>
                </a:solidFill>
              </a:rPr>
              <a:t>Олимпијска планина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468" y="2369674"/>
            <a:ext cx="2466975" cy="184785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747" y="2422062"/>
            <a:ext cx="2619375" cy="17430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8164" y="4453730"/>
            <a:ext cx="2690813" cy="18478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770" y="4453730"/>
            <a:ext cx="2466975" cy="18478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67425" y="704851"/>
            <a:ext cx="577704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Романија</a:t>
            </a:r>
          </a:p>
          <a:p>
            <a:endParaRPr lang="sr-Cyrl-RS" dirty="0">
              <a:solidFill>
                <a:srgbClr val="C00000"/>
              </a:solidFill>
            </a:endParaRPr>
          </a:p>
          <a:p>
            <a:r>
              <a:rPr lang="sr-Cyrl-RS" sz="1600" dirty="0" smtClean="0"/>
              <a:t>Шумовита кречњачка планина ( врх Лупоглав 1652м)</a:t>
            </a:r>
          </a:p>
          <a:p>
            <a:endParaRPr lang="sr-Cyrl-RS" sz="1600" dirty="0"/>
          </a:p>
          <a:p>
            <a:r>
              <a:rPr lang="sr-Cyrl-RS" sz="1600" dirty="0" smtClean="0"/>
              <a:t>Развође ријека Дрине и Босне </a:t>
            </a:r>
          </a:p>
          <a:p>
            <a:endParaRPr lang="sr-Cyrl-RS" sz="1600" dirty="0"/>
          </a:p>
          <a:p>
            <a:r>
              <a:rPr lang="sr-Cyrl-RS" sz="1600" dirty="0" smtClean="0"/>
              <a:t> </a:t>
            </a:r>
            <a:endParaRPr lang="en-US" sz="1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0768" y="4217524"/>
            <a:ext cx="4596782" cy="22804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23011" y="2422062"/>
            <a:ext cx="2952750" cy="15430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80768" y="2422062"/>
            <a:ext cx="2628900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80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1"/>
            <a:ext cx="8596668" cy="304800"/>
          </a:xfrm>
        </p:spPr>
        <p:txBody>
          <a:bodyPr>
            <a:noAutofit/>
          </a:bodyPr>
          <a:lstStyle/>
          <a:p>
            <a:pPr algn="ctr"/>
            <a:r>
              <a:rPr lang="sr-Cyrl-RS" sz="2400" dirty="0" smtClean="0">
                <a:solidFill>
                  <a:schemeClr val="tx2"/>
                </a:solidFill>
              </a:rPr>
              <a:t>КЛИМА И БИЉНИ СВИЈЕТ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7948" y="1438275"/>
            <a:ext cx="4764088" cy="21050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dirty="0" smtClean="0"/>
              <a:t>КЛИМА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sr-Cyrl-RS" dirty="0" smtClean="0"/>
              <a:t>Умјерено континентална клима са</a:t>
            </a:r>
          </a:p>
          <a:p>
            <a:pPr marL="0" indent="0">
              <a:buClrTx/>
              <a:buNone/>
            </a:pPr>
            <a:r>
              <a:rPr lang="sr-Cyrl-RS" dirty="0" smtClean="0"/>
              <a:t>    количином падавина до 1200мм 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sr-Cyrl-RS" dirty="0" smtClean="0"/>
              <a:t>Изнад 1000м н.в је планинска клима</a:t>
            </a: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7948" y="3694391"/>
            <a:ext cx="4396341" cy="20682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dirty="0" smtClean="0"/>
              <a:t>БИЉНИ СВИЈЕТ</a:t>
            </a:r>
            <a:endParaRPr lang="sr-Cyrl-RS" b="1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sr-Cyrl-RS" dirty="0"/>
              <a:t>Распоређен у појасевима са порастом надморске висине </a:t>
            </a:r>
            <a:r>
              <a:rPr lang="sr-Cyrl-RS" dirty="0" smtClean="0"/>
              <a:t>смјењују </a:t>
            </a:r>
            <a:r>
              <a:rPr lang="sr-Cyrl-RS" dirty="0"/>
              <a:t>се листопадне шуме, мјешовите и четинарске шуме бора</a:t>
            </a:r>
          </a:p>
          <a:p>
            <a:pPr marL="0" indent="0">
              <a:buNone/>
            </a:pPr>
            <a:endParaRPr lang="sr-Cyrl-R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759" y="1677557"/>
            <a:ext cx="4762500" cy="432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44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8850" y="452718"/>
            <a:ext cx="6343650" cy="623607"/>
          </a:xfrm>
        </p:spPr>
        <p:txBody>
          <a:bodyPr/>
          <a:lstStyle/>
          <a:p>
            <a:pPr algn="ctr"/>
            <a:r>
              <a:rPr lang="sr-Cyrl-RS" sz="2400" dirty="0" smtClean="0"/>
              <a:t>ВОДЕ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7380" y="1076326"/>
            <a:ext cx="5722420" cy="332422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sr-Cyrl-RS" sz="19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Густа ријечна мрежа:</a:t>
            </a:r>
          </a:p>
          <a:p>
            <a:pPr marL="0" indent="0">
              <a:buNone/>
            </a:pPr>
            <a:r>
              <a:rPr lang="sr-Cyrl-RS" dirty="0" smtClean="0"/>
              <a:t>                                      Дрина </a:t>
            </a:r>
          </a:p>
          <a:p>
            <a:pPr marL="0" indent="0">
              <a:buNone/>
            </a:pPr>
            <a:r>
              <a:rPr lang="sr-Cyrl-RS" dirty="0" smtClean="0"/>
              <a:t> </a:t>
            </a:r>
          </a:p>
          <a:p>
            <a:pPr marL="0" indent="0">
              <a:buNone/>
            </a:pPr>
            <a:r>
              <a:rPr lang="sr-Cyrl-RS" dirty="0" smtClean="0"/>
              <a:t>Десне притоке                          Лијеве притоке</a:t>
            </a:r>
          </a:p>
          <a:p>
            <a:pPr marL="0" indent="0">
              <a:buNone/>
            </a:pPr>
            <a:r>
              <a:rPr lang="sr-Cyrl-RS" dirty="0"/>
              <a:t> </a:t>
            </a:r>
            <a:r>
              <a:rPr lang="sr-Cyrl-RS" dirty="0" smtClean="0"/>
              <a:t>         Лим					         Прача</a:t>
            </a:r>
          </a:p>
          <a:p>
            <a:pPr marL="0" indent="0">
              <a:buNone/>
            </a:pPr>
            <a:r>
              <a:rPr lang="sr-Cyrl-RS" dirty="0"/>
              <a:t>	</a:t>
            </a:r>
            <a:r>
              <a:rPr lang="sr-Cyrl-RS" dirty="0" smtClean="0"/>
              <a:t>   Рзав					        Дрињача</a:t>
            </a:r>
          </a:p>
          <a:p>
            <a:pPr marL="0" indent="0">
              <a:buNone/>
            </a:pPr>
            <a:endParaRPr lang="sr-Cyrl-RS" dirty="0"/>
          </a:p>
          <a:p>
            <a:pPr marL="0" indent="0">
              <a:buNone/>
            </a:pPr>
            <a:r>
              <a:rPr lang="sr-Cyrl-RS" dirty="0" smtClean="0"/>
              <a:t>Миљацка и Жељезница</a:t>
            </a:r>
          </a:p>
          <a:p>
            <a:pPr>
              <a:buFontTx/>
              <a:buChar char="-"/>
            </a:pPr>
            <a:r>
              <a:rPr lang="sr-Cyrl-RS" dirty="0" smtClean="0"/>
              <a:t>дјелимично теку кроз западни дио регије и</a:t>
            </a:r>
          </a:p>
          <a:p>
            <a:pPr marL="0" indent="0">
              <a:buNone/>
            </a:pPr>
            <a:r>
              <a:rPr lang="sr-Cyrl-RS" dirty="0"/>
              <a:t> </a:t>
            </a:r>
            <a:r>
              <a:rPr lang="sr-Cyrl-RS" dirty="0" smtClean="0"/>
              <a:t>     отичу у Босну</a:t>
            </a:r>
          </a:p>
          <a:p>
            <a:pPr marL="0" indent="0">
              <a:buNone/>
            </a:pPr>
            <a:endParaRPr lang="sr-Cyrl-RS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1790700" y="1671637"/>
            <a:ext cx="1238250" cy="457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409950" y="1685925"/>
            <a:ext cx="895350" cy="4429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97380" y="4400550"/>
            <a:ext cx="4693721" cy="20313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sr-Cyrl-R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Језера </a:t>
            </a:r>
          </a:p>
          <a:p>
            <a:r>
              <a:rPr lang="sr-Cyrl-RS" dirty="0"/>
              <a:t>Вјештачка на Дрини настала </a:t>
            </a:r>
            <a:r>
              <a:rPr lang="sr-Cyrl-RS" dirty="0" smtClean="0"/>
              <a:t>изградњом </a:t>
            </a:r>
            <a:r>
              <a:rPr lang="sr-Cyrl-RS" dirty="0"/>
              <a:t>хидроелектрана:</a:t>
            </a:r>
          </a:p>
          <a:p>
            <a:endParaRPr lang="sr-Cyrl-R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r-Cyrl-RS" dirty="0"/>
              <a:t>Перућац ( Бајина Башта )- </a:t>
            </a:r>
            <a:r>
              <a:rPr lang="sr-Cyrl-RS" dirty="0" smtClean="0"/>
              <a:t>највеће</a:t>
            </a:r>
            <a:endParaRPr lang="sr-Cyrl-R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r-Cyrl-RS" dirty="0"/>
              <a:t>Зворничко - најстарије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r-Cyrl-RS" dirty="0"/>
              <a:t>Вишеградско - најмање</a:t>
            </a:r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55606" y="1076325"/>
            <a:ext cx="4395788" cy="268227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5606" y="4096452"/>
            <a:ext cx="4755292" cy="261041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755606" y="3788675"/>
            <a:ext cx="12096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400" dirty="0" smtClean="0"/>
              <a:t>Перућац</a:t>
            </a:r>
            <a:endParaRPr lang="en-US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6755606" y="783588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400" dirty="0" smtClean="0"/>
              <a:t>Дрина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53078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0205" y="228600"/>
            <a:ext cx="8825658" cy="857250"/>
          </a:xfrm>
        </p:spPr>
        <p:txBody>
          <a:bodyPr/>
          <a:lstStyle/>
          <a:p>
            <a:pPr algn="ctr"/>
            <a:r>
              <a:rPr lang="sr-Cyrl-RS" sz="2400" dirty="0" smtClean="0"/>
              <a:t>ПРИРОДНА БОГАТСТВА</a:t>
            </a:r>
            <a:endParaRPr lang="en-US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5830" y="7210425"/>
            <a:ext cx="8825658" cy="323850"/>
          </a:xfrm>
        </p:spPr>
        <p:txBody>
          <a:bodyPr>
            <a:normAutofit fontScale="92500" lnSpcReduction="20000"/>
          </a:bodyPr>
          <a:lstStyle/>
          <a:p>
            <a:pPr>
              <a:buClrTx/>
            </a:pPr>
            <a:endParaRPr lang="sr-Cyrl-R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380760" y="1470481"/>
            <a:ext cx="615677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sr-Cyrl-RS" dirty="0" smtClean="0"/>
              <a:t>Обрадиво земљиште</a:t>
            </a:r>
          </a:p>
          <a:p>
            <a:endParaRPr lang="sr-Cyrl-RS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r-Cyrl-RS" dirty="0" smtClean="0"/>
              <a:t>Шуме</a:t>
            </a:r>
          </a:p>
          <a:p>
            <a:endParaRPr lang="sr-Cyrl-RS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r-Cyrl-RS" dirty="0" smtClean="0"/>
              <a:t>Ријеке и термоминерални извори </a:t>
            </a:r>
          </a:p>
          <a:p>
            <a:endParaRPr lang="sr-Cyrl-RS" dirty="0" smtClean="0"/>
          </a:p>
          <a:p>
            <a:r>
              <a:rPr lang="sr-Cyrl-RS" dirty="0"/>
              <a:t> </a:t>
            </a:r>
            <a:r>
              <a:rPr lang="sr-Cyrl-RS" dirty="0" smtClean="0"/>
              <a:t>      </a:t>
            </a:r>
            <a:r>
              <a:rPr lang="sr-Cyrl-R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Бања Вилина Влас код Виошегарда   </a:t>
            </a:r>
          </a:p>
          <a:p>
            <a:r>
              <a:rPr lang="sr-Cyrl-R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sr-Cyrl-R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     Бања Губер у Сребреници</a:t>
            </a:r>
          </a:p>
          <a:p>
            <a:r>
              <a:rPr lang="sr-Cyrl-R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sr-Cyrl-R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     Минерална вода у Козлуку код Зворника се </a:t>
            </a:r>
          </a:p>
          <a:p>
            <a:r>
              <a:rPr lang="sr-Cyrl-R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sr-Cyrl-R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     флашира у фабрици „Витинка“</a:t>
            </a:r>
          </a:p>
          <a:p>
            <a:endParaRPr lang="sr-Cyrl-RS" dirty="0" smtClean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endParaRPr lang="sr-Cyrl-RS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endParaRPr lang="sr-Cyrl-RS" dirty="0" smtClean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endParaRPr lang="sr-Cyrl-RS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r-Cyrl-RS" dirty="0" smtClean="0"/>
              <a:t>Рудно богатство</a:t>
            </a:r>
          </a:p>
          <a:p>
            <a:endParaRPr lang="sr-Cyrl-RS" dirty="0" smtClean="0"/>
          </a:p>
          <a:p>
            <a:r>
              <a:rPr lang="sr-Cyrl-RS" dirty="0"/>
              <a:t> </a:t>
            </a:r>
            <a:r>
              <a:rPr lang="sr-Cyrl-RS" dirty="0" smtClean="0"/>
              <a:t>      </a:t>
            </a:r>
            <a:r>
              <a:rPr lang="sr-Cyrl-R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Рудник боксита „Боксит“ у близини Милића </a:t>
            </a:r>
          </a:p>
          <a:p>
            <a:r>
              <a:rPr lang="sr-Cyrl-R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sr-Cyrl-R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     </a:t>
            </a:r>
            <a:r>
              <a:rPr lang="sr-Cyrl-R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Р</a:t>
            </a:r>
            <a:r>
              <a:rPr lang="sr-Cyrl-R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удник „Сасе“ код Сребренице олова и цинка </a:t>
            </a:r>
            <a:endParaRPr lang="en-US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6251" y="4092097"/>
            <a:ext cx="4395597" cy="25849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5301" y="1729897"/>
            <a:ext cx="3143250" cy="2095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258050" y="3840360"/>
            <a:ext cx="2667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400" dirty="0" smtClean="0"/>
              <a:t>Подземни коп у руднику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7258050" y="1408190"/>
            <a:ext cx="20644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400" dirty="0" smtClean="0"/>
              <a:t>Вилина Влас</a:t>
            </a:r>
            <a:endParaRPr lang="en-US" sz="1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1325" y="4399833"/>
            <a:ext cx="3114675" cy="98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77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9"/>
            <a:ext cx="9404723" cy="518832"/>
          </a:xfrm>
        </p:spPr>
        <p:txBody>
          <a:bodyPr/>
          <a:lstStyle/>
          <a:p>
            <a:pPr algn="ctr"/>
            <a:r>
              <a:rPr lang="sr-Cyrl-RS" sz="2400" dirty="0" smtClean="0"/>
              <a:t>СТАНОВНИШТВО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537" y="1167093"/>
            <a:ext cx="8946541" cy="4052607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sr-Cyrl-RS" dirty="0" smtClean="0"/>
              <a:t>На површини од 5330,65 км² живи 243.523 становника ( 2013.)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r-Cyrl-RS" dirty="0" smtClean="0"/>
              <a:t>Густина насељености је 45 ст./км²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r-Cyrl-RS" dirty="0" smtClean="0"/>
              <a:t>Регија се састоји од 18 општина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r-Cyrl-RS" dirty="0" smtClean="0"/>
              <a:t>Статус града имају Источно Сарајево и Зворник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r-Cyrl-RS" dirty="0" smtClean="0"/>
              <a:t>Насељеност неравномјерна; </a:t>
            </a:r>
          </a:p>
          <a:p>
            <a:pPr marL="0" indent="0">
              <a:buNone/>
            </a:pPr>
            <a:r>
              <a:rPr lang="sr-Cyrl-RS" dirty="0"/>
              <a:t> </a:t>
            </a:r>
            <a:r>
              <a:rPr lang="sr-Cyrl-RS" dirty="0" smtClean="0"/>
              <a:t>       мања насељеност					гушћа  насељеност</a:t>
            </a:r>
          </a:p>
          <a:p>
            <a:pPr marL="0" indent="0">
              <a:buNone/>
            </a:pPr>
            <a:r>
              <a:rPr lang="sr-Cyrl-RS" dirty="0"/>
              <a:t>	</a:t>
            </a:r>
            <a:r>
              <a:rPr lang="sr-Cyrl-RS" dirty="0" smtClean="0"/>
              <a:t>	</a:t>
            </a:r>
            <a:r>
              <a:rPr lang="sr-Cyrl-R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Хан Пијесак							Источна Илиџа</a:t>
            </a:r>
          </a:p>
          <a:p>
            <a:pPr marL="0" indent="0">
              <a:buNone/>
            </a:pPr>
            <a:r>
              <a:rPr lang="sr-Cyrl-R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	</a:t>
            </a:r>
            <a:r>
              <a:rPr lang="sr-Cyrl-R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	Источни Стари Град					Источно Ново Сарајево</a:t>
            </a:r>
          </a:p>
          <a:p>
            <a:pPr marL="0" indent="0">
              <a:buNone/>
            </a:pPr>
            <a:r>
              <a:rPr lang="sr-Cyrl-R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	</a:t>
            </a:r>
            <a:r>
              <a:rPr lang="sr-Cyrl-R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	Трново									Зворник</a:t>
            </a:r>
          </a:p>
          <a:p>
            <a:pPr marL="0" indent="0">
              <a:buNone/>
            </a:pPr>
            <a:r>
              <a:rPr lang="sr-Cyrl-R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sr-Cyrl-R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           Соколац</a:t>
            </a:r>
            <a:endParaRPr lang="en-US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5425" y="4709725"/>
            <a:ext cx="2466975" cy="1709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0812" y="4867275"/>
            <a:ext cx="2752725" cy="16573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28900" y="4848225"/>
            <a:ext cx="1028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200" dirty="0" smtClean="0">
                <a:solidFill>
                  <a:schemeClr val="bg1"/>
                </a:solidFill>
              </a:rPr>
              <a:t>Соколац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29530" y="4728775"/>
            <a:ext cx="1092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200" dirty="0" smtClean="0">
                <a:solidFill>
                  <a:schemeClr val="bg1"/>
                </a:solidFill>
              </a:rPr>
              <a:t>Зворник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4900" y="1922196"/>
            <a:ext cx="2857500" cy="1600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544900" y="1881881"/>
            <a:ext cx="21850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200" dirty="0" smtClean="0">
                <a:solidFill>
                  <a:schemeClr val="bg1"/>
                </a:solidFill>
              </a:rPr>
              <a:t>Источно Ново Сарајево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4563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509307"/>
          </a:xfrm>
        </p:spPr>
        <p:txBody>
          <a:bodyPr/>
          <a:lstStyle/>
          <a:p>
            <a:pPr algn="ctr"/>
            <a:r>
              <a:rPr lang="sr-Cyrl-RS" sz="2400" dirty="0" smtClean="0">
                <a:solidFill>
                  <a:schemeClr val="tx1"/>
                </a:solidFill>
              </a:rPr>
              <a:t>ПРИВРЕДА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8462" y="1276350"/>
            <a:ext cx="9859963" cy="5257799"/>
          </a:xfrm>
        </p:spPr>
        <p:txBody>
          <a:bodyPr>
            <a:normAutofit lnSpcReduction="10000"/>
          </a:bodyPr>
          <a:lstStyle/>
          <a:p>
            <a:pPr>
              <a:buClrTx/>
              <a:buFont typeface="Wingdings" panose="05000000000000000000" pitchFamily="2" charset="2"/>
              <a:buChar char="Ø"/>
            </a:pPr>
            <a:r>
              <a:rPr lang="sr-Cyrl-RS" dirty="0" smtClean="0"/>
              <a:t>Веома добри природни услови али недовољно развијени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sr-Cyrl-RS" dirty="0" smtClean="0"/>
              <a:t>Неповољни друштвени услови за разовј привреде </a:t>
            </a:r>
          </a:p>
          <a:p>
            <a:pPr marL="0" indent="0">
              <a:buClrTx/>
              <a:buNone/>
            </a:pPr>
            <a:r>
              <a:rPr lang="sr-Cyrl-R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sr-Cyrl-R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   ратом оштећене фабрике, застарјела технологија,одлазак </a:t>
            </a:r>
          </a:p>
          <a:p>
            <a:pPr marL="0" indent="0">
              <a:buClrTx/>
              <a:buNone/>
            </a:pPr>
            <a:r>
              <a:rPr lang="sr-Cyrl-R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    младе стручне снаге,изгубљена пријератна тржишта, неквалитетна</a:t>
            </a:r>
          </a:p>
          <a:p>
            <a:pPr marL="0" indent="0">
              <a:buClrTx/>
              <a:buNone/>
            </a:pPr>
            <a:r>
              <a:rPr lang="sr-Cyrl-R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sr-Cyrl-R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   приватизација...</a:t>
            </a:r>
            <a:endParaRPr lang="sr-Cyrl-RS" dirty="0" smtClean="0"/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sr-Cyrl-RS" dirty="0"/>
              <a:t>Н</a:t>
            </a:r>
            <a:r>
              <a:rPr lang="sr-Cyrl-RS" dirty="0" smtClean="0"/>
              <a:t>а основу природних и друштвених ресурса и  развиле су се следеће привредне гране: 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sr-Cyrl-RS" dirty="0" smtClean="0"/>
              <a:t>Пољопривреда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sr-Cyrl-RS" dirty="0" smtClean="0"/>
              <a:t>Индустрија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sr-Cyrl-RS" dirty="0" smtClean="0"/>
              <a:t>Рударство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sr-Cyrl-RS" dirty="0" smtClean="0"/>
              <a:t>Енергетика 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sr-Cyrl-RS" dirty="0" smtClean="0"/>
              <a:t>Саобраћај и 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sr-Cyrl-RS" dirty="0" smtClean="0"/>
              <a:t>Туризам 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85703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337</TotalTime>
  <Words>614</Words>
  <Application>Microsoft Office PowerPoint</Application>
  <PresentationFormat>Widescreen</PresentationFormat>
  <Paragraphs>159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Century Gothic</vt:lpstr>
      <vt:lpstr>Wingdings</vt:lpstr>
      <vt:lpstr>Wingdings 3</vt:lpstr>
      <vt:lpstr>Ion</vt:lpstr>
      <vt:lpstr>ИСТОЧНОСАРАЈЕВСКО-ЗВОРНИЧКА РЕГИЈА  ФИЗИЧКО И ДРУШТВЕНО ГЕОГРАФСКЕ ОДЛИКЕ</vt:lpstr>
      <vt:lpstr>                                                ГРАНИЦЕ И ПОЛОЖАЈ </vt:lpstr>
      <vt:lpstr>РЕЉЕФ</vt:lpstr>
      <vt:lpstr>Јахорина  Дуга 30 км и висока 1916м ( врх Огорјелица)  Олимпијска планина</vt:lpstr>
      <vt:lpstr>КЛИМА И БИЉНИ СВИЈЕТ</vt:lpstr>
      <vt:lpstr>ВОДЕ</vt:lpstr>
      <vt:lpstr>ПРИРОДНА БОГАТСТВА</vt:lpstr>
      <vt:lpstr>СТАНОВНИШТВО</vt:lpstr>
      <vt:lpstr>ПРИВРЕДА</vt:lpstr>
      <vt:lpstr>Пољопривреда Земљорљдња у ободном дијелу Панонске низије и Зворничкој мезорегији  - кукуруз и различите врсте поврћа као и шљива и све врсте малина ,јагода    и купина Сточарство  - нижим предјелима свињогојство и живинарство а у вишим говедарство и овчарство     </vt:lpstr>
      <vt:lpstr>Рударство  Рудник „ Боксит“ Милићи на бази руде боксита Рудник  „Сасе“ код Сребренице на бази олова и цинка      </vt:lpstr>
      <vt:lpstr>ТУРИЗАМ</vt:lpstr>
      <vt:lpstr> ДОМАЋА ЗАДАЋА  За домаћу задаћу  истражити о планини Јахорини, те написати у свексе у кратким тезама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ИСТОЧНОСАРАЈЕВСКО-ЗВОРНИЧКА РЕГИЈА ФИЗИЧКО-ГЕОГРАФСКЕ И ДРУШТВЕНО ГЕОГРАФСКЕ ОДЛИКЕ</dc:title>
  <dc:creator>Danijela Lolic</dc:creator>
  <cp:lastModifiedBy>NEMANJA</cp:lastModifiedBy>
  <cp:revision>45</cp:revision>
  <dcterms:created xsi:type="dcterms:W3CDTF">2020-04-09T17:25:27Z</dcterms:created>
  <dcterms:modified xsi:type="dcterms:W3CDTF">2020-04-13T09:28:25Z</dcterms:modified>
</cp:coreProperties>
</file>