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E0ECA-2F8E-4DEF-A27A-872E9AA0DD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24CB1E-F66F-404D-B25C-BD92B095C331}">
      <dgm:prSet phldrT="[Text]"/>
      <dgm:spPr/>
      <dgm:t>
        <a:bodyPr/>
        <a:lstStyle/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</a:t>
          </a:r>
        </a:p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U</a:t>
          </a:r>
        </a:p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N</a:t>
          </a:r>
        </a:p>
        <a:p>
          <a:endParaRPr lang="en-GB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B47BB300-9D86-49A0-84C0-1DFB5A861F75}" type="parTrans" cxnId="{A5596207-6C2B-464C-807F-F9069B288793}">
      <dgm:prSet/>
      <dgm:spPr/>
      <dgm:t>
        <a:bodyPr/>
        <a:lstStyle/>
        <a:p>
          <a:endParaRPr lang="en-GB"/>
        </a:p>
      </dgm:t>
    </dgm:pt>
    <dgm:pt modelId="{349D68B9-13B4-40AF-942D-805555024A2A}" type="sibTrans" cxnId="{A5596207-6C2B-464C-807F-F9069B288793}">
      <dgm:prSet/>
      <dgm:spPr/>
      <dgm:t>
        <a:bodyPr/>
        <a:lstStyle/>
        <a:p>
          <a:endParaRPr lang="en-GB"/>
        </a:p>
      </dgm:t>
    </dgm:pt>
    <dgm:pt modelId="{53C9628B-2229-4AD4-BD29-1FC39CB414F2}">
      <dgm:prSet phldrT="[Text]" phldr="1"/>
      <dgm:spPr/>
      <dgm:t>
        <a:bodyPr/>
        <a:lstStyle/>
        <a:p>
          <a:endParaRPr lang="en-GB"/>
        </a:p>
      </dgm:t>
    </dgm:pt>
    <dgm:pt modelId="{A4968D59-A877-4394-A972-58D1BF093B9D}" type="parTrans" cxnId="{D2DFAC7A-0C91-4313-B8A7-D6B931A605C2}">
      <dgm:prSet/>
      <dgm:spPr/>
      <dgm:t>
        <a:bodyPr/>
        <a:lstStyle/>
        <a:p>
          <a:endParaRPr lang="en-GB"/>
        </a:p>
      </dgm:t>
    </dgm:pt>
    <dgm:pt modelId="{36154486-107B-4B29-B3CD-73032BF6E145}" type="sibTrans" cxnId="{D2DFAC7A-0C91-4313-B8A7-D6B931A605C2}">
      <dgm:prSet/>
      <dgm:spPr/>
      <dgm:t>
        <a:bodyPr/>
        <a:lstStyle/>
        <a:p>
          <a:endParaRPr lang="en-GB"/>
        </a:p>
      </dgm:t>
    </dgm:pt>
    <dgm:pt modelId="{CB4ACEE3-04A7-4E02-9C41-CB6B2265C2A8}">
      <dgm:prSet phldrT="[Text]"/>
      <dgm:spPr/>
      <dgm:t>
        <a:bodyPr/>
        <a:lstStyle/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</a:t>
          </a:r>
        </a:p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</a:t>
          </a:r>
        </a:p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</a:t>
          </a:r>
        </a:p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T</a:t>
          </a:r>
        </a:p>
        <a:p>
          <a:r>
            <a:rPr lang="sr-Latn-BA" b="1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</a:t>
          </a:r>
        </a:p>
        <a:p>
          <a:endParaRPr lang="en-GB" b="1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35BA580-FB6B-4F66-9A18-CD8AFD441310}" type="parTrans" cxnId="{175D7693-10C1-428C-AE41-0A3BB1A0BD44}">
      <dgm:prSet/>
      <dgm:spPr/>
      <dgm:t>
        <a:bodyPr/>
        <a:lstStyle/>
        <a:p>
          <a:endParaRPr lang="en-GB"/>
        </a:p>
      </dgm:t>
    </dgm:pt>
    <dgm:pt modelId="{434B2765-CFA5-4CE1-93B9-52F6A826FDD9}" type="sibTrans" cxnId="{175D7693-10C1-428C-AE41-0A3BB1A0BD44}">
      <dgm:prSet/>
      <dgm:spPr/>
      <dgm:t>
        <a:bodyPr/>
        <a:lstStyle/>
        <a:p>
          <a:endParaRPr lang="en-GB"/>
        </a:p>
      </dgm:t>
    </dgm:pt>
    <dgm:pt modelId="{6A4817E6-9061-4DFF-B236-98E92FB57DC7}">
      <dgm:prSet phldrT="[Text]" phldr="1"/>
      <dgm:spPr/>
      <dgm:t>
        <a:bodyPr/>
        <a:lstStyle/>
        <a:p>
          <a:endParaRPr lang="en-GB"/>
        </a:p>
      </dgm:t>
    </dgm:pt>
    <dgm:pt modelId="{138761A5-C8AB-4130-A6B9-68EE8ED8B9B3}" type="parTrans" cxnId="{271D7A6E-2F43-4408-8F43-DD7551970860}">
      <dgm:prSet/>
      <dgm:spPr/>
      <dgm:t>
        <a:bodyPr/>
        <a:lstStyle/>
        <a:p>
          <a:endParaRPr lang="en-GB"/>
        </a:p>
      </dgm:t>
    </dgm:pt>
    <dgm:pt modelId="{0D824A21-2DD0-4A11-93B5-D8B3BD318EBA}" type="sibTrans" cxnId="{271D7A6E-2F43-4408-8F43-DD7551970860}">
      <dgm:prSet/>
      <dgm:spPr/>
      <dgm:t>
        <a:bodyPr/>
        <a:lstStyle/>
        <a:p>
          <a:endParaRPr lang="en-GB"/>
        </a:p>
      </dgm:t>
    </dgm:pt>
    <dgm:pt modelId="{AE45805E-FDA7-4AD8-A83C-720BF9A5A1FB}" type="pres">
      <dgm:prSet presAssocID="{F5EE0ECA-2F8E-4DEF-A27A-872E9AA0DD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28E072D-820B-404C-B76A-34784401A901}" type="pres">
      <dgm:prSet presAssocID="{7E24CB1E-F66F-404D-B25C-BD92B095C331}" presName="parentText" presStyleLbl="node1" presStyleIdx="0" presStyleCnt="2" custScaleY="112067" custLinFactNeighborX="-8946" custLinFactNeighborY="-4039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87C000-EFDB-4615-9B04-890B3E09F122}" type="pres">
      <dgm:prSet presAssocID="{7E24CB1E-F66F-404D-B25C-BD92B095C3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B3434-4A93-4ADA-81A2-C730AB7F8092}" type="pres">
      <dgm:prSet presAssocID="{CB4ACEE3-04A7-4E02-9C41-CB6B2265C2A8}" presName="parentText" presStyleLbl="node1" presStyleIdx="1" presStyleCnt="2" custScaleY="1335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B0269F-C39C-4EEC-A085-559415B9A129}" type="pres">
      <dgm:prSet presAssocID="{CB4ACEE3-04A7-4E02-9C41-CB6B2265C2A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10B540-B13B-45EA-B454-63D607318FDF}" type="presOf" srcId="{CB4ACEE3-04A7-4E02-9C41-CB6B2265C2A8}" destId="{088B3434-4A93-4ADA-81A2-C730AB7F8092}" srcOrd="0" destOrd="0" presId="urn:microsoft.com/office/officeart/2005/8/layout/vList2"/>
    <dgm:cxn modelId="{96CA4C75-8074-4C6A-9766-8540EECD6908}" type="presOf" srcId="{F5EE0ECA-2F8E-4DEF-A27A-872E9AA0DDC6}" destId="{AE45805E-FDA7-4AD8-A83C-720BF9A5A1FB}" srcOrd="0" destOrd="0" presId="urn:microsoft.com/office/officeart/2005/8/layout/vList2"/>
    <dgm:cxn modelId="{D2DFAC7A-0C91-4313-B8A7-D6B931A605C2}" srcId="{7E24CB1E-F66F-404D-B25C-BD92B095C331}" destId="{53C9628B-2229-4AD4-BD29-1FC39CB414F2}" srcOrd="0" destOrd="0" parTransId="{A4968D59-A877-4394-A972-58D1BF093B9D}" sibTransId="{36154486-107B-4B29-B3CD-73032BF6E145}"/>
    <dgm:cxn modelId="{8202D417-523A-45CC-859A-9EF42B8E3E96}" type="presOf" srcId="{7E24CB1E-F66F-404D-B25C-BD92B095C331}" destId="{028E072D-820B-404C-B76A-34784401A901}" srcOrd="0" destOrd="0" presId="urn:microsoft.com/office/officeart/2005/8/layout/vList2"/>
    <dgm:cxn modelId="{271D7A6E-2F43-4408-8F43-DD7551970860}" srcId="{CB4ACEE3-04A7-4E02-9C41-CB6B2265C2A8}" destId="{6A4817E6-9061-4DFF-B236-98E92FB57DC7}" srcOrd="0" destOrd="0" parTransId="{138761A5-C8AB-4130-A6B9-68EE8ED8B9B3}" sibTransId="{0D824A21-2DD0-4A11-93B5-D8B3BD318EBA}"/>
    <dgm:cxn modelId="{175D7693-10C1-428C-AE41-0A3BB1A0BD44}" srcId="{F5EE0ECA-2F8E-4DEF-A27A-872E9AA0DDC6}" destId="{CB4ACEE3-04A7-4E02-9C41-CB6B2265C2A8}" srcOrd="1" destOrd="0" parTransId="{535BA580-FB6B-4F66-9A18-CD8AFD441310}" sibTransId="{434B2765-CFA5-4CE1-93B9-52F6A826FDD9}"/>
    <dgm:cxn modelId="{9343CFF1-9604-4CE9-9C60-F5433DA2665A}" type="presOf" srcId="{6A4817E6-9061-4DFF-B236-98E92FB57DC7}" destId="{F2B0269F-C39C-4EEC-A085-559415B9A129}" srcOrd="0" destOrd="0" presId="urn:microsoft.com/office/officeart/2005/8/layout/vList2"/>
    <dgm:cxn modelId="{A5596207-6C2B-464C-807F-F9069B288793}" srcId="{F5EE0ECA-2F8E-4DEF-A27A-872E9AA0DDC6}" destId="{7E24CB1E-F66F-404D-B25C-BD92B095C331}" srcOrd="0" destOrd="0" parTransId="{B47BB300-9D86-49A0-84C0-1DFB5A861F75}" sibTransId="{349D68B9-13B4-40AF-942D-805555024A2A}"/>
    <dgm:cxn modelId="{C3F9A2A7-C9E8-4452-9461-238C6E6891C4}" type="presOf" srcId="{53C9628B-2229-4AD4-BD29-1FC39CB414F2}" destId="{9E87C000-EFDB-4615-9B04-890B3E09F122}" srcOrd="0" destOrd="0" presId="urn:microsoft.com/office/officeart/2005/8/layout/vList2"/>
    <dgm:cxn modelId="{622C8B7A-EA54-42BC-AB71-77FB7E7A3110}" type="presParOf" srcId="{AE45805E-FDA7-4AD8-A83C-720BF9A5A1FB}" destId="{028E072D-820B-404C-B76A-34784401A901}" srcOrd="0" destOrd="0" presId="urn:microsoft.com/office/officeart/2005/8/layout/vList2"/>
    <dgm:cxn modelId="{DBAEBDB9-9413-411D-A9D5-0D669413DE9F}" type="presParOf" srcId="{AE45805E-FDA7-4AD8-A83C-720BF9A5A1FB}" destId="{9E87C000-EFDB-4615-9B04-890B3E09F122}" srcOrd="1" destOrd="0" presId="urn:microsoft.com/office/officeart/2005/8/layout/vList2"/>
    <dgm:cxn modelId="{96A48345-081C-47C8-A6E6-1636D6B23675}" type="presParOf" srcId="{AE45805E-FDA7-4AD8-A83C-720BF9A5A1FB}" destId="{088B3434-4A93-4ADA-81A2-C730AB7F8092}" srcOrd="2" destOrd="0" presId="urn:microsoft.com/office/officeart/2005/8/layout/vList2"/>
    <dgm:cxn modelId="{E9A32232-04BC-4024-B8DF-46B88A447080}" type="presParOf" srcId="{AE45805E-FDA7-4AD8-A83C-720BF9A5A1FB}" destId="{F2B0269F-C39C-4EEC-A085-559415B9A12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E072D-820B-404C-B76A-34784401A901}">
      <dsp:nvSpPr>
        <dsp:cNvPr id="0" name=""/>
        <dsp:cNvSpPr/>
      </dsp:nvSpPr>
      <dsp:spPr>
        <a:xfrm>
          <a:off x="0" y="0"/>
          <a:ext cx="866401" cy="2612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U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2294" y="42294"/>
        <a:ext cx="781813" cy="2527782"/>
      </dsp:txXfrm>
    </dsp:sp>
    <dsp:sp modelId="{9E87C000-EFDB-4615-9B04-890B3E09F122}">
      <dsp:nvSpPr>
        <dsp:cNvPr id="0" name=""/>
        <dsp:cNvSpPr/>
      </dsp:nvSpPr>
      <dsp:spPr>
        <a:xfrm>
          <a:off x="0" y="2683302"/>
          <a:ext cx="86640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600" kern="1200"/>
        </a:p>
      </dsp:txBody>
      <dsp:txXfrm>
        <a:off x="0" y="2683302"/>
        <a:ext cx="866401" cy="347760"/>
      </dsp:txXfrm>
    </dsp:sp>
    <dsp:sp modelId="{088B3434-4A93-4ADA-81A2-C730AB7F8092}">
      <dsp:nvSpPr>
        <dsp:cNvPr id="0" name=""/>
        <dsp:cNvSpPr/>
      </dsp:nvSpPr>
      <dsp:spPr>
        <a:xfrm>
          <a:off x="0" y="3031062"/>
          <a:ext cx="866401" cy="31124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F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T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100" b="1" kern="1200" cap="none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b="1" kern="1200" cap="none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2294" y="3073356"/>
        <a:ext cx="781813" cy="3027821"/>
      </dsp:txXfrm>
    </dsp:sp>
    <dsp:sp modelId="{F2B0269F-C39C-4EEC-A085-559415B9A129}">
      <dsp:nvSpPr>
        <dsp:cNvPr id="0" name=""/>
        <dsp:cNvSpPr/>
      </dsp:nvSpPr>
      <dsp:spPr>
        <a:xfrm>
          <a:off x="0" y="6143472"/>
          <a:ext cx="86640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1600" kern="1200"/>
        </a:p>
      </dsp:txBody>
      <dsp:txXfrm>
        <a:off x="0" y="6143472"/>
        <a:ext cx="866401" cy="34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325002"/>
          </a:xfrm>
        </p:spPr>
        <p:txBody>
          <a:bodyPr>
            <a:normAutofit/>
          </a:bodyPr>
          <a:lstStyle/>
          <a:p>
            <a:r>
              <a:rPr lang="en-GB" sz="6000" dirty="0" smtClean="0"/>
              <a:t>A funny computer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2" y="2737317"/>
            <a:ext cx="3495115" cy="29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58859"/>
            <a:ext cx="9905998" cy="5701600"/>
          </a:xfrm>
        </p:spPr>
        <p:txBody>
          <a:bodyPr>
            <a:normAutofit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01706"/>
            <a:ext cx="10638212" cy="6279775"/>
          </a:xfrm>
        </p:spPr>
        <p:txBody>
          <a:bodyPr/>
          <a:lstStyle/>
          <a:p>
            <a:pPr marL="0" indent="0">
              <a:buNone/>
            </a:pPr>
            <a:r>
              <a:rPr lang="sr-Latn-BA" dirty="0" smtClean="0"/>
              <a:t>1. The first electronic computer weighed more than 27 tons  </a:t>
            </a:r>
          </a:p>
          <a:p>
            <a:pPr marL="0" indent="0">
              <a:buNone/>
            </a:pPr>
            <a:r>
              <a:rPr lang="sr-Latn-BA" dirty="0" smtClean="0"/>
              <a:t>      and it took up 1800 square feet.</a:t>
            </a:r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2. The first computer mouse was invented around 1960 and</a:t>
            </a:r>
          </a:p>
          <a:p>
            <a:pPr marL="0" indent="0">
              <a:buNone/>
            </a:pPr>
            <a:r>
              <a:rPr lang="sr-Latn-BA" dirty="0" smtClean="0"/>
              <a:t>   it was made of wood. 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 smtClean="0"/>
              <a:t>3. There are more than 5000 computer viruses released every month.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 smtClean="0"/>
              <a:t>4. HP, Microsoft and Apple were all started - in a garage!   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dirty="0" smtClean="0"/>
              <a:t>5. The first 1GB hard disk drive cost $40,000!</a:t>
            </a:r>
            <a:endParaRPr lang="sr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26" y="201706"/>
            <a:ext cx="2128791" cy="1525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26" y="1912619"/>
            <a:ext cx="2128791" cy="1392262"/>
          </a:xfrm>
          <a:prstGeom prst="rect">
            <a:avLst/>
          </a:prstGeom>
        </p:spPr>
      </p:pic>
      <p:sp>
        <p:nvSpPr>
          <p:cNvPr id="13" name="AutoShape 4" descr="C:\Users\Lenovo\Desktop\steve-jobs-and-steve-wozniak-at-apple_650_12051401331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26" y="4176862"/>
            <a:ext cx="2082946" cy="1642665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05302573"/>
              </p:ext>
            </p:extLst>
          </p:nvPr>
        </p:nvGraphicFramePr>
        <p:xfrm>
          <a:off x="155575" y="201705"/>
          <a:ext cx="866401" cy="65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072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/>
              <a:t/>
            </a:r>
            <a:br>
              <a:rPr lang="sr-Latn-BA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81835"/>
            <a:ext cx="9905999" cy="3209366"/>
          </a:xfrm>
        </p:spPr>
        <p:txBody>
          <a:bodyPr>
            <a:normAutofit/>
          </a:bodyPr>
          <a:lstStyle/>
          <a:p>
            <a:r>
              <a:rPr lang="sr-Latn-BA" sz="3600" dirty="0" smtClean="0"/>
              <a:t>Do you use your computer every day?</a:t>
            </a:r>
          </a:p>
          <a:p>
            <a:r>
              <a:rPr lang="sr-Latn-BA" sz="3600" dirty="0" smtClean="0"/>
              <a:t>How much time do you spent on your computer every day?</a:t>
            </a:r>
          </a:p>
          <a:p>
            <a:r>
              <a:rPr lang="sr-Latn-BA" sz="3600" dirty="0" smtClean="0"/>
              <a:t>What do you use if for?      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34973"/>
            <a:ext cx="3084947" cy="22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book, </a:t>
            </a:r>
            <a:r>
              <a:rPr lang="en-GB" dirty="0" smtClean="0"/>
              <a:t>page 69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30" y="998912"/>
            <a:ext cx="4673564" cy="5200182"/>
          </a:xfrm>
        </p:spPr>
      </p:pic>
    </p:spTree>
    <p:extLst>
      <p:ext uri="{BB962C8B-B14F-4D97-AF65-F5344CB8AC3E}">
        <p14:creationId xmlns:p14="http://schemas.microsoft.com/office/powerpoint/2010/main" val="16743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47211"/>
          </a:xfrm>
        </p:spPr>
        <p:txBody>
          <a:bodyPr/>
          <a:lstStyle/>
          <a:p>
            <a:r>
              <a:rPr lang="sr-Latn-BA" dirty="0" smtClean="0"/>
              <a:t>Reading comprehension, </a:t>
            </a:r>
            <a:r>
              <a:rPr lang="sr-Latn-BA" sz="2400" dirty="0" smtClean="0"/>
              <a:t>p</a:t>
            </a:r>
            <a:r>
              <a:rPr lang="sr-Latn-BA" dirty="0" smtClean="0"/>
              <a:t>. 70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65729"/>
            <a:ext cx="9905999" cy="4325472"/>
          </a:xfrm>
        </p:spPr>
        <p:txBody>
          <a:bodyPr>
            <a:normAutofit lnSpcReduction="10000"/>
          </a:bodyPr>
          <a:lstStyle/>
          <a:p>
            <a:r>
              <a:rPr lang="sr-Latn-BA" dirty="0" smtClean="0"/>
              <a:t>1. What ki</a:t>
            </a:r>
            <a:r>
              <a:rPr lang="en-GB" dirty="0" err="1" smtClean="0"/>
              <a:t>nd</a:t>
            </a:r>
            <a:r>
              <a:rPr lang="sr-Latn-BA" dirty="0" smtClean="0"/>
              <a:t> of comput</a:t>
            </a:r>
            <a:r>
              <a:rPr lang="en-GB" dirty="0" err="1" smtClean="0"/>
              <a:t>er</a:t>
            </a:r>
            <a:r>
              <a:rPr lang="en-GB" dirty="0" smtClean="0"/>
              <a:t> did Steve show to Mike?</a:t>
            </a:r>
          </a:p>
          <a:p>
            <a:r>
              <a:rPr lang="sr-Latn-BA" dirty="0" smtClean="0">
                <a:solidFill>
                  <a:srgbClr val="FFFF00"/>
                </a:solidFill>
              </a:rPr>
              <a:t>He showed him an old computer called ZX Spectrum.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2. How did Steve get this computer?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 He got it from his father.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3. </a:t>
            </a:r>
            <a:r>
              <a:rPr lang="sr-Latn-BA" dirty="0" smtClean="0"/>
              <a:t>H</a:t>
            </a:r>
            <a:r>
              <a:rPr lang="en-GB" dirty="0" err="1" smtClean="0"/>
              <a:t>ow</a:t>
            </a:r>
            <a:r>
              <a:rPr lang="en-GB" dirty="0" smtClean="0"/>
              <a:t> </a:t>
            </a:r>
            <a:r>
              <a:rPr lang="en-GB" dirty="0" smtClean="0"/>
              <a:t>did children use computers in 1970?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 They used them for playing games.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4. Where else were the computers used?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 They were used in schools for education.</a:t>
            </a:r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4" y="510988"/>
            <a:ext cx="3240741" cy="2097741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7570694" y="2891118"/>
            <a:ext cx="4020671" cy="211118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 dirty="0"/>
          </a:p>
          <a:p>
            <a:pPr algn="ctr"/>
            <a:r>
              <a:rPr lang="sr-Latn-BA" dirty="0" smtClean="0"/>
              <a:t>* It was a home computer that you had to attach to a TV set in order to play!</a:t>
            </a:r>
            <a:endParaRPr lang="sr-Latn-BA" dirty="0"/>
          </a:p>
          <a:p>
            <a:pPr algn="ctr"/>
            <a:endParaRPr lang="sr-Latn-BA" dirty="0"/>
          </a:p>
          <a:p>
            <a:pPr algn="ctr"/>
            <a:r>
              <a:rPr lang="sr-Latn-BA" dirty="0" smtClean="0"/>
              <a:t>* It had </a:t>
            </a:r>
            <a:r>
              <a:rPr lang="sr-Latn-BA" b="1" dirty="0" smtClean="0"/>
              <a:t>48 KILOBYTES</a:t>
            </a:r>
            <a:r>
              <a:rPr lang="sr-Latn-BA" dirty="0" smtClean="0"/>
              <a:t> of memory.</a:t>
            </a:r>
          </a:p>
          <a:p>
            <a:pPr algn="ctr"/>
            <a:r>
              <a:rPr lang="sr-Latn-BA" dirty="0" smtClean="0"/>
              <a:t>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27848"/>
            <a:ext cx="9905999" cy="4863354"/>
          </a:xfrm>
        </p:spPr>
        <p:txBody>
          <a:bodyPr/>
          <a:lstStyle/>
          <a:p>
            <a:r>
              <a:rPr lang="en-GB" dirty="0" smtClean="0"/>
              <a:t>5. What did students learn at school in the 1980s?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They learned how to use computers and how to make simple programs.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6. When did Steve’s father buy his first PC?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 He bought his first PC in the 1990s.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7. What happened with the first PC Steve’s father bought?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 He sold it to buy a new one.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/>
              <a:t>8. Why does Steve’s father like his ZX Spectrum?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-</a:t>
            </a:r>
            <a:r>
              <a:rPr lang="sr-Latn-BA" dirty="0" smtClean="0">
                <a:solidFill>
                  <a:srgbClr val="FFFF00"/>
                </a:solidFill>
              </a:rPr>
              <a:t> Because it brings him back to his childhood.</a:t>
            </a:r>
            <a:endParaRPr lang="en-GB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7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</a:t>
            </a:r>
            <a:br>
              <a:rPr lang="en-GB" dirty="0" smtClean="0"/>
            </a:br>
            <a:r>
              <a:rPr lang="en-GB" sz="2800" dirty="0" smtClean="0"/>
              <a:t>match the words with their explanations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2744790" cy="354171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v</a:t>
            </a:r>
            <a:r>
              <a:rPr lang="en-GB" dirty="0" smtClean="0"/>
              <a:t>intage</a:t>
            </a:r>
          </a:p>
          <a:p>
            <a:r>
              <a:rPr lang="en-GB" dirty="0"/>
              <a:t>k</a:t>
            </a:r>
            <a:r>
              <a:rPr lang="en-GB" dirty="0" smtClean="0"/>
              <a:t>ey</a:t>
            </a:r>
          </a:p>
          <a:p>
            <a:r>
              <a:rPr lang="en-GB" dirty="0"/>
              <a:t>r</a:t>
            </a:r>
            <a:r>
              <a:rPr lang="en-GB" dirty="0" smtClean="0"/>
              <a:t>ubber</a:t>
            </a:r>
          </a:p>
          <a:p>
            <a:r>
              <a:rPr lang="en-GB" dirty="0"/>
              <a:t>c</a:t>
            </a:r>
            <a:r>
              <a:rPr lang="en-GB" dirty="0" smtClean="0"/>
              <a:t>urious</a:t>
            </a:r>
          </a:p>
          <a:p>
            <a:r>
              <a:rPr lang="en-GB" dirty="0"/>
              <a:t>h</a:t>
            </a:r>
            <a:r>
              <a:rPr lang="en-GB" dirty="0" smtClean="0"/>
              <a:t>ousehold</a:t>
            </a:r>
          </a:p>
          <a:p>
            <a:r>
              <a:rPr lang="en-GB" dirty="0"/>
              <a:t>d</a:t>
            </a:r>
            <a:r>
              <a:rPr lang="en-GB" dirty="0" smtClean="0"/>
              <a:t>ecade</a:t>
            </a:r>
          </a:p>
          <a:p>
            <a:r>
              <a:rPr lang="en-GB" dirty="0"/>
              <a:t>r</a:t>
            </a:r>
            <a:r>
              <a:rPr lang="en-GB" dirty="0" smtClean="0"/>
              <a:t>eplace</a:t>
            </a:r>
          </a:p>
          <a:p>
            <a:r>
              <a:rPr lang="en-GB" dirty="0"/>
              <a:t>l</a:t>
            </a:r>
            <a:r>
              <a:rPr lang="en-GB" dirty="0" smtClean="0"/>
              <a:t>oad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1930" y="2249486"/>
            <a:ext cx="5695482" cy="354171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</a:t>
            </a:r>
            <a:r>
              <a:rPr lang="en-GB" dirty="0" smtClean="0"/>
              <a:t>omeone who wants to know something</a:t>
            </a:r>
          </a:p>
          <a:p>
            <a:r>
              <a:rPr lang="en-GB" dirty="0"/>
              <a:t>t</a:t>
            </a:r>
            <a:r>
              <a:rPr lang="en-GB" dirty="0" smtClean="0"/>
              <a:t>en years</a:t>
            </a:r>
          </a:p>
          <a:p>
            <a:r>
              <a:rPr lang="en-GB" dirty="0"/>
              <a:t>p</a:t>
            </a:r>
            <a:r>
              <a:rPr lang="en-GB" dirty="0" smtClean="0"/>
              <a:t>ut a program into the memory of a computer</a:t>
            </a:r>
          </a:p>
          <a:p>
            <a:r>
              <a:rPr lang="en-GB" dirty="0"/>
              <a:t>p</a:t>
            </a:r>
            <a:r>
              <a:rPr lang="en-GB" dirty="0" smtClean="0"/>
              <a:t>eople who live together in a house</a:t>
            </a:r>
          </a:p>
          <a:p>
            <a:r>
              <a:rPr lang="en-GB" dirty="0"/>
              <a:t>t</a:t>
            </a:r>
            <a:r>
              <a:rPr lang="en-GB" dirty="0" smtClean="0"/>
              <a:t>ypical of the past; old</a:t>
            </a:r>
          </a:p>
          <a:p>
            <a:r>
              <a:rPr lang="en-GB" dirty="0"/>
              <a:t>u</a:t>
            </a:r>
            <a:r>
              <a:rPr lang="en-GB" dirty="0" smtClean="0"/>
              <a:t>se instead of something else</a:t>
            </a:r>
          </a:p>
          <a:p>
            <a:r>
              <a:rPr lang="en-GB" dirty="0"/>
              <a:t>b</a:t>
            </a:r>
            <a:r>
              <a:rPr lang="en-GB" dirty="0" smtClean="0"/>
              <a:t>utton on the keyboard</a:t>
            </a:r>
          </a:p>
          <a:p>
            <a:r>
              <a:rPr lang="en-GB" dirty="0"/>
              <a:t>a</a:t>
            </a:r>
            <a:r>
              <a:rPr lang="en-GB" dirty="0" smtClean="0"/>
              <a:t> kind of soft material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26341" y="2514600"/>
            <a:ext cx="2904565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63271" y="2944906"/>
            <a:ext cx="3388659" cy="2003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91870" y="3358289"/>
            <a:ext cx="3133166" cy="215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05317" y="2469774"/>
            <a:ext cx="2904565" cy="1290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3806" y="3731560"/>
            <a:ext cx="2717100" cy="45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73008" y="2959476"/>
            <a:ext cx="3005816" cy="1649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80470" y="4621010"/>
            <a:ext cx="2963883" cy="50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70846" y="3370790"/>
            <a:ext cx="3160060" cy="2142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68188"/>
            <a:ext cx="9905999" cy="544605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 the words from previous exercise to complete the sentences:</a:t>
            </a:r>
          </a:p>
          <a:p>
            <a:r>
              <a:rPr lang="en-GB" dirty="0" smtClean="0"/>
              <a:t>1</a:t>
            </a: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dirty="0" smtClean="0"/>
              <a:t>My brother has always been </a:t>
            </a:r>
            <a:r>
              <a:rPr lang="sr-Latn-BA" dirty="0" smtClean="0"/>
              <a:t>     .................    . </a:t>
            </a:r>
            <a:r>
              <a:rPr lang="en-GB" dirty="0" smtClean="0"/>
              <a:t>He wants to know everything.</a:t>
            </a:r>
          </a:p>
          <a:p>
            <a:pPr marL="457200" indent="-457200">
              <a:buAutoNum type="arabicPeriod"/>
            </a:pPr>
            <a:r>
              <a:rPr lang="en-GB" dirty="0" smtClean="0"/>
              <a:t>This ball is made of</a:t>
            </a:r>
            <a:r>
              <a:rPr lang="sr-Latn-BA" dirty="0" smtClean="0"/>
              <a:t>     .................      .</a:t>
            </a: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If you want to play a video game, you must  </a:t>
            </a:r>
            <a:r>
              <a:rPr lang="sr-Latn-BA" dirty="0" smtClean="0"/>
              <a:t>  ..................     </a:t>
            </a:r>
            <a:r>
              <a:rPr lang="en-GB" dirty="0" smtClean="0"/>
              <a:t>it first.</a:t>
            </a:r>
          </a:p>
          <a:p>
            <a:pPr marL="457200" indent="-457200">
              <a:buAutoNum type="arabicPeriod"/>
            </a:pPr>
            <a:r>
              <a:rPr lang="en-GB" dirty="0" smtClean="0"/>
              <a:t>Press any </a:t>
            </a:r>
            <a:r>
              <a:rPr lang="sr-Latn-BA" dirty="0" smtClean="0"/>
              <a:t>  ................      </a:t>
            </a:r>
            <a:r>
              <a:rPr lang="en-GB" dirty="0" smtClean="0"/>
              <a:t>to start a game.</a:t>
            </a:r>
          </a:p>
          <a:p>
            <a:pPr marL="457200" indent="-457200">
              <a:buAutoNum type="arabicPeriod"/>
            </a:pPr>
            <a:r>
              <a:rPr lang="en-GB" dirty="0" smtClean="0"/>
              <a:t>My grandfather has a</a:t>
            </a:r>
            <a:r>
              <a:rPr lang="sr-Latn-BA" dirty="0" smtClean="0"/>
              <a:t>      ................</a:t>
            </a:r>
            <a:r>
              <a:rPr lang="en-GB" dirty="0" smtClean="0"/>
              <a:t> </a:t>
            </a:r>
            <a:r>
              <a:rPr lang="sr-Latn-BA" dirty="0" smtClean="0"/>
              <a:t>    </a:t>
            </a:r>
            <a:r>
              <a:rPr lang="en-GB" dirty="0" smtClean="0"/>
              <a:t>car from 1964.   </a:t>
            </a:r>
          </a:p>
          <a:p>
            <a:pPr marL="457200" indent="-457200">
              <a:buAutoNum type="arabicPeriod"/>
            </a:pPr>
            <a:r>
              <a:rPr lang="en-GB" dirty="0" smtClean="0"/>
              <a:t>They all live in the same </a:t>
            </a:r>
            <a:r>
              <a:rPr lang="sr-Latn-BA" dirty="0" smtClean="0"/>
              <a:t>    ..................          .</a:t>
            </a:r>
            <a:endParaRPr lang="en-GB" dirty="0" smtClean="0"/>
          </a:p>
          <a:p>
            <a:pPr marL="457200" indent="-457200">
              <a:buAutoNum type="arabicPeriod"/>
            </a:pPr>
            <a:r>
              <a:rPr lang="en-GB" dirty="0" smtClean="0"/>
              <a:t>Cell phones will</a:t>
            </a:r>
            <a:r>
              <a:rPr lang="sr-Latn-BA" dirty="0" smtClean="0"/>
              <a:t>     .................</a:t>
            </a:r>
            <a:r>
              <a:rPr lang="en-GB" dirty="0" smtClean="0"/>
              <a:t> </a:t>
            </a:r>
            <a:r>
              <a:rPr lang="sr-Latn-BA" dirty="0" smtClean="0"/>
              <a:t>      </a:t>
            </a:r>
            <a:r>
              <a:rPr lang="en-GB" dirty="0" smtClean="0"/>
              <a:t>computers.</a:t>
            </a:r>
          </a:p>
          <a:p>
            <a:pPr marL="457200" indent="-457200">
              <a:buAutoNum type="arabicPeriod"/>
            </a:pPr>
            <a:r>
              <a:rPr lang="en-GB" dirty="0" smtClean="0"/>
              <a:t>Computers were very slow three</a:t>
            </a:r>
            <a:r>
              <a:rPr lang="sr-Latn-BA" dirty="0" smtClean="0"/>
              <a:t>    ...................</a:t>
            </a:r>
            <a:r>
              <a:rPr lang="en-GB" dirty="0" smtClean="0"/>
              <a:t> </a:t>
            </a:r>
            <a:r>
              <a:rPr lang="sr-Latn-BA" dirty="0" smtClean="0"/>
              <a:t>    </a:t>
            </a:r>
            <a:r>
              <a:rPr lang="en-GB" dirty="0" smtClean="0"/>
              <a:t>ago.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27720"/>
              </p:ext>
            </p:extLst>
          </p:nvPr>
        </p:nvGraphicFramePr>
        <p:xfrm>
          <a:off x="1141411" y="1486149"/>
          <a:ext cx="9905999" cy="670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905999"/>
              </a:tblGrid>
              <a:tr h="490569">
                <a:tc>
                  <a:txBody>
                    <a:bodyPr/>
                    <a:lstStyle/>
                    <a:p>
                      <a:r>
                        <a:rPr lang="sr-Latn-BA" sz="20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intage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         key          rubber         curious       household      </a:t>
                      </a:r>
                      <a:r>
                        <a:rPr lang="sr-Latn-BA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decade         replace    load  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73" y="3442448"/>
            <a:ext cx="2247900" cy="2818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3240" y="2482395"/>
            <a:ext cx="1600200" cy="376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sz="2000" dirty="0" smtClean="0">
                <a:solidFill>
                  <a:srgbClr val="FF0000"/>
                </a:solidFill>
              </a:rPr>
              <a:t>curious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5079" y="3029018"/>
            <a:ext cx="1593476" cy="363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>
                <a:solidFill>
                  <a:srgbClr val="FF0000"/>
                </a:solidFill>
              </a:rPr>
              <a:t>r</a:t>
            </a:r>
            <a:r>
              <a:rPr lang="sr-Latn-BA" dirty="0" smtClean="0">
                <a:solidFill>
                  <a:srgbClr val="FF0000"/>
                </a:solidFill>
              </a:rPr>
              <a:t>ubber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3900" y="3516405"/>
            <a:ext cx="1586753" cy="349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load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8776" y="3988410"/>
            <a:ext cx="1411941" cy="380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key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0878" y="4429647"/>
            <a:ext cx="1697224" cy="383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vintage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9770" y="5469662"/>
            <a:ext cx="1640541" cy="363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replace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0311" y="6020550"/>
            <a:ext cx="1721224" cy="363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decades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0041" y="4936485"/>
            <a:ext cx="2033399" cy="392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BA" dirty="0" smtClean="0">
                <a:solidFill>
                  <a:srgbClr val="FF0000"/>
                </a:solidFill>
              </a:rPr>
              <a:t>household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3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989" y="658860"/>
            <a:ext cx="9905998" cy="1478570"/>
          </a:xfrm>
        </p:spPr>
        <p:txBody>
          <a:bodyPr>
            <a:noAutofit/>
          </a:bodyPr>
          <a:lstStyle/>
          <a:p>
            <a:r>
              <a:rPr lang="en-GB" sz="5400" dirty="0" smtClean="0"/>
              <a:t>homework</a:t>
            </a:r>
            <a:br>
              <a:rPr lang="en-GB" sz="5400" dirty="0" smtClean="0"/>
            </a:b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WORKBOOK</a:t>
            </a:r>
            <a:r>
              <a:rPr lang="sr-Latn-BA" sz="4000" dirty="0" smtClean="0"/>
              <a:t>:</a:t>
            </a:r>
            <a:r>
              <a:rPr lang="en-GB" sz="4000" dirty="0" smtClean="0"/>
              <a:t> page 56, exercise 1!</a:t>
            </a:r>
            <a:endParaRPr lang="sr-Latn-BA" sz="4000" dirty="0" smtClean="0"/>
          </a:p>
          <a:p>
            <a:pPr marL="0" indent="0">
              <a:buNone/>
            </a:pPr>
            <a:endParaRPr lang="en-GB" sz="4000" dirty="0" smtClean="0"/>
          </a:p>
          <a:p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294</TotalTime>
  <Words>489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A funny computer</vt:lpstr>
      <vt:lpstr>    </vt:lpstr>
      <vt:lpstr>    </vt:lpstr>
      <vt:lpstr>Class book, page 69</vt:lpstr>
      <vt:lpstr>Reading comprehension, p. 70</vt:lpstr>
      <vt:lpstr>PowerPoint Presentation</vt:lpstr>
      <vt:lpstr>Vocabulary match the words with their explanations</vt:lpstr>
      <vt:lpstr>PowerPoint Presentation</vt:lpstr>
      <vt:lpstr>homework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6.2. A funny computer</dc:title>
  <dc:creator>Lenovo</dc:creator>
  <cp:lastModifiedBy>Lenovo</cp:lastModifiedBy>
  <cp:revision>12</cp:revision>
  <dcterms:created xsi:type="dcterms:W3CDTF">2020-05-07T19:39:09Z</dcterms:created>
  <dcterms:modified xsi:type="dcterms:W3CDTF">2020-05-09T09:50:14Z</dcterms:modified>
</cp:coreProperties>
</file>