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3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1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88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963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4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62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3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8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4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6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5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0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3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7E52184-F116-40ED-B228-08718D2FDC0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034F-B540-49EE-A539-F97C780E0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7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209" y="2448588"/>
            <a:ext cx="95237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rebuchet MS" panose="020B0603020202020204" pitchFamily="34" charset="0"/>
              </a:rPr>
              <a:t>Рјешавање једначина и неједначина </a:t>
            </a:r>
          </a:p>
          <a:p>
            <a:pPr algn="ctr"/>
            <a:r>
              <a:rPr lang="bs-Cyrl-B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rebuchet MS" panose="020B0603020202020204" pitchFamily="34" charset="0"/>
              </a:rPr>
              <a:t>у вези са сабирањем и одузимањем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7718208" y="1374506"/>
            <a:ext cx="359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Cyrl-BA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Математика 5. разред</a:t>
            </a: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108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69" y="1703548"/>
            <a:ext cx="9404723" cy="1400530"/>
          </a:xfrm>
        </p:spPr>
        <p:txBody>
          <a:bodyPr/>
          <a:lstStyle/>
          <a:p>
            <a:pPr algn="ctr"/>
            <a: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Задатак за самостални рад</a:t>
            </a:r>
            <a:b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Радна свеска </a:t>
            </a:r>
            <a:b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49. страна 65. задатак</a:t>
            </a:r>
            <a:b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 51. страна 74. задатак</a:t>
            </a:r>
            <a:b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bs-Cyrl-B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 52. страна 82. задатак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800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580" y="874749"/>
            <a:ext cx="9404723" cy="1400530"/>
          </a:xfrm>
        </p:spPr>
        <p:txBody>
          <a:bodyPr/>
          <a:lstStyle/>
          <a:p>
            <a:r>
              <a:rPr lang="bs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Двојне неједнокости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487" y="2035835"/>
            <a:ext cx="108951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n w="0"/>
                <a:latin typeface="Trebuchet MS" panose="020B0603020202020204" pitchFamily="34" charset="0"/>
              </a:rPr>
              <a:t>1. У једној здјели налази се 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x</a:t>
            </a:r>
            <a:r>
              <a:rPr lang="bs-Cyrl-BA" sz="2400" dirty="0" smtClean="0">
                <a:ln w="0"/>
                <a:latin typeface="Trebuchet MS" panose="020B0603020202020204" pitchFamily="34" charset="0"/>
              </a:rPr>
              <a:t> јабука. Јабука има  више од 5, а мање од 10. Колико јабука</a:t>
            </a:r>
            <a:r>
              <a:rPr lang="sr-Latn-CS" sz="2400" dirty="0" smtClean="0">
                <a:ln w="0"/>
                <a:latin typeface="Trebuchet MS" panose="020B0603020202020204" pitchFamily="34" charset="0"/>
              </a:rPr>
              <a:t> </a:t>
            </a:r>
            <a:r>
              <a:rPr lang="sr-Cyrl-RS" sz="2400" dirty="0" smtClean="0">
                <a:ln w="0"/>
                <a:latin typeface="Trebuchet MS" panose="020B0603020202020204" pitchFamily="34" charset="0"/>
              </a:rPr>
              <a:t>може бити</a:t>
            </a:r>
            <a:r>
              <a:rPr lang="bs-Cyrl-BA" sz="2400" dirty="0" smtClean="0">
                <a:ln w="0"/>
                <a:latin typeface="Trebuchet MS" panose="020B0603020202020204" pitchFamily="34" charset="0"/>
              </a:rPr>
              <a:t> у здјели?</a:t>
            </a:r>
          </a:p>
          <a:p>
            <a:r>
              <a:rPr lang="bs-Cyrl-BA" sz="2400" dirty="0" smtClean="0">
                <a:ln w="0"/>
                <a:latin typeface="Trebuchet MS" panose="020B0603020202020204" pitchFamily="34" charset="0"/>
              </a:rPr>
              <a:t>			      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X&gt;5</a:t>
            </a:r>
            <a:r>
              <a:rPr lang="bs-Cyrl-BA" sz="2400" dirty="0" smtClean="0">
                <a:ln w="0"/>
                <a:latin typeface="Trebuchet MS" panose="020B0603020202020204" pitchFamily="34" charset="0"/>
              </a:rPr>
              <a:t>;      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 X&lt;10</a:t>
            </a:r>
          </a:p>
          <a:p>
            <a:r>
              <a:rPr lang="bs-Cyrl-BA" sz="2400" dirty="0" smtClean="0">
                <a:ln w="0"/>
                <a:latin typeface="Trebuchet MS" panose="020B0603020202020204" pitchFamily="34" charset="0"/>
              </a:rPr>
              <a:t>Умјесто ове двије нејаднакости пишемо једну двојну неједнакост:</a:t>
            </a:r>
          </a:p>
          <a:p>
            <a:r>
              <a:rPr lang="bs-Cyrl-BA" sz="2400" dirty="0" smtClean="0">
                <a:ln w="0"/>
                <a:latin typeface="Trebuchet MS" panose="020B0603020202020204" pitchFamily="34" charset="0"/>
              </a:rPr>
              <a:t>				  5&lt;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X&lt;10</a:t>
            </a:r>
          </a:p>
          <a:p>
            <a:r>
              <a:rPr lang="bs-Cyrl-BA" sz="2400" dirty="0" smtClean="0">
                <a:ln w="0"/>
                <a:latin typeface="Trebuchet MS" panose="020B0603020202020204" pitchFamily="34" charset="0"/>
              </a:rPr>
              <a:t>Читамо овако „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X</a:t>
            </a:r>
            <a:r>
              <a:rPr lang="bs-Cyrl-BA" sz="2400" dirty="0" smtClean="0">
                <a:ln w="0"/>
                <a:latin typeface="Trebuchet MS" panose="020B0603020202020204" pitchFamily="34" charset="0"/>
              </a:rPr>
              <a:t> је веће од 5 и мање од 10“. </a:t>
            </a:r>
          </a:p>
          <a:p>
            <a:endParaRPr lang="bs-Cyrl-BA" sz="2400" dirty="0" smtClean="0">
              <a:ln w="0"/>
              <a:latin typeface="Trebuchet MS" panose="020B0603020202020204" pitchFamily="34" charset="0"/>
            </a:endParaRPr>
          </a:p>
          <a:p>
            <a:r>
              <a:rPr lang="bs-Cyrl-BA" sz="2400" dirty="0" smtClean="0">
                <a:ln w="0"/>
                <a:latin typeface="Trebuchet MS" panose="020B0603020202020204" pitchFamily="34" charset="0"/>
              </a:rPr>
              <a:t>Скуп природних рјешења двојне неједнакости 5&lt;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X&lt;10</a:t>
            </a:r>
            <a:r>
              <a:rPr lang="bs-Cyrl-BA" sz="2400" dirty="0" smtClean="0">
                <a:ln w="0"/>
                <a:latin typeface="Trebuchet MS" panose="020B0603020202020204" pitchFamily="34" charset="0"/>
              </a:rPr>
              <a:t> је {6, 7, 8, 9}.</a:t>
            </a:r>
          </a:p>
          <a:p>
            <a:endParaRPr lang="bs-Cyrl-BA" sz="2400" dirty="0" smtClean="0">
              <a:ln w="0"/>
              <a:latin typeface="Trebuchet MS" panose="020B0603020202020204" pitchFamily="34" charset="0"/>
            </a:endParaRPr>
          </a:p>
          <a:p>
            <a:r>
              <a:rPr lang="bs-Cyrl-BA" sz="2400" dirty="0" smtClean="0">
                <a:ln w="0"/>
                <a:latin typeface="Trebuchet MS" panose="020B0603020202020204" pitchFamily="34" charset="0"/>
              </a:rPr>
              <a:t>У примјеру 5 ≤ 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X </a:t>
            </a:r>
            <a:r>
              <a:rPr lang="bs-Cyrl-BA" sz="2400" dirty="0" smtClean="0">
                <a:ln w="0"/>
                <a:latin typeface="Trebuchet MS" panose="020B0603020202020204" pitchFamily="34" charset="0"/>
              </a:rPr>
              <a:t>≤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 </a:t>
            </a:r>
            <a:r>
              <a:rPr lang="sr-Cyrl-RS" sz="2400" dirty="0" smtClean="0">
                <a:ln w="0"/>
                <a:latin typeface="Trebuchet MS" panose="020B0603020202020204" pitchFamily="34" charset="0"/>
              </a:rPr>
              <a:t>10</a:t>
            </a:r>
            <a:r>
              <a:rPr lang="bs-Latn-BA" sz="2400" dirty="0" smtClean="0">
                <a:ln w="0"/>
                <a:latin typeface="Trebuchet MS" panose="020B0603020202020204" pitchFamily="34" charset="0"/>
              </a:rPr>
              <a:t>, </a:t>
            </a:r>
            <a:r>
              <a:rPr lang="bs-Cyrl-BA" sz="2400" dirty="0" smtClean="0">
                <a:ln w="0"/>
                <a:latin typeface="Trebuchet MS" panose="020B0603020202020204" pitchFamily="34" charset="0"/>
              </a:rPr>
              <a:t>и бројеви 5 и 10 су рјешења неједначине. </a:t>
            </a:r>
            <a:endParaRPr lang="bs-Latn-BA" sz="2400" dirty="0" smtClean="0">
              <a:ln w="0"/>
              <a:latin typeface="Trebuchet MS" panose="020B0603020202020204" pitchFamily="34" charset="0"/>
            </a:endParaRPr>
          </a:p>
          <a:p>
            <a:endParaRPr lang="en-US" sz="2400" dirty="0">
              <a:ln w="0"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2423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953" y="866786"/>
            <a:ext cx="2933851" cy="786168"/>
          </a:xfrm>
        </p:spPr>
        <p:txBody>
          <a:bodyPr/>
          <a:lstStyle/>
          <a:p>
            <a:r>
              <a:rPr lang="bs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Задаци: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556" y="1716658"/>
            <a:ext cx="10050644" cy="4781908"/>
          </a:xfrm>
        </p:spPr>
        <p:txBody>
          <a:bodyPr/>
          <a:lstStyle/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1. Броју 6 024 додат </a:t>
            </a:r>
            <a:r>
              <a:rPr lang="sr-Latn-CS" sz="2400" smtClean="0">
                <a:latin typeface="Trebuchet MS" panose="020B0603020202020204" pitchFamily="34" charset="0"/>
              </a:rPr>
              <a:t>je </a:t>
            </a:r>
            <a:r>
              <a:rPr lang="bs-Cyrl-BA" sz="2400" smtClean="0">
                <a:latin typeface="Trebuchet MS" panose="020B0603020202020204" pitchFamily="34" charset="0"/>
              </a:rPr>
              <a:t>неки </a:t>
            </a:r>
            <a:r>
              <a:rPr lang="bs-Cyrl-BA" sz="2400" dirty="0" smtClean="0">
                <a:latin typeface="Trebuchet MS" panose="020B0603020202020204" pitchFamily="34" charset="0"/>
              </a:rPr>
              <a:t>број, тако да збир износи 9 999. Одреди непознати број.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6 024 + Х = 9 999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= 9 999 – 6 024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= 3 975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Провјера: 6 024 + 3 975=9 999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16742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313" y="1285336"/>
            <a:ext cx="9920378" cy="5230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2. Који број треба одузети од броја 69 720 да се добије број 22 674?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69 720 – Х = 22 674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= 69 720 – 22 674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= 47 046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Провјера: 69 720 – 47 046 = 22 674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Одговор: Треба одузети број 47 046.</a:t>
            </a:r>
          </a:p>
        </p:txBody>
      </p:sp>
    </p:spTree>
    <p:extLst>
      <p:ext uri="{BB962C8B-B14F-4D97-AF65-F5344CB8AC3E}">
        <p14:creationId xmlns:p14="http://schemas.microsoft.com/office/powerpoint/2010/main" val="18711709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388" y="1173192"/>
            <a:ext cx="10387072" cy="4704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3. У првом граду је живјело Х становника. У </a:t>
            </a:r>
            <a:r>
              <a:rPr lang="bs-Cyrl-BA" sz="2400" dirty="0">
                <a:latin typeface="Trebuchet MS" panose="020B0603020202020204" pitchFamily="34" charset="0"/>
              </a:rPr>
              <a:t>други </a:t>
            </a:r>
            <a:r>
              <a:rPr lang="bs-Cyrl-BA" sz="2400" dirty="0" smtClean="0">
                <a:latin typeface="Trebuchet MS" panose="020B0603020202020204" pitchFamily="34" charset="0"/>
              </a:rPr>
              <a:t>град преселило се 8 599 становника, па је у првом граду остало 74 826 становника. Колико је становника живјело у првом</a:t>
            </a:r>
            <a:r>
              <a:rPr lang="sr-Latn-CS" sz="2400" dirty="0" smtClean="0">
                <a:latin typeface="Trebuchet MS" panose="020B0603020202020204" pitchFamily="34" charset="0"/>
              </a:rPr>
              <a:t> </a:t>
            </a:r>
            <a:r>
              <a:rPr lang="bs-Cyrl-BA" sz="2400" dirty="0" smtClean="0">
                <a:latin typeface="Trebuchet MS" panose="020B0603020202020204" pitchFamily="34" charset="0"/>
              </a:rPr>
              <a:t>граду?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– 8 599 = 74 826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= 74 826 + 8 599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= 83 425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Провјера: 83 425 – 8 599 = 74 826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Одговор: У првом граду је живјело 83 425 становника. </a:t>
            </a:r>
            <a:endParaRPr lang="en-US" sz="2400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8688" y="43525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462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806" y="1311046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Cyrl-BA" sz="2800" dirty="0" smtClean="0">
                <a:latin typeface="Trebuchet MS" panose="020B0603020202020204" pitchFamily="34" charset="0"/>
              </a:rPr>
              <a:t>4. Одреди скуп рјешења неједначине: </a:t>
            </a:r>
          </a:p>
          <a:p>
            <a:pPr marL="0" indent="0" algn="ctr">
              <a:buNone/>
            </a:pPr>
            <a:endParaRPr lang="bs-Cyrl-BA" sz="2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rebuchet MS" panose="020B0603020202020204" pitchFamily="34" charset="0"/>
              </a:rPr>
              <a:t>5 430 + Х </a:t>
            </a: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≤ 5 723</a:t>
            </a:r>
          </a:p>
          <a:p>
            <a:pPr marL="0" indent="0">
              <a:buNone/>
            </a:pP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Х ≤ 5 723 – 5 430</a:t>
            </a:r>
          </a:p>
          <a:p>
            <a:pPr marL="0" indent="0">
              <a:buNone/>
            </a:pP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Х ≤ 293</a:t>
            </a:r>
          </a:p>
          <a:p>
            <a:pPr marL="0" indent="0">
              <a:buNone/>
            </a:pP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Х Є {0, 1, 2, 3, ..., 293}</a:t>
            </a:r>
          </a:p>
          <a:p>
            <a:pPr marL="0" indent="0">
              <a:buNone/>
            </a:pPr>
            <a:endParaRPr lang="bs-Cyrl-BA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rebuchet MS" panose="020B0603020202020204" pitchFamily="34" charset="0"/>
              </a:rPr>
              <a:t>Провјера: 5 430 + 293 </a:t>
            </a: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≤ </a:t>
            </a:r>
            <a:r>
              <a:rPr lang="bs-Cyrl-B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5 723</a:t>
            </a:r>
          </a:p>
          <a:p>
            <a:pPr marL="0" indent="0">
              <a:buNone/>
            </a:pPr>
            <a:endParaRPr lang="en-US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851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08" y="1216324"/>
            <a:ext cx="10360325" cy="5063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5. Алекса је замислио петоцифрен број. Од тога је одузео 7 593 и разлика је била мања од 8 876. Који је број могао замислити Алекса?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– 7 593 &lt; 8 876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&lt; 8 876 + 7 593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Х&lt; 16 469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Х Є {16 468, 16 467, ..., 7 593}</a:t>
            </a:r>
          </a:p>
          <a:p>
            <a:pPr marL="0" indent="0">
              <a:buNone/>
            </a:pPr>
            <a:endParaRPr lang="bs-Cyrl-BA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400" dirty="0">
                <a:latin typeface="Trebuchet MS" panose="020B0603020202020204" pitchFamily="34" charset="0"/>
              </a:rPr>
              <a:t>Провјера</a:t>
            </a:r>
            <a:r>
              <a:rPr lang="bs-Cyrl-BA" sz="2400" dirty="0" smtClean="0">
                <a:latin typeface="Trebuchet MS" panose="020B0603020202020204" pitchFamily="34" charset="0"/>
              </a:rPr>
              <a:t>:</a:t>
            </a:r>
            <a:r>
              <a:rPr lang="bs-Cyrl-BA" sz="2400" dirty="0">
                <a:latin typeface="Trebuchet MS" panose="020B0603020202020204" pitchFamily="34" charset="0"/>
              </a:rPr>
              <a:t> 16 </a:t>
            </a:r>
            <a:r>
              <a:rPr lang="bs-Cyrl-BA" sz="2400" dirty="0" smtClean="0">
                <a:latin typeface="Trebuchet MS" panose="020B0603020202020204" pitchFamily="34" charset="0"/>
              </a:rPr>
              <a:t>468</a:t>
            </a:r>
            <a:r>
              <a:rPr lang="bs-Cyrl-BA" sz="2400" dirty="0">
                <a:latin typeface="Trebuchet MS" panose="020B0603020202020204" pitchFamily="34" charset="0"/>
              </a:rPr>
              <a:t>– 7 593 &lt; 8 </a:t>
            </a:r>
            <a:r>
              <a:rPr lang="bs-Cyrl-BA" sz="2400" dirty="0" smtClean="0">
                <a:latin typeface="Trebuchet MS" panose="020B0603020202020204" pitchFamily="34" charset="0"/>
              </a:rPr>
              <a:t>876</a:t>
            </a:r>
          </a:p>
          <a:p>
            <a:pPr marL="0" indent="0">
              <a:buNone/>
            </a:pPr>
            <a:r>
              <a:rPr lang="bs-Cyrl-BA" sz="2400" dirty="0" smtClean="0">
                <a:latin typeface="Trebuchet MS" panose="020B0603020202020204" pitchFamily="34" charset="0"/>
              </a:rPr>
              <a:t>                   8 875</a:t>
            </a:r>
            <a:r>
              <a:rPr lang="bs-Cyrl-BA" sz="2400" dirty="0">
                <a:latin typeface="Trebuchet MS" panose="020B0603020202020204" pitchFamily="34" charset="0"/>
              </a:rPr>
              <a:t>&lt; 8 </a:t>
            </a:r>
            <a:r>
              <a:rPr lang="bs-Cyrl-BA" sz="2400" dirty="0" smtClean="0">
                <a:latin typeface="Trebuchet MS" panose="020B0603020202020204" pitchFamily="34" charset="0"/>
              </a:rPr>
              <a:t>876</a:t>
            </a:r>
          </a:p>
          <a:p>
            <a:pPr marL="0" indent="0">
              <a:buNone/>
            </a:pPr>
            <a:r>
              <a:rPr lang="bs-Cyrl-B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Одговор: Алекса је могао замислити бројеве од 7 593 до 16 468.</a:t>
            </a:r>
          </a:p>
          <a:p>
            <a:pPr marL="0" indent="0">
              <a:buNone/>
            </a:pPr>
            <a:endParaRPr lang="en-US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4934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481" y="704764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400" dirty="0" smtClean="0">
                <a:latin typeface="Trebuchet MS" panose="020B0603020202020204" pitchFamily="34" charset="0"/>
              </a:rPr>
              <a:t>6. Одреди скуп рјешења </a:t>
            </a:r>
            <a:r>
              <a:rPr lang="sr-Cyrl-RS" sz="2400" dirty="0" err="1" smtClean="0">
                <a:latin typeface="Trebuchet MS" panose="020B0603020202020204" pitchFamily="34" charset="0"/>
              </a:rPr>
              <a:t>неједначине</a:t>
            </a:r>
            <a:r>
              <a:rPr lang="sr-Cyrl-RS" sz="2400" dirty="0" smtClean="0">
                <a:latin typeface="Trebuchet MS" panose="020B0603020202020204" pitchFamily="34" charset="0"/>
              </a:rPr>
              <a:t>:</a:t>
            </a:r>
          </a:p>
          <a:p>
            <a:pPr marL="0" indent="0">
              <a:buNone/>
            </a:pPr>
            <a:endParaRPr lang="sr-Cyrl-RS" sz="2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rebuchet MS" panose="020B0603020202020204" pitchFamily="34" charset="0"/>
              </a:rPr>
              <a:t>86 463 – Х &gt; 57 300</a:t>
            </a:r>
          </a:p>
          <a:p>
            <a:pPr marL="0" indent="0">
              <a:buNone/>
            </a:pPr>
            <a:r>
              <a:rPr lang="sr-Cyrl-RS" sz="2400" dirty="0" smtClean="0">
                <a:latin typeface="Trebuchet MS" panose="020B0603020202020204" pitchFamily="34" charset="0"/>
              </a:rPr>
              <a:t>Х&lt; 86 463 – 57 300</a:t>
            </a:r>
          </a:p>
          <a:p>
            <a:pPr marL="0" indent="0">
              <a:buNone/>
            </a:pPr>
            <a:r>
              <a:rPr lang="sr-Cyrl-RS" sz="2400" dirty="0" smtClean="0">
                <a:latin typeface="Trebuchet MS" panose="020B0603020202020204" pitchFamily="34" charset="0"/>
              </a:rPr>
              <a:t>Х&lt; 29 163</a:t>
            </a:r>
          </a:p>
          <a:p>
            <a:pPr marL="0" indent="0">
              <a:buNone/>
            </a:pPr>
            <a:r>
              <a:rPr lang="ru-RU" sz="2400" dirty="0">
                <a:latin typeface="Trebuchet MS" panose="020B0603020202020204" pitchFamily="34" charset="0"/>
              </a:rPr>
              <a:t>Х Є </a:t>
            </a:r>
            <a:r>
              <a:rPr lang="ru-RU" sz="2400" dirty="0" smtClean="0">
                <a:latin typeface="Trebuchet MS" panose="020B0603020202020204" pitchFamily="34" charset="0"/>
              </a:rPr>
              <a:t>{29 162, 29 161, 29 160, ..., 0}</a:t>
            </a:r>
            <a:endParaRPr lang="ru-RU" sz="2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Trebuchet MS" panose="020B0603020202020204" pitchFamily="34" charset="0"/>
              </a:rPr>
              <a:t>Провјера: </a:t>
            </a:r>
            <a:r>
              <a:rPr lang="ru-RU" sz="2400" dirty="0" smtClean="0">
                <a:latin typeface="Trebuchet MS" panose="020B0603020202020204" pitchFamily="34" charset="0"/>
              </a:rPr>
              <a:t>86 463 – 29 162 </a:t>
            </a:r>
            <a:r>
              <a:rPr lang="ru-RU" sz="2400" dirty="0">
                <a:latin typeface="Trebuchet MS" panose="020B0603020202020204" pitchFamily="34" charset="0"/>
              </a:rPr>
              <a:t>&gt;</a:t>
            </a: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ru-RU" sz="2400" dirty="0">
                <a:latin typeface="Trebuchet MS" panose="020B0603020202020204" pitchFamily="34" charset="0"/>
              </a:rPr>
              <a:t>57 300</a:t>
            </a:r>
          </a:p>
          <a:p>
            <a:pPr marL="0" indent="0">
              <a:buNone/>
            </a:pPr>
            <a:r>
              <a:rPr lang="ru-RU" sz="2400" dirty="0" smtClean="0">
                <a:latin typeface="Trebuchet MS" panose="020B0603020202020204" pitchFamily="34" charset="0"/>
              </a:rPr>
              <a:t>                   57 301 &gt; 57 300</a:t>
            </a:r>
            <a:endParaRPr lang="ru-RU" sz="2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70477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70" y="1135772"/>
            <a:ext cx="9437378" cy="4816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2800" dirty="0">
                <a:latin typeface="Trebuchet MS" panose="020B0603020202020204" pitchFamily="34" charset="0"/>
              </a:rPr>
              <a:t>7</a:t>
            </a:r>
            <a:r>
              <a:rPr lang="bs-Cyrl-BA" sz="2800" dirty="0" smtClean="0">
                <a:latin typeface="Trebuchet MS" panose="020B0603020202020204" pitchFamily="34" charset="0"/>
              </a:rPr>
              <a:t>.</a:t>
            </a:r>
            <a:r>
              <a:rPr lang="bs-Cyrl-BA" sz="2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bs-Cyrl-BA" sz="2800" dirty="0" smtClean="0">
                <a:latin typeface="Trebuchet MS" panose="020B0603020202020204" pitchFamily="34" charset="0"/>
              </a:rPr>
              <a:t>Напиши скуп рјешења двојних неједнакости:</a:t>
            </a:r>
          </a:p>
          <a:p>
            <a:pPr marL="0" indent="0">
              <a:buNone/>
            </a:pPr>
            <a:endParaRPr lang="bs-Cyrl-BA" sz="2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800" dirty="0">
                <a:latin typeface="Trebuchet MS" panose="020B0603020202020204" pitchFamily="34" charset="0"/>
              </a:rPr>
              <a:t>а</a:t>
            </a:r>
            <a:r>
              <a:rPr lang="bs-Cyrl-BA" sz="2800" dirty="0" smtClean="0">
                <a:latin typeface="Trebuchet MS" panose="020B0603020202020204" pitchFamily="34" charset="0"/>
              </a:rPr>
              <a:t>) 131&lt; Х </a:t>
            </a: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≤ 135</a:t>
            </a:r>
          </a:p>
          <a:p>
            <a:pPr marL="0" indent="0">
              <a:buNone/>
            </a:pP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     Х Є {132, 133, 134, 135}</a:t>
            </a:r>
          </a:p>
          <a:p>
            <a:pPr marL="0" indent="0">
              <a:buNone/>
            </a:pPr>
            <a:endParaRPr lang="bs-Cyrl-BA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bs-Cyrl-B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б</a:t>
            </a: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) 515 ≤ Х ≤ 520</a:t>
            </a:r>
          </a:p>
          <a:p>
            <a:pPr marL="0" indent="0">
              <a:buNone/>
            </a:pPr>
            <a:r>
              <a:rPr lang="bs-Cyrl-B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    Х Є {515, 516, 517, 518, 519, 520}</a:t>
            </a:r>
            <a:endParaRPr lang="bs-Cyrl-BA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839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</TotalTime>
  <Words>470</Words>
  <Application>Microsoft Office PowerPoint</Application>
  <PresentationFormat>Prilagođavanje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Ion</vt:lpstr>
      <vt:lpstr>PowerPoint prezentacija</vt:lpstr>
      <vt:lpstr>Двојне неједнокости</vt:lpstr>
      <vt:lpstr>Задаци:</vt:lpstr>
      <vt:lpstr>PowerPoint prezentacija</vt:lpstr>
      <vt:lpstr>PowerPoint prezentacija</vt:lpstr>
      <vt:lpstr>PowerPoint prezentacija</vt:lpstr>
      <vt:lpstr>PowerPoint prezentacija</vt:lpstr>
      <vt:lpstr> </vt:lpstr>
      <vt:lpstr>PowerPoint prezentacija</vt:lpstr>
      <vt:lpstr>Задатак за самостални рад   Радна свеска   49. страна 65. задатак   51. страна 74. задатак   52. страна 82. задатак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Nevena Stankovic</cp:lastModifiedBy>
  <cp:revision>27</cp:revision>
  <dcterms:created xsi:type="dcterms:W3CDTF">2020-11-17T17:25:48Z</dcterms:created>
  <dcterms:modified xsi:type="dcterms:W3CDTF">2020-11-22T16:55:43Z</dcterms:modified>
</cp:coreProperties>
</file>