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1" r:id="rId3"/>
    <p:sldId id="257" r:id="rId4"/>
    <p:sldId id="270" r:id="rId5"/>
    <p:sldId id="269" r:id="rId6"/>
    <p:sldId id="258" r:id="rId7"/>
    <p:sldId id="259" r:id="rId8"/>
    <p:sldId id="263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BC0DDA-A882-4B18-886F-A4E0EAFAEE08}" type="datetimeFigureOut">
              <a:rPr lang="sr-Latn-BA" smtClean="0"/>
              <a:pPr/>
              <a:t>20.11.2020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A1A1CA-16EA-4BC3-AD66-2A9C2B13F4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2435696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sr-Cyrl-BA" sz="4400" dirty="0" smtClean="0">
                <a:solidFill>
                  <a:schemeClr val="bg1"/>
                </a:solidFill>
                <a:latin typeface="+mn-lt"/>
              </a:rPr>
              <a:t>ПРИРОДА </a:t>
            </a:r>
            <a:r>
              <a:rPr lang="sr-Cyrl-BA" sz="4400" dirty="0" smtClean="0">
                <a:solidFill>
                  <a:schemeClr val="bg1"/>
                </a:solidFill>
                <a:latin typeface="+mn-lt"/>
              </a:rPr>
              <a:t>И </a:t>
            </a:r>
            <a:r>
              <a:rPr lang="sr-Cyrl-BA" sz="4400" dirty="0" smtClean="0">
                <a:solidFill>
                  <a:schemeClr val="bg1"/>
                </a:solidFill>
                <a:latin typeface="+mn-lt"/>
              </a:rPr>
              <a:t>ДРУШТВО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endParaRPr lang="sr-Latn-BA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331698"/>
            <a:ext cx="8280920" cy="1752600"/>
          </a:xfrm>
        </p:spPr>
        <p:txBody>
          <a:bodyPr>
            <a:normAutofit/>
          </a:bodyPr>
          <a:lstStyle/>
          <a:p>
            <a:r>
              <a:rPr lang="sr-Cyrl-B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ГОДИНЕ И МЈЕСЕЦИ 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Cyrl-B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</a:t>
            </a:r>
            <a:endParaRPr lang="sr-Latn-B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8479"/>
            <a:ext cx="8858123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Documents and Settings\Tina\My Documents\My Scans\2012-07 (jul)\scan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096" y="1844824"/>
            <a:ext cx="7035800" cy="454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177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907" y="310643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У току године смјењују се четири годишња доба. Свако годишње доба траје три мјесеца.</a:t>
            </a:r>
            <a:endParaRPr lang="sr-Latn-BA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996952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sr-Cyrl-C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рољеће</a:t>
            </a:r>
          </a:p>
          <a:p>
            <a:r>
              <a:rPr lang="sr-Cyrl-C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</a:t>
            </a:r>
            <a:r>
              <a:rPr lang="sr-Cyrl-C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ето </a:t>
            </a:r>
          </a:p>
          <a:p>
            <a:r>
              <a:rPr lang="sr-Cyrl-C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Cyrl-C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есен </a:t>
            </a:r>
          </a:p>
          <a:p>
            <a:r>
              <a:rPr lang="sr-Cyrl-C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sr-Cyrl-C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</a:t>
            </a:r>
            <a:endParaRPr lang="sr-Cyrl-C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28671"/>
            <a:ext cx="5616624" cy="419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85" y="423627"/>
            <a:ext cx="337185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39229">
            <a:off x="5371958" y="423626"/>
            <a:ext cx="3200153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992927" y="364579"/>
            <a:ext cx="1792630" cy="6897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375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sr-Latn-BA" sz="3600" kern="10" dirty="0">
              <a:ln w="9525">
                <a:miter lim="800000"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471" y="1921095"/>
            <a:ext cx="22494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3123" y="1921095"/>
            <a:ext cx="1996956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9950311">
            <a:off x="4760686" y="2036262"/>
            <a:ext cx="3950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             ДУГ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O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ДН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E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ВИЦ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A</a:t>
            </a:r>
            <a:endParaRPr kumimoji="0" lang="sr-Latn-BA" sz="3600" b="0" i="0" u="none" strike="noStrike" kern="10" cap="none" spc="0" normalizeH="0" baseline="0" noProof="0" dirty="0">
              <a:ln w="9525">
                <a:miter lim="800000"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472" y="3582062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2A3D7A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JE</a:t>
            </a:r>
            <a:r>
              <a:rPr kumimoji="0" lang="sr-Cyrl-B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2A3D7A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2A3D7A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</a:t>
            </a:r>
            <a:r>
              <a:rPr kumimoji="0" lang="sr-Cyrl-B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2A3D7A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Н</a:t>
            </a:r>
            <a:endParaRPr kumimoji="0" lang="sr-Latn-B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8644" y="3643617"/>
            <a:ext cx="3060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BA" sz="40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23.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С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E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П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TEM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Б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A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Р</a:t>
            </a:r>
            <a:endParaRPr kumimoji="0" lang="sr-Latn-BA" sz="3600" b="0" i="0" u="none" strike="noStrike" kern="10" cap="none" spc="0" normalizeH="0" baseline="0" noProof="0" dirty="0">
              <a:ln w="9525">
                <a:miter lim="800000"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49591">
            <a:off x="5716127" y="3079285"/>
            <a:ext cx="350520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783" y="423627"/>
            <a:ext cx="2233434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4642" y="5219236"/>
            <a:ext cx="1782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2A3D7A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ЗИ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2A3D7A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</a:t>
            </a:r>
            <a:endParaRPr kumimoji="0" lang="sr-Latn-B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0261" y="5280792"/>
            <a:ext cx="2898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  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22.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Д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E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Ц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EM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Б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A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Р</a:t>
            </a:r>
            <a:endParaRPr kumimoji="0" lang="sr-Latn-BA" sz="3600" b="0" i="0" u="none" strike="noStrike" kern="10" cap="none" spc="0" normalizeH="0" baseline="0" noProof="0" dirty="0">
              <a:ln w="9525">
                <a:miter lim="800000"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19796160">
            <a:off x="5475810" y="4957627"/>
            <a:ext cx="3576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   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K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Р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ATKO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ДН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E</a:t>
            </a:r>
            <a:r>
              <a:rPr kumimoji="0" lang="sr-Cyrl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ВИЦ</a:t>
            </a:r>
            <a:r>
              <a:rPr kumimoji="0" lang="sr-Latn-BA" sz="3600" b="0" i="0" u="none" strike="noStrike" kern="10" cap="none" spc="0" normalizeH="0" baseline="0" noProof="0" dirty="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+mn-ea"/>
                <a:cs typeface="+mn-cs"/>
              </a:rPr>
              <a:t>A</a:t>
            </a:r>
            <a:endParaRPr kumimoji="0" lang="sr-Latn-BA" sz="3600" b="0" i="0" u="none" strike="noStrike" kern="10" cap="none" spc="0" normalizeH="0" baseline="0" noProof="0" dirty="0">
              <a:ln w="9525">
                <a:miter lim="800000"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2146250"/>
          </a:xfrm>
        </p:spPr>
        <p:txBody>
          <a:bodyPr>
            <a:noAutofit/>
          </a:bodyPr>
          <a:lstStyle/>
          <a:p>
            <a:r>
              <a:rPr lang="sr-Cyrl-BA" sz="4400" dirty="0" smtClean="0">
                <a:solidFill>
                  <a:srgbClr val="FF0000"/>
                </a:solidFill>
              </a:rPr>
              <a:t/>
            </a:r>
            <a:br>
              <a:rPr lang="sr-Cyrl-BA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sr-Cyrl-BA" sz="4000" b="0" dirty="0" smtClean="0">
                <a:solidFill>
                  <a:schemeClr val="bg1"/>
                </a:solidFill>
                <a:latin typeface="+mn-lt"/>
              </a:rPr>
              <a:t>ДА </a:t>
            </a:r>
            <a:r>
              <a:rPr lang="sr-Cyrl-BA" sz="4000" b="0" dirty="0" smtClean="0">
                <a:solidFill>
                  <a:schemeClr val="bg1"/>
                </a:solidFill>
                <a:latin typeface="+mn-lt"/>
              </a:rPr>
              <a:t>ПОНОВИМО</a:t>
            </a:r>
            <a:r>
              <a:rPr lang="sr-Cyrl-BA" sz="4000" b="0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sr-Cyrl-BA" sz="4000" dirty="0" smtClean="0">
                <a:solidFill>
                  <a:schemeClr val="bg1"/>
                </a:solidFill>
              </a:rPr>
              <a:t> </a:t>
            </a:r>
            <a:r>
              <a:rPr lang="sr-Cyrl-BA" sz="4000" dirty="0" smtClean="0">
                <a:solidFill>
                  <a:schemeClr val="bg1"/>
                </a:solidFill>
                <a:latin typeface="+mn-lt"/>
              </a:rPr>
              <a:t>ГОДИНЕ И МЈЕСЕЦИ </a:t>
            </a:r>
            <a:r>
              <a:rPr lang="sr-Cyrl-BA" sz="4000" dirty="0" smtClean="0">
                <a:solidFill>
                  <a:schemeClr val="bg1"/>
                </a:solidFill>
                <a:latin typeface="+mn-lt"/>
              </a:rPr>
              <a:t>У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r-Cyrl-BA" sz="4000" dirty="0" smtClean="0">
                <a:solidFill>
                  <a:schemeClr val="bg1"/>
                </a:solidFill>
                <a:latin typeface="+mn-lt"/>
              </a:rPr>
              <a:t>ГОДИНИ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sr-Cyrl-BA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sr-Cyrl-BA" sz="4400" dirty="0" smtClean="0">
                <a:solidFill>
                  <a:schemeClr val="bg1"/>
                </a:solidFill>
              </a:rPr>
              <a:t/>
            </a:r>
            <a:br>
              <a:rPr lang="sr-Cyrl-BA" sz="4400" dirty="0" smtClean="0">
                <a:solidFill>
                  <a:schemeClr val="bg1"/>
                </a:solidFill>
              </a:rPr>
            </a:br>
            <a:endParaRPr lang="sr-Latn-BA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4248512"/>
          </a:xfrm>
        </p:spPr>
        <p:txBody>
          <a:bodyPr/>
          <a:lstStyle/>
          <a:p>
            <a:r>
              <a:rPr lang="sr-Cyrl-BA" sz="4000" dirty="0" smtClean="0">
                <a:solidFill>
                  <a:schemeClr val="bg1"/>
                </a:solidFill>
              </a:rPr>
              <a:t>Једна година има 12 мјесеци.</a:t>
            </a:r>
          </a:p>
          <a:p>
            <a:pPr marL="137160" indent="0">
              <a:buNone/>
            </a:pPr>
            <a:endParaRPr lang="sr-Cyrl-BA" sz="4000" dirty="0" smtClean="0">
              <a:solidFill>
                <a:schemeClr val="bg1"/>
              </a:solidFill>
            </a:endParaRPr>
          </a:p>
          <a:p>
            <a:r>
              <a:rPr lang="sr-Cyrl-BA" sz="4000" dirty="0" smtClean="0">
                <a:solidFill>
                  <a:schemeClr val="bg1"/>
                </a:solidFill>
              </a:rPr>
              <a:t>Сваки мјесец има своје име и одређени број дана</a:t>
            </a:r>
            <a:r>
              <a:rPr lang="sr-Cyrl-BA" dirty="0">
                <a:solidFill>
                  <a:schemeClr val="bg1"/>
                </a:solidFill>
              </a:rPr>
              <a:t>.</a:t>
            </a:r>
            <a:endParaRPr lang="sr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60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688"/>
            <a:ext cx="8900407" cy="1008112"/>
          </a:xfrm>
          <a:prstGeom prst="rect">
            <a:avLst/>
          </a:prstGeo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205" y="2564904"/>
            <a:ext cx="812399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4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r-Cyrl-CS" sz="4800" dirty="0">
                <a:solidFill>
                  <a:prstClr val="black"/>
                </a:solidFill>
              </a:rPr>
              <a:t>Вријеме које траје 30 или 31 дан је </a:t>
            </a:r>
            <a:r>
              <a:rPr lang="sr-Cyrl-CS" sz="4800" b="1" dirty="0">
                <a:solidFill>
                  <a:schemeClr val="bg1"/>
                </a:solidFill>
              </a:rPr>
              <a:t>мјесец. 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lvl="0" algn="just"/>
            <a:r>
              <a:rPr lang="sr-Cyrl-CS" sz="4800" dirty="0" smtClean="0">
                <a:solidFill>
                  <a:prstClr val="black"/>
                </a:solidFill>
              </a:rPr>
              <a:t>Изузетак </a:t>
            </a:r>
            <a:r>
              <a:rPr lang="sr-Cyrl-CS" sz="4800" dirty="0">
                <a:solidFill>
                  <a:prstClr val="black"/>
                </a:solidFill>
              </a:rPr>
              <a:t>је мјесец фебруар који има 28, а сваке четврте године 29 </a:t>
            </a:r>
            <a:r>
              <a:rPr lang="sr-Cyrl-CS" sz="4800" dirty="0" smtClean="0">
                <a:solidFill>
                  <a:prstClr val="black"/>
                </a:solidFill>
              </a:rPr>
              <a:t>дана.Тада </a:t>
            </a:r>
            <a:r>
              <a:rPr lang="sr-Cyrl-CS" sz="4800" dirty="0" smtClean="0">
                <a:solidFill>
                  <a:prstClr val="black"/>
                </a:solidFill>
              </a:rPr>
              <a:t>година има 366 дана и зове се </a:t>
            </a:r>
            <a:r>
              <a:rPr lang="sr-Cyrl-CS" sz="4800" b="1" dirty="0" smtClean="0">
                <a:solidFill>
                  <a:schemeClr val="bg1"/>
                </a:solidFill>
              </a:rPr>
              <a:t>ПРЕСТУПНА ГОДИНА.</a:t>
            </a:r>
            <a:endParaRPr lang="sr-Latn-B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17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81" y="74400"/>
            <a:ext cx="8666155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20" y="1802928"/>
            <a:ext cx="8952879" cy="511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942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4" y="2636912"/>
            <a:ext cx="8244000" cy="40524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004" y="882586"/>
            <a:ext cx="82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 </a:t>
            </a:r>
            <a:r>
              <a:rPr lang="ru-RU" sz="3600" dirty="0" smtClean="0">
                <a:solidFill>
                  <a:schemeClr val="bg1"/>
                </a:solidFill>
              </a:rPr>
              <a:t>представља попис свих мјесеци, седмица и дана у току једне године.</a:t>
            </a:r>
            <a:endParaRPr lang="sr-Latn-BA" sz="3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631" y="9927"/>
            <a:ext cx="5040000" cy="106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58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49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BA" sz="3200" dirty="0"/>
          </a:p>
        </p:txBody>
      </p:sp>
      <p:sp>
        <p:nvSpPr>
          <p:cNvPr id="3" name="Rectangle 2"/>
          <p:cNvSpPr/>
          <p:nvPr/>
        </p:nvSpPr>
        <p:spPr>
          <a:xfrm>
            <a:off x="755576" y="348897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Када календарски почиње, а када се завршава година? </a:t>
            </a:r>
            <a:endParaRPr lang="sr-Latn-BA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160" y="2708920"/>
            <a:ext cx="7807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Година почиње 1. јануара,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а завршава се 31. децембра. 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0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schemeClr val="bg1"/>
                </a:solidFill>
              </a:rPr>
              <a:t>По чему разликујемо школску од календарске године? </a:t>
            </a:r>
            <a:endParaRPr lang="sr-Latn-BA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564904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Календарска година </a:t>
            </a:r>
            <a:r>
              <a:rPr lang="ru-RU" sz="4000" b="1" dirty="0" smtClean="0">
                <a:solidFill>
                  <a:schemeClr val="bg1"/>
                </a:solidFill>
              </a:rPr>
              <a:t>почиње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1</a:t>
            </a:r>
            <a:r>
              <a:rPr lang="ru-RU" sz="4000" b="1" dirty="0" smtClean="0">
                <a:solidFill>
                  <a:schemeClr val="bg1"/>
                </a:solidFill>
              </a:rPr>
              <a:t>. </a:t>
            </a:r>
            <a:r>
              <a:rPr lang="ru-RU" sz="4000" b="1" dirty="0" smtClean="0">
                <a:solidFill>
                  <a:schemeClr val="bg1"/>
                </a:solidFill>
              </a:rPr>
              <a:t>јануара и завршава се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31. децембра, а школска година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почиње 1. септембра, а завршава се 31. августа.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52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276" y="18864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4000" b="1" dirty="0" smtClean="0">
                <a:solidFill>
                  <a:schemeClr val="bg1"/>
                </a:solidFill>
              </a:rPr>
              <a:t>Шта представља датум? </a:t>
            </a:r>
            <a:endParaRPr lang="sr-Latn-BA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509120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Датум</a:t>
            </a:r>
            <a:r>
              <a:rPr lang="ru-RU" sz="4400" b="1" dirty="0" smtClean="0"/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је редни број дана, мјесеца и године.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2870901"/>
              </p:ext>
            </p:extLst>
          </p:nvPr>
        </p:nvGraphicFramePr>
        <p:xfrm>
          <a:off x="251520" y="2348880"/>
          <a:ext cx="8424936" cy="1500798"/>
        </p:xfrm>
        <a:graphic>
          <a:graphicData uri="http://schemas.openxmlformats.org/drawingml/2006/table">
            <a:tbl>
              <a:tblPr firstRow="1" bandRow="1"/>
              <a:tblGrid>
                <a:gridCol w="2106234"/>
                <a:gridCol w="2106234"/>
                <a:gridCol w="2106234"/>
                <a:gridCol w="2106234"/>
              </a:tblGrid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r-Cyrl-CS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МЈЕСЕЦИ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r-Cyrl-CS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СЕДМИЦА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r-Cyrl-CS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ДАНА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36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r-Cyrl-CS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ГОДИНА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r-Cyrl-CS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r-Cyrl-CS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52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r-Cyrl-CS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365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082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252</TotalTime>
  <Words>208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     ПРИРОДА И ДРУШТВО   </vt:lpstr>
      <vt:lpstr>   ДА ПОНОВИМО:   ГОДИНЕ И МЈЕСЕЦИ У ГОДИНИ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Vasic</dc:creator>
  <cp:lastModifiedBy>Laptop 002</cp:lastModifiedBy>
  <cp:revision>20</cp:revision>
  <dcterms:created xsi:type="dcterms:W3CDTF">2020-11-15T18:20:38Z</dcterms:created>
  <dcterms:modified xsi:type="dcterms:W3CDTF">2020-11-20T23:02:02Z</dcterms:modified>
</cp:coreProperties>
</file>