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7" r:id="rId3"/>
    <p:sldId id="259" r:id="rId4"/>
    <p:sldId id="260" r:id="rId6"/>
    <p:sldId id="261" r:id="rId7"/>
    <p:sldId id="258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 Box 4"/>
          <p:cNvSpPr txBox="1"/>
          <p:nvPr/>
        </p:nvSpPr>
        <p:spPr>
          <a:xfrm>
            <a:off x="608965" y="2837815"/>
            <a:ext cx="1076769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sr-Cyrl-RS" sz="5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Први и други став о </a:t>
            </a:r>
            <a:br>
              <a:rPr lang="sr-Cyrl-RS" altLang="sr-Cyrl-RS" sz="5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r>
              <a:rPr lang="sr-Cyrl-RS" altLang="sr-Cyrl-RS" sz="5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подударности троуглова</a:t>
            </a:r>
            <a:endParaRPr lang="sr-Cyrl-RS" altLang="sr-Cyrl-RS" sz="5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608965" y="4591050"/>
            <a:ext cx="6438900" cy="52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Биљана Ђукић, децембар 2020.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Text Box 5"/>
          <p:cNvSpPr txBox="1"/>
          <p:nvPr/>
        </p:nvSpPr>
        <p:spPr>
          <a:xfrm>
            <a:off x="3324860" y="2682875"/>
            <a:ext cx="6830695" cy="92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r>
              <a:rPr lang="sr-Cyrl-RS" altLang="en-US" sz="5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Хвала на пажњи!</a:t>
            </a:r>
            <a:endParaRPr lang="sr-Cyrl-RS" altLang="en-US" sz="5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-635" y="-52705"/>
            <a:ext cx="12192635" cy="6858000"/>
          </a:xfrm>
          <a:prstGeom prst="rect">
            <a:avLst/>
          </a:prstGeom>
        </p:spPr>
      </p:pic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2620645" y="3667760"/>
            <a:ext cx="2977515" cy="6661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bs-Cyrl-BA" sz="2800" b="1">
                <a:solidFill>
                  <a:schemeClr val="tx1"/>
                </a:solidFill>
                <a:latin typeface="Times New Roman" panose="02020603050405020304" charset="0"/>
                <a:ea typeface="+mn-lt"/>
                <a:cs typeface="Times New Roman" panose="02020603050405020304" charset="0"/>
              </a:rPr>
              <a:t>|AB| = |A’B’|</a:t>
            </a:r>
            <a:endParaRPr lang="bs-Cyrl-BA" sz="2800" b="1">
              <a:solidFill>
                <a:schemeClr val="tx1"/>
              </a:solidFill>
              <a:latin typeface="Times New Roman" panose="02020603050405020304" charset="0"/>
              <a:ea typeface="+mn-lt"/>
              <a:cs typeface="Times New Roman" panose="02020603050405020304" charset="0"/>
            </a:endParaRPr>
          </a:p>
        </p:txBody>
      </p:sp>
      <p:sp>
        <p:nvSpPr>
          <p:cNvPr id="6" name="Правоугли троугао 5"/>
          <p:cNvSpPr/>
          <p:nvPr/>
        </p:nvSpPr>
        <p:spPr>
          <a:xfrm rot="7680000">
            <a:off x="7209764" y="1354139"/>
            <a:ext cx="2631056" cy="3364298"/>
          </a:xfrm>
          <a:prstGeom prst="rt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9" name="Правоугли троугао 8"/>
          <p:cNvSpPr/>
          <p:nvPr/>
        </p:nvSpPr>
        <p:spPr>
          <a:xfrm rot="7680000">
            <a:off x="2077046" y="1354138"/>
            <a:ext cx="2631056" cy="3364298"/>
          </a:xfrm>
          <a:prstGeom prst="rt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7" name="Оквир за текст 6"/>
          <p:cNvSpPr txBox="1"/>
          <p:nvPr/>
        </p:nvSpPr>
        <p:spPr>
          <a:xfrm>
            <a:off x="985389" y="3041351"/>
            <a:ext cx="543465" cy="521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algn="l"/>
            <a:r>
              <a:rPr lang="sr-Cyrl-BA" sz="2800" dirty="0"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sr-Cyrl-BA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Оквир за текст 9"/>
          <p:cNvSpPr txBox="1"/>
          <p:nvPr/>
        </p:nvSpPr>
        <p:spPr>
          <a:xfrm>
            <a:off x="5312973" y="3041350"/>
            <a:ext cx="572219" cy="521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algn="l"/>
            <a:r>
              <a:rPr lang="sr-Cyrl-BA" sz="2800" dirty="0"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sr-Cyrl-BA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Оквир за текст 10"/>
          <p:cNvSpPr txBox="1"/>
          <p:nvPr/>
        </p:nvSpPr>
        <p:spPr>
          <a:xfrm>
            <a:off x="2653162" y="439049"/>
            <a:ext cx="543465" cy="521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algn="l"/>
            <a:r>
              <a:rPr lang="sr-Cyrl-BA" sz="2800" dirty="0"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sr-Cyrl-BA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Оквир за текст 11"/>
          <p:cNvSpPr txBox="1"/>
          <p:nvPr/>
        </p:nvSpPr>
        <p:spPr>
          <a:xfrm>
            <a:off x="6247501" y="3055727"/>
            <a:ext cx="615351" cy="521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algn="l"/>
            <a:r>
              <a:rPr lang="sr-Cyrl-BA" sz="2800" dirty="0">
                <a:latin typeface="Times New Roman" panose="02020603050405020304" charset="0"/>
                <a:cs typeface="Times New Roman" panose="02020603050405020304" charset="0"/>
              </a:rPr>
              <a:t>A'</a:t>
            </a:r>
            <a:endParaRPr lang="sr-Cyrl-BA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Оквир за текст 12"/>
          <p:cNvSpPr txBox="1"/>
          <p:nvPr/>
        </p:nvSpPr>
        <p:spPr>
          <a:xfrm>
            <a:off x="10488823" y="3084483"/>
            <a:ext cx="989163" cy="521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algn="l"/>
            <a:r>
              <a:rPr lang="sr-Cyrl-BA" sz="2800" dirty="0">
                <a:latin typeface="Times New Roman" panose="02020603050405020304" charset="0"/>
                <a:cs typeface="Times New Roman" panose="02020603050405020304" charset="0"/>
              </a:rPr>
              <a:t>B'</a:t>
            </a:r>
            <a:endParaRPr lang="sr-Cyrl-BA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4" name="Оквир за текст 13"/>
          <p:cNvSpPr txBox="1"/>
          <p:nvPr/>
        </p:nvSpPr>
        <p:spPr>
          <a:xfrm>
            <a:off x="7785879" y="395916"/>
            <a:ext cx="744748" cy="521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algn="l"/>
            <a:r>
              <a:rPr lang="sr-Cyrl-BA" sz="2800" dirty="0">
                <a:latin typeface="Times New Roman" panose="02020603050405020304" charset="0"/>
                <a:cs typeface="Times New Roman" panose="02020603050405020304" charset="0"/>
              </a:rPr>
              <a:t>C'</a:t>
            </a:r>
            <a:endParaRPr lang="sr-Cyrl-BA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5" name="Оквир за текст 14"/>
          <p:cNvSpPr txBox="1"/>
          <p:nvPr/>
        </p:nvSpPr>
        <p:spPr>
          <a:xfrm>
            <a:off x="6443369" y="3893520"/>
            <a:ext cx="4310331" cy="1383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2800" b="1" dirty="0">
                <a:latin typeface="Times New Roman" panose="02020603050405020304" charset="0"/>
                <a:ea typeface="+mn-lt"/>
                <a:cs typeface="Times New Roman" panose="02020603050405020304" charset="0"/>
              </a:rPr>
              <a:t>∢A = ∢A’</a:t>
            </a:r>
            <a:endParaRPr lang="sr-Latn-RS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Cyrl-BA" sz="2800" b="1" dirty="0">
                <a:latin typeface="Times New Roman" panose="02020603050405020304" charset="0"/>
                <a:ea typeface="+mn-lt"/>
                <a:cs typeface="Times New Roman" panose="02020603050405020304" charset="0"/>
              </a:rPr>
              <a:t>∢B = ∢B’</a:t>
            </a:r>
            <a:endParaRPr lang="sr-Cyrl-BA" sz="2800" b="1" dirty="0">
              <a:latin typeface="Times New Roman" panose="02020603050405020304" charset="0"/>
              <a:ea typeface="+mn-lt"/>
              <a:cs typeface="Times New Roman" panose="02020603050405020304" charset="0"/>
            </a:endParaRPr>
          </a:p>
          <a:p>
            <a:r>
              <a:rPr lang="sr-Cyrl-BA" sz="2800" b="1" dirty="0">
                <a:latin typeface="Times New Roman" panose="02020603050405020304" charset="0"/>
                <a:ea typeface="+mn-lt"/>
                <a:cs typeface="Times New Roman" panose="02020603050405020304" charset="0"/>
              </a:rPr>
              <a:t>∢C = ∢C’</a:t>
            </a:r>
            <a:endParaRPr lang="sr-Cyrl-BA" sz="28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17" name="Права линија спајања са стрелицом 16"/>
          <p:cNvCxnSpPr/>
          <p:nvPr/>
        </p:nvCxnSpPr>
        <p:spPr>
          <a:xfrm>
            <a:off x="1266190" y="3021965"/>
            <a:ext cx="4253865" cy="2540"/>
          </a:xfrm>
          <a:prstGeom prst="straightConnector1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ава линија спајања са стрелицом 17"/>
          <p:cNvCxnSpPr/>
          <p:nvPr/>
        </p:nvCxnSpPr>
        <p:spPr>
          <a:xfrm>
            <a:off x="6358890" y="3024505"/>
            <a:ext cx="4314825" cy="3175"/>
          </a:xfrm>
          <a:prstGeom prst="straightConnector1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ава линија спајања са стрелицом 18"/>
          <p:cNvCxnSpPr/>
          <p:nvPr/>
        </p:nvCxnSpPr>
        <p:spPr>
          <a:xfrm flipH="1">
            <a:off x="1254843" y="937559"/>
            <a:ext cx="1633388" cy="2087352"/>
          </a:xfrm>
          <a:prstGeom prst="straightConnector1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ава линија спајања са стрелицом 21"/>
          <p:cNvCxnSpPr>
            <a:endCxn id="20" idx="7"/>
          </p:cNvCxnSpPr>
          <p:nvPr/>
        </p:nvCxnSpPr>
        <p:spPr>
          <a:xfrm flipH="1">
            <a:off x="6425565" y="958850"/>
            <a:ext cx="1574165" cy="2028190"/>
          </a:xfrm>
          <a:prstGeom prst="straightConnector1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ава линија спајања са стрелицом 24"/>
          <p:cNvCxnSpPr/>
          <p:nvPr/>
        </p:nvCxnSpPr>
        <p:spPr>
          <a:xfrm>
            <a:off x="2887787" y="964194"/>
            <a:ext cx="2674187" cy="2084716"/>
          </a:xfrm>
          <a:prstGeom prst="straightConnector1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ава линија спајања са стрелицом 26"/>
          <p:cNvCxnSpPr/>
          <p:nvPr/>
        </p:nvCxnSpPr>
        <p:spPr>
          <a:xfrm>
            <a:off x="7999537" y="943239"/>
            <a:ext cx="2674187" cy="2084716"/>
          </a:xfrm>
          <a:prstGeom prst="straightConnector1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2810510" y="912495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96340" y="2982595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75605" y="2971165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320790" y="2971165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0603230" y="2974340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941945" y="912495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3" name="Поднаслов 2"/>
          <p:cNvSpPr>
            <a:spLocks noGrp="1"/>
          </p:cNvSpPr>
          <p:nvPr/>
        </p:nvSpPr>
        <p:spPr>
          <a:xfrm>
            <a:off x="2653030" y="4370070"/>
            <a:ext cx="2977515" cy="615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Cyrl-BA" sz="2800" b="1">
                <a:solidFill>
                  <a:schemeClr val="tx1"/>
                </a:solidFill>
                <a:latin typeface="Times New Roman" panose="02020603050405020304" charset="0"/>
                <a:ea typeface="+mn-lt"/>
                <a:cs typeface="Times New Roman" panose="02020603050405020304" charset="0"/>
              </a:rPr>
              <a:t>|AC| = |A’C</a:t>
            </a:r>
            <a:r>
              <a:rPr lang="bs-Cyrl-BA" sz="2800" b="1">
                <a:solidFill>
                  <a:schemeClr val="tx1"/>
                </a:solidFill>
                <a:latin typeface="Times New Roman" panose="02020603050405020304" charset="0"/>
                <a:ea typeface="+mn-lt"/>
                <a:cs typeface="Times New Roman" panose="02020603050405020304" charset="0"/>
                <a:sym typeface="+mn-ea"/>
              </a:rPr>
              <a:t>’</a:t>
            </a:r>
            <a:r>
              <a:rPr lang="bs-Cyrl-BA" sz="2800" b="1">
                <a:solidFill>
                  <a:schemeClr val="tx1"/>
                </a:solidFill>
                <a:latin typeface="Times New Roman" panose="02020603050405020304" charset="0"/>
                <a:ea typeface="+mn-lt"/>
                <a:cs typeface="Times New Roman" panose="02020603050405020304" charset="0"/>
              </a:rPr>
              <a:t>|</a:t>
            </a:r>
            <a:endParaRPr lang="bs-Cyrl-BA" sz="2800" b="1">
              <a:solidFill>
                <a:schemeClr val="tx1"/>
              </a:solidFill>
              <a:latin typeface="Times New Roman" panose="02020603050405020304" charset="0"/>
              <a:ea typeface="+mn-lt"/>
              <a:cs typeface="Times New Roman" panose="02020603050405020304" charset="0"/>
            </a:endParaRPr>
          </a:p>
        </p:txBody>
      </p:sp>
      <p:sp>
        <p:nvSpPr>
          <p:cNvPr id="34" name="Поднаслов 2"/>
          <p:cNvSpPr>
            <a:spLocks noGrp="1"/>
          </p:cNvSpPr>
          <p:nvPr/>
        </p:nvSpPr>
        <p:spPr>
          <a:xfrm>
            <a:off x="2736215" y="5108575"/>
            <a:ext cx="2977515" cy="5918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Cyrl-BA" sz="2800" b="1">
                <a:solidFill>
                  <a:schemeClr val="tx1"/>
                </a:solidFill>
                <a:latin typeface="Times New Roman" panose="02020603050405020304" charset="0"/>
                <a:ea typeface="+mn-lt"/>
                <a:cs typeface="Times New Roman" panose="02020603050405020304" charset="0"/>
              </a:rPr>
              <a:t>|BC| = |B’C’|</a:t>
            </a:r>
            <a:endParaRPr lang="bs-Cyrl-BA" sz="2800" b="1">
              <a:solidFill>
                <a:schemeClr val="tx1"/>
              </a:solidFill>
              <a:latin typeface="Times New Roman" panose="02020603050405020304" charset="0"/>
              <a:ea typeface="+mn-lt"/>
              <a:cs typeface="Times New Roman" panose="0202060305040502030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  <p:bldLst>
      <p:bldP spid="3" grpId="1" build="p"/>
      <p:bldP spid="33" grpId="1"/>
      <p:bldP spid="34" grpId="1"/>
      <p:bldP spid="1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53025"/>
            <a:ext cx="12191980" cy="6858000"/>
          </a:xfrm>
          <a:prstGeom prst="rect">
            <a:avLst/>
          </a:prstGeom>
        </p:spPr>
      </p:pic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2498090" y="3826510"/>
            <a:ext cx="2977515" cy="6661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bs-Cyrl-BA" sz="2800" b="1">
                <a:solidFill>
                  <a:schemeClr val="tx1"/>
                </a:solidFill>
                <a:latin typeface="Times New Roman" panose="02020603050405020304" charset="0"/>
                <a:ea typeface="+mn-lt"/>
                <a:cs typeface="Times New Roman" panose="02020603050405020304" charset="0"/>
              </a:rPr>
              <a:t>|AB| = |A’B’|</a:t>
            </a:r>
            <a:endParaRPr lang="bs-Cyrl-BA" sz="2800" b="1">
              <a:solidFill>
                <a:schemeClr val="tx1"/>
              </a:solidFill>
              <a:latin typeface="Times New Roman" panose="02020603050405020304" charset="0"/>
              <a:ea typeface="+mn-lt"/>
              <a:cs typeface="Times New Roman" panose="02020603050405020304" charset="0"/>
            </a:endParaRPr>
          </a:p>
        </p:txBody>
      </p:sp>
      <p:sp>
        <p:nvSpPr>
          <p:cNvPr id="6" name="Правоугли троугао 5"/>
          <p:cNvSpPr/>
          <p:nvPr/>
        </p:nvSpPr>
        <p:spPr>
          <a:xfrm rot="7680000">
            <a:off x="7209764" y="1354139"/>
            <a:ext cx="2631056" cy="3364298"/>
          </a:xfrm>
          <a:prstGeom prst="rt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9" name="Правоугли троугао 8"/>
          <p:cNvSpPr/>
          <p:nvPr/>
        </p:nvSpPr>
        <p:spPr>
          <a:xfrm rot="7680000">
            <a:off x="2077046" y="1354138"/>
            <a:ext cx="2631056" cy="3364298"/>
          </a:xfrm>
          <a:prstGeom prst="rt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7" name="Оквир за текст 6"/>
          <p:cNvSpPr txBox="1"/>
          <p:nvPr/>
        </p:nvSpPr>
        <p:spPr>
          <a:xfrm>
            <a:off x="985389" y="3041351"/>
            <a:ext cx="543465" cy="5835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3200" dirty="0"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sr-Cyrl-BA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Оквир за текст 9"/>
          <p:cNvSpPr txBox="1"/>
          <p:nvPr/>
        </p:nvSpPr>
        <p:spPr>
          <a:xfrm>
            <a:off x="5312973" y="3041350"/>
            <a:ext cx="572219" cy="521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2800" dirty="0"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sr-Cyrl-BA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Оквир за текст 10"/>
          <p:cNvSpPr txBox="1"/>
          <p:nvPr/>
        </p:nvSpPr>
        <p:spPr>
          <a:xfrm>
            <a:off x="2653162" y="439049"/>
            <a:ext cx="543465" cy="521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2800" dirty="0"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sr-Cyrl-BA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Оквир за текст 11"/>
          <p:cNvSpPr txBox="1"/>
          <p:nvPr/>
        </p:nvSpPr>
        <p:spPr>
          <a:xfrm>
            <a:off x="6247501" y="3055727"/>
            <a:ext cx="615351" cy="521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2800" dirty="0">
                <a:latin typeface="Times New Roman" panose="02020603050405020304" charset="0"/>
                <a:cs typeface="Times New Roman" panose="02020603050405020304" charset="0"/>
              </a:rPr>
              <a:t>A'</a:t>
            </a:r>
            <a:endParaRPr lang="sr-Cyrl-BA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Оквир за текст 12"/>
          <p:cNvSpPr txBox="1"/>
          <p:nvPr/>
        </p:nvSpPr>
        <p:spPr>
          <a:xfrm>
            <a:off x="10488823" y="3084483"/>
            <a:ext cx="989163" cy="521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2800" dirty="0">
                <a:latin typeface="Times New Roman" panose="02020603050405020304" charset="0"/>
                <a:cs typeface="Times New Roman" panose="02020603050405020304" charset="0"/>
              </a:rPr>
              <a:t>B'</a:t>
            </a:r>
            <a:endParaRPr lang="sr-Cyrl-BA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4" name="Оквир за текст 13"/>
          <p:cNvSpPr txBox="1"/>
          <p:nvPr/>
        </p:nvSpPr>
        <p:spPr>
          <a:xfrm>
            <a:off x="7785879" y="395916"/>
            <a:ext cx="744748" cy="521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2800" dirty="0">
                <a:latin typeface="Times New Roman" panose="02020603050405020304" charset="0"/>
                <a:cs typeface="Times New Roman" panose="02020603050405020304" charset="0"/>
              </a:rPr>
              <a:t>C'</a:t>
            </a:r>
            <a:endParaRPr lang="sr-Cyrl-BA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5" name="Оквир за текст 14"/>
          <p:cNvSpPr txBox="1"/>
          <p:nvPr/>
        </p:nvSpPr>
        <p:spPr>
          <a:xfrm>
            <a:off x="6390029" y="3826210"/>
            <a:ext cx="4310331" cy="9531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2800" b="1" dirty="0">
                <a:latin typeface="Times New Roman" panose="02020603050405020304" charset="0"/>
                <a:ea typeface="+mn-lt"/>
                <a:cs typeface="Times New Roman" panose="02020603050405020304" charset="0"/>
              </a:rPr>
              <a:t>∢A = ∢A’</a:t>
            </a:r>
            <a:endParaRPr lang="sr-Latn-RS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sr-Latn-RS" sz="28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17" name="Права линија спајања са стрелицом 16"/>
          <p:cNvCxnSpPr/>
          <p:nvPr/>
        </p:nvCxnSpPr>
        <p:spPr>
          <a:xfrm>
            <a:off x="1266190" y="3021965"/>
            <a:ext cx="4253865" cy="2540"/>
          </a:xfrm>
          <a:prstGeom prst="straightConnector1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ава линија спајања са стрелицом 17"/>
          <p:cNvCxnSpPr/>
          <p:nvPr/>
        </p:nvCxnSpPr>
        <p:spPr>
          <a:xfrm>
            <a:off x="6358890" y="3024505"/>
            <a:ext cx="4314825" cy="3175"/>
          </a:xfrm>
          <a:prstGeom prst="straightConnector1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ава линија спајања са стрелицом 18"/>
          <p:cNvCxnSpPr/>
          <p:nvPr/>
        </p:nvCxnSpPr>
        <p:spPr>
          <a:xfrm flipH="1">
            <a:off x="1254843" y="937559"/>
            <a:ext cx="1633388" cy="2087352"/>
          </a:xfrm>
          <a:prstGeom prst="straightConnector1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ава линија спајања са стрелицом 21"/>
          <p:cNvCxnSpPr>
            <a:endCxn id="20" idx="7"/>
          </p:cNvCxnSpPr>
          <p:nvPr/>
        </p:nvCxnSpPr>
        <p:spPr>
          <a:xfrm flipH="1">
            <a:off x="6425565" y="958850"/>
            <a:ext cx="1574165" cy="2028190"/>
          </a:xfrm>
          <a:prstGeom prst="straightConnector1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2810510" y="912495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96340" y="2982595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75605" y="2971165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320790" y="2971165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0603230" y="2974340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941945" y="912495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3" name="Поднаслов 2"/>
          <p:cNvSpPr>
            <a:spLocks noGrp="1"/>
          </p:cNvSpPr>
          <p:nvPr/>
        </p:nvSpPr>
        <p:spPr>
          <a:xfrm>
            <a:off x="2542540" y="4492625"/>
            <a:ext cx="2977515" cy="6159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Cyrl-BA" sz="2800" b="1">
                <a:solidFill>
                  <a:schemeClr val="tx1"/>
                </a:solidFill>
                <a:latin typeface="Times New Roman" panose="02020603050405020304" charset="0"/>
                <a:ea typeface="+mn-lt"/>
                <a:cs typeface="Times New Roman" panose="02020603050405020304" charset="0"/>
              </a:rPr>
              <a:t>|AC| = |A’C</a:t>
            </a:r>
            <a:r>
              <a:rPr lang="bs-Cyrl-BA" sz="2800" b="1">
                <a:solidFill>
                  <a:schemeClr val="tx1"/>
                </a:solidFill>
                <a:latin typeface="Times New Roman" panose="02020603050405020304" charset="0"/>
                <a:ea typeface="+mn-lt"/>
                <a:cs typeface="Times New Roman" panose="02020603050405020304" charset="0"/>
                <a:sym typeface="+mn-ea"/>
              </a:rPr>
              <a:t>’</a:t>
            </a:r>
            <a:r>
              <a:rPr lang="bs-Cyrl-BA" sz="2800" b="1">
                <a:solidFill>
                  <a:schemeClr val="tx1"/>
                </a:solidFill>
                <a:latin typeface="Times New Roman" panose="02020603050405020304" charset="0"/>
                <a:ea typeface="+mn-lt"/>
                <a:cs typeface="Times New Roman" panose="02020603050405020304" charset="0"/>
              </a:rPr>
              <a:t>|</a:t>
            </a:r>
            <a:endParaRPr lang="bs-Cyrl-BA" sz="2800" b="1">
              <a:solidFill>
                <a:schemeClr val="tx1"/>
              </a:solidFill>
              <a:latin typeface="Times New Roman" panose="02020603050405020304" charset="0"/>
              <a:ea typeface="+mn-lt"/>
              <a:cs typeface="Times New Roman" panose="02020603050405020304" charset="0"/>
            </a:endParaRPr>
          </a:p>
        </p:txBody>
      </p:sp>
      <p:sp>
        <p:nvSpPr>
          <p:cNvPr id="23" name="Arc 22"/>
          <p:cNvSpPr/>
          <p:nvPr/>
        </p:nvSpPr>
        <p:spPr>
          <a:xfrm rot="3060000">
            <a:off x="1158240" y="2204085"/>
            <a:ext cx="1167765" cy="998855"/>
          </a:xfrm>
          <a:prstGeom prst="arc">
            <a:avLst>
              <a:gd name="adj1" fmla="val 13940183"/>
              <a:gd name="adj2" fmla="val 20578260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3060000">
            <a:off x="6352540" y="2204085"/>
            <a:ext cx="1167765" cy="998855"/>
          </a:xfrm>
          <a:prstGeom prst="arc">
            <a:avLst>
              <a:gd name="adj1" fmla="val 13940183"/>
              <a:gd name="adj2" fmla="val 2057826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3" grpId="0"/>
      <p:bldP spid="33" grpId="1"/>
      <p:bldP spid="15" grpId="0"/>
      <p:bldP spid="15" grpId="1"/>
      <p:bldP spid="24" grpId="0" animBg="1"/>
      <p:bldP spid="24" grpId="1" animBg="1"/>
      <p:bldP spid="23" grpId="0" animBg="1"/>
      <p:bldP spid="2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315"/>
            <a:ext cx="12191980" cy="6858000"/>
          </a:xfrm>
          <a:prstGeom prst="rect">
            <a:avLst/>
          </a:prstGeom>
        </p:spPr>
      </p:pic>
      <p:sp>
        <p:nvSpPr>
          <p:cNvPr id="6" name="Правоугли троугао 5"/>
          <p:cNvSpPr/>
          <p:nvPr/>
        </p:nvSpPr>
        <p:spPr>
          <a:xfrm rot="7680000">
            <a:off x="7209764" y="1354139"/>
            <a:ext cx="2631056" cy="3364298"/>
          </a:xfrm>
          <a:prstGeom prst="rt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9" name="Правоугли троугао 8"/>
          <p:cNvSpPr/>
          <p:nvPr/>
        </p:nvSpPr>
        <p:spPr>
          <a:xfrm rot="7680000">
            <a:off x="2077046" y="1354138"/>
            <a:ext cx="2631056" cy="3364298"/>
          </a:xfrm>
          <a:prstGeom prst="rt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7" name="Оквир за текст 6"/>
          <p:cNvSpPr txBox="1"/>
          <p:nvPr/>
        </p:nvSpPr>
        <p:spPr>
          <a:xfrm>
            <a:off x="985389" y="3041351"/>
            <a:ext cx="543465" cy="521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2800" dirty="0"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sr-Cyrl-BA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Оквир за текст 9"/>
          <p:cNvSpPr txBox="1"/>
          <p:nvPr/>
        </p:nvSpPr>
        <p:spPr>
          <a:xfrm>
            <a:off x="5312973" y="3041350"/>
            <a:ext cx="572219" cy="5835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3200" dirty="0"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sr-Cyrl-BA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Оквир за текст 10"/>
          <p:cNvSpPr txBox="1"/>
          <p:nvPr/>
        </p:nvSpPr>
        <p:spPr>
          <a:xfrm>
            <a:off x="2653162" y="439049"/>
            <a:ext cx="543465" cy="521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2800" dirty="0"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sr-Cyrl-BA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Оквир за текст 11"/>
          <p:cNvSpPr txBox="1"/>
          <p:nvPr/>
        </p:nvSpPr>
        <p:spPr>
          <a:xfrm>
            <a:off x="6247501" y="3055727"/>
            <a:ext cx="615351" cy="521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2800" dirty="0">
                <a:latin typeface="Times New Roman" panose="02020603050405020304" charset="0"/>
                <a:cs typeface="Times New Roman" panose="02020603050405020304" charset="0"/>
              </a:rPr>
              <a:t>A'</a:t>
            </a:r>
            <a:endParaRPr lang="sr-Cyrl-BA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Оквир за текст 12"/>
          <p:cNvSpPr txBox="1"/>
          <p:nvPr/>
        </p:nvSpPr>
        <p:spPr>
          <a:xfrm>
            <a:off x="10488823" y="3084483"/>
            <a:ext cx="989163" cy="521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2800" dirty="0">
                <a:latin typeface="Times New Roman" panose="02020603050405020304" charset="0"/>
                <a:cs typeface="Times New Roman" panose="02020603050405020304" charset="0"/>
              </a:rPr>
              <a:t>B'</a:t>
            </a:r>
            <a:endParaRPr lang="sr-Cyrl-BA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4" name="Оквир за текст 13"/>
          <p:cNvSpPr txBox="1"/>
          <p:nvPr/>
        </p:nvSpPr>
        <p:spPr>
          <a:xfrm>
            <a:off x="7785879" y="395916"/>
            <a:ext cx="744748" cy="521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2800" dirty="0">
                <a:latin typeface="Times New Roman" panose="02020603050405020304" charset="0"/>
                <a:cs typeface="Times New Roman" panose="02020603050405020304" charset="0"/>
              </a:rPr>
              <a:t>C'</a:t>
            </a:r>
            <a:endParaRPr lang="sr-Cyrl-BA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17" name="Права линија спајања са стрелицом 16"/>
          <p:cNvCxnSpPr/>
          <p:nvPr/>
        </p:nvCxnSpPr>
        <p:spPr>
          <a:xfrm>
            <a:off x="1266190" y="3021965"/>
            <a:ext cx="4253865" cy="2540"/>
          </a:xfrm>
          <a:prstGeom prst="straightConnector1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ава линија спајања са стрелицом 17"/>
          <p:cNvCxnSpPr/>
          <p:nvPr/>
        </p:nvCxnSpPr>
        <p:spPr>
          <a:xfrm>
            <a:off x="6358890" y="3024505"/>
            <a:ext cx="4314825" cy="3175"/>
          </a:xfrm>
          <a:prstGeom prst="straightConnector1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ава линија спајања са стрелицом 18"/>
          <p:cNvCxnSpPr/>
          <p:nvPr/>
        </p:nvCxnSpPr>
        <p:spPr>
          <a:xfrm flipH="1">
            <a:off x="1254843" y="937559"/>
            <a:ext cx="1633388" cy="2087352"/>
          </a:xfrm>
          <a:prstGeom prst="straightConnector1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ава линија спајања са стрелицом 21"/>
          <p:cNvCxnSpPr>
            <a:endCxn id="20" idx="7"/>
          </p:cNvCxnSpPr>
          <p:nvPr/>
        </p:nvCxnSpPr>
        <p:spPr>
          <a:xfrm flipH="1">
            <a:off x="6425565" y="958850"/>
            <a:ext cx="1574165" cy="2028190"/>
          </a:xfrm>
          <a:prstGeom prst="straightConnector1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2810510" y="912495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96340" y="2982595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75605" y="2971165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320790" y="2971165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0603230" y="2974340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941945" y="912495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3060000">
            <a:off x="1158240" y="2204085"/>
            <a:ext cx="1167765" cy="998855"/>
          </a:xfrm>
          <a:prstGeom prst="arc">
            <a:avLst>
              <a:gd name="adj1" fmla="val 13940183"/>
              <a:gd name="adj2" fmla="val 20578260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3060000">
            <a:off x="6352540" y="2204085"/>
            <a:ext cx="1167765" cy="998855"/>
          </a:xfrm>
          <a:prstGeom prst="arc">
            <a:avLst>
              <a:gd name="adj1" fmla="val 13940183"/>
              <a:gd name="adj2" fmla="val 2057826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5" name="Subtitle 24"/>
          <p:cNvSpPr/>
          <p:nvPr>
            <p:ph type="subTitle" idx="1"/>
          </p:nvPr>
        </p:nvSpPr>
        <p:spPr>
          <a:xfrm>
            <a:off x="1529080" y="3803015"/>
            <a:ext cx="9201785" cy="2350135"/>
          </a:xfrm>
          <a:ln w="28575">
            <a:solidFill>
              <a:srgbClr val="92D050"/>
            </a:solidFill>
          </a:ln>
        </p:spPr>
        <p:txBody>
          <a:bodyPr>
            <a:normAutofit/>
          </a:bodyPr>
          <a:p>
            <a:b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Први став о подударности троуглова (СУС): 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Ако два троугла имају једнаке двије странице и угао између њих , онда су та два троугла подударна.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 uiExpand="1" build="p"/>
      <p:bldP spid="25" grpId="1" animBg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8" name="Text Box 7"/>
          <p:cNvSpPr txBox="1"/>
          <p:nvPr/>
        </p:nvSpPr>
        <p:spPr>
          <a:xfrm>
            <a:off x="753110" y="600710"/>
            <a:ext cx="109702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Примјер 1: Дијагонала дијели квадрат на два подударна троугла.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Rectangles 9"/>
          <p:cNvSpPr/>
          <p:nvPr/>
        </p:nvSpPr>
        <p:spPr>
          <a:xfrm>
            <a:off x="942340" y="2038350"/>
            <a:ext cx="2160000" cy="2160000"/>
          </a:xfrm>
          <a:prstGeom prst="rect">
            <a:avLst/>
          </a:prstGeom>
          <a:noFill/>
          <a:ln w="5715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Text Box 10"/>
          <p:cNvSpPr txBox="1"/>
          <p:nvPr/>
        </p:nvSpPr>
        <p:spPr>
          <a:xfrm>
            <a:off x="438785" y="1600835"/>
            <a:ext cx="429450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D</a:t>
            </a:r>
            <a:r>
              <a:rPr lang="sr-Cyrl-RS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           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 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sr-Cyrl-RS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lang="sr-Cyrl-RS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А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           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942340" y="2038350"/>
            <a:ext cx="2123440" cy="217043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12"/>
          <p:cNvSpPr txBox="1"/>
          <p:nvPr/>
        </p:nvSpPr>
        <p:spPr>
          <a:xfrm>
            <a:off x="4439920" y="1851025"/>
            <a:ext cx="26847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∆ABD  </a:t>
            </a:r>
            <a:r>
              <a:rPr lang="sr-Cyrl-R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 ∆BCD</a:t>
            </a:r>
            <a:endParaRPr lang="sr-Cyrl-RS" altLang="en-US" sz="2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221480" y="2303780"/>
            <a:ext cx="277939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4"/>
          <p:cNvSpPr txBox="1"/>
          <p:nvPr/>
        </p:nvSpPr>
        <p:spPr>
          <a:xfrm>
            <a:off x="4595495" y="2444115"/>
            <a:ext cx="23736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|AB| = |CD|</a:t>
            </a:r>
            <a:endParaRPr lang="en-US" sz="2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6" name="Text Box 15"/>
          <p:cNvSpPr txBox="1"/>
          <p:nvPr/>
        </p:nvSpPr>
        <p:spPr>
          <a:xfrm>
            <a:off x="4627245" y="3049905"/>
            <a:ext cx="23736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|A</a:t>
            </a:r>
            <a:r>
              <a:rPr lang="sr-Latn-BA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D</a:t>
            </a:r>
            <a:r>
              <a:rPr 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| = |</a:t>
            </a:r>
            <a:r>
              <a:rPr lang="sr-Latn-BA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BC</a:t>
            </a:r>
            <a:r>
              <a:rPr 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|</a:t>
            </a:r>
            <a:endParaRPr lang="en-US" sz="2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0" name="Text Box 99"/>
          <p:cNvSpPr txBox="1"/>
          <p:nvPr/>
        </p:nvSpPr>
        <p:spPr>
          <a:xfrm>
            <a:off x="4627245" y="3602355"/>
            <a:ext cx="161353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∢</a:t>
            </a:r>
            <a:r>
              <a:rPr lang="sr-Cyrl-RS" altLang="en-US" sz="24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А</a:t>
            </a:r>
            <a:r>
              <a:rPr lang="en-US" sz="24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 = ∢</a:t>
            </a:r>
            <a:r>
              <a:rPr lang="sr-Cyrl-RS" altLang="en-US" sz="24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С</a:t>
            </a:r>
            <a:endParaRPr lang="sr-Cyrl-RS" altLang="en-US" sz="2400" b="0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936625" y="4198620"/>
            <a:ext cx="2164080" cy="63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932815" y="2038350"/>
            <a:ext cx="2165985" cy="127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940435" y="2020570"/>
            <a:ext cx="7620" cy="218122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3098165" y="2011045"/>
            <a:ext cx="2540" cy="221742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 rot="3900000">
            <a:off x="530225" y="3706495"/>
            <a:ext cx="871220" cy="1004570"/>
          </a:xfrm>
          <a:prstGeom prst="arc">
            <a:avLst>
              <a:gd name="adj1" fmla="val 12131806"/>
              <a:gd name="adj2" fmla="val 17789972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15120000">
            <a:off x="2695575" y="1579245"/>
            <a:ext cx="871220" cy="1004570"/>
          </a:xfrm>
          <a:prstGeom prst="arc">
            <a:avLst>
              <a:gd name="adj1" fmla="val 12131806"/>
              <a:gd name="adj2" fmla="val 17789972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2" name="Text Box 21"/>
          <p:cNvSpPr txBox="1"/>
          <p:nvPr/>
        </p:nvSpPr>
        <p:spPr>
          <a:xfrm>
            <a:off x="6607810" y="2444115"/>
            <a:ext cx="29876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(странице квадрата)</a:t>
            </a:r>
            <a:endParaRPr lang="sr-Cyrl-RS" altLang="en-US" sz="2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4" name="Text Box 23"/>
          <p:cNvSpPr txBox="1"/>
          <p:nvPr/>
        </p:nvSpPr>
        <p:spPr>
          <a:xfrm>
            <a:off x="6607810" y="3049905"/>
            <a:ext cx="29876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(странице квадрата) </a:t>
            </a:r>
            <a:endParaRPr lang="sr-Cyrl-RS" altLang="en-US" sz="2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5" name="Text Box 24"/>
          <p:cNvSpPr txBox="1"/>
          <p:nvPr/>
        </p:nvSpPr>
        <p:spPr>
          <a:xfrm>
            <a:off x="6720205" y="3602355"/>
            <a:ext cx="29876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(прави углови)</a:t>
            </a:r>
            <a:endParaRPr lang="sr-Cyrl-RS" altLang="en-US" sz="2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6055360" y="4815840"/>
            <a:ext cx="664845" cy="292735"/>
          </a:xfrm>
          <a:prstGeom prst="rightArrow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7" name="Text Box 26"/>
          <p:cNvSpPr txBox="1"/>
          <p:nvPr/>
        </p:nvSpPr>
        <p:spPr>
          <a:xfrm>
            <a:off x="5003800" y="4732020"/>
            <a:ext cx="8604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СУС</a:t>
            </a:r>
            <a:endParaRPr lang="sr-Cyrl-RS" altLang="en-US" sz="2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8" name="Text Box 27"/>
          <p:cNvSpPr txBox="1"/>
          <p:nvPr/>
        </p:nvSpPr>
        <p:spPr>
          <a:xfrm>
            <a:off x="7124700" y="4740275"/>
            <a:ext cx="275590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∆ABD  ≌ ∆BCD</a:t>
            </a:r>
            <a:endParaRPr lang="en-US" sz="2400" b="0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3" grpId="0"/>
      <p:bldP spid="13" grpId="1"/>
      <p:bldP spid="15" grpId="0"/>
      <p:bldP spid="15" grpId="1"/>
      <p:bldP spid="22" grpId="0"/>
      <p:bldP spid="22" grpId="1"/>
      <p:bldP spid="16" grpId="0"/>
      <p:bldP spid="16" grpId="1"/>
      <p:bldP spid="24" grpId="0"/>
      <p:bldP spid="24" grpId="1"/>
      <p:bldP spid="100" grpId="0"/>
      <p:bldP spid="100" grpId="1"/>
      <p:bldP spid="25" grpId="0"/>
      <p:bldP spid="25" grpId="1"/>
      <p:bldP spid="23" grpId="0" animBg="1"/>
      <p:bldP spid="23" grpId="1" animBg="1"/>
      <p:bldP spid="21" grpId="0" animBg="1"/>
      <p:bldP spid="21" grpId="1" animBg="1"/>
      <p:bldP spid="11" grpId="0"/>
      <p:bldP spid="11" grpId="1"/>
      <p:bldP spid="27" grpId="0"/>
      <p:bldP spid="27" grpId="1"/>
      <p:bldP spid="26" grpId="0" animBg="1"/>
      <p:bldP spid="26" grpId="1" animBg="1"/>
      <p:bldP spid="28" grpId="0"/>
      <p:bldP spid="2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53025"/>
            <a:ext cx="12191980" cy="6858000"/>
          </a:xfrm>
          <a:prstGeom prst="rect">
            <a:avLst/>
          </a:prstGeom>
        </p:spPr>
      </p:pic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2090420" y="3997325"/>
            <a:ext cx="2977515" cy="666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s-Cyrl-BA" sz="2800" b="1">
                <a:solidFill>
                  <a:schemeClr val="tx1"/>
                </a:solidFill>
                <a:latin typeface="Times New Roman" panose="02020603050405020304" charset="0"/>
                <a:ea typeface="+mn-lt"/>
                <a:cs typeface="Times New Roman" panose="02020603050405020304" charset="0"/>
              </a:rPr>
              <a:t>|AB| = |A’B’|</a:t>
            </a:r>
            <a:endParaRPr lang="bs-Cyrl-BA" sz="2800" b="1">
              <a:solidFill>
                <a:schemeClr val="tx1"/>
              </a:solidFill>
              <a:latin typeface="Times New Roman" panose="02020603050405020304" charset="0"/>
              <a:ea typeface="+mn-lt"/>
              <a:cs typeface="Times New Roman" panose="02020603050405020304" charset="0"/>
            </a:endParaRPr>
          </a:p>
        </p:txBody>
      </p:sp>
      <p:sp>
        <p:nvSpPr>
          <p:cNvPr id="6" name="Правоугли троугао 5"/>
          <p:cNvSpPr/>
          <p:nvPr/>
        </p:nvSpPr>
        <p:spPr>
          <a:xfrm rot="7680000">
            <a:off x="7209764" y="1354139"/>
            <a:ext cx="2631056" cy="3364298"/>
          </a:xfrm>
          <a:prstGeom prst="rt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9" name="Правоугли троугао 8"/>
          <p:cNvSpPr/>
          <p:nvPr/>
        </p:nvSpPr>
        <p:spPr>
          <a:xfrm rot="7680000">
            <a:off x="2077046" y="1354138"/>
            <a:ext cx="2631056" cy="3364298"/>
          </a:xfrm>
          <a:prstGeom prst="rt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7" name="Оквир за текст 6"/>
          <p:cNvSpPr txBox="1"/>
          <p:nvPr/>
        </p:nvSpPr>
        <p:spPr>
          <a:xfrm>
            <a:off x="985389" y="3041351"/>
            <a:ext cx="543465" cy="521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2800" dirty="0"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sr-Cyrl-BA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Оквир за текст 9"/>
          <p:cNvSpPr txBox="1"/>
          <p:nvPr/>
        </p:nvSpPr>
        <p:spPr>
          <a:xfrm>
            <a:off x="5312973" y="3041350"/>
            <a:ext cx="572219" cy="521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2800" dirty="0"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sr-Cyrl-BA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Оквир за текст 10"/>
          <p:cNvSpPr txBox="1"/>
          <p:nvPr/>
        </p:nvSpPr>
        <p:spPr>
          <a:xfrm>
            <a:off x="2653162" y="439049"/>
            <a:ext cx="543465" cy="521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2800" dirty="0"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sr-Cyrl-BA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Оквир за текст 11"/>
          <p:cNvSpPr txBox="1"/>
          <p:nvPr/>
        </p:nvSpPr>
        <p:spPr>
          <a:xfrm>
            <a:off x="6247501" y="3055727"/>
            <a:ext cx="615351" cy="521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2800" dirty="0">
                <a:latin typeface="Times New Roman" panose="02020603050405020304" charset="0"/>
                <a:cs typeface="Times New Roman" panose="02020603050405020304" charset="0"/>
              </a:rPr>
              <a:t>A'</a:t>
            </a:r>
            <a:endParaRPr lang="sr-Cyrl-BA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Оквир за текст 12"/>
          <p:cNvSpPr txBox="1"/>
          <p:nvPr/>
        </p:nvSpPr>
        <p:spPr>
          <a:xfrm>
            <a:off x="10488823" y="3084483"/>
            <a:ext cx="989163" cy="521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2800" dirty="0">
                <a:latin typeface="Times New Roman" panose="02020603050405020304" charset="0"/>
                <a:cs typeface="Times New Roman" panose="02020603050405020304" charset="0"/>
              </a:rPr>
              <a:t>B'</a:t>
            </a:r>
            <a:endParaRPr lang="sr-Cyrl-BA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4" name="Оквир за текст 13"/>
          <p:cNvSpPr txBox="1"/>
          <p:nvPr/>
        </p:nvSpPr>
        <p:spPr>
          <a:xfrm>
            <a:off x="7785879" y="395916"/>
            <a:ext cx="744748" cy="521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2800" dirty="0">
                <a:latin typeface="Times New Roman" panose="02020603050405020304" charset="0"/>
                <a:cs typeface="Times New Roman" panose="02020603050405020304" charset="0"/>
              </a:rPr>
              <a:t>C'</a:t>
            </a:r>
            <a:endParaRPr lang="sr-Cyrl-BA" sz="28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5" name="Оквир за текст 14"/>
          <p:cNvSpPr txBox="1"/>
          <p:nvPr/>
        </p:nvSpPr>
        <p:spPr>
          <a:xfrm>
            <a:off x="6767195" y="3826510"/>
            <a:ext cx="2529840" cy="5219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2800" b="1" dirty="0">
                <a:latin typeface="Times New Roman" panose="02020603050405020304" charset="0"/>
                <a:ea typeface="+mn-lt"/>
                <a:cs typeface="Times New Roman" panose="02020603050405020304" charset="0"/>
              </a:rPr>
              <a:t>∢A = ∢A’</a:t>
            </a:r>
            <a:endParaRPr lang="sr-Cyrl-BA" sz="2800" b="1" dirty="0">
              <a:latin typeface="Times New Roman" panose="02020603050405020304" charset="0"/>
              <a:ea typeface="+mn-lt"/>
              <a:cs typeface="Times New Roman" panose="02020603050405020304" charset="0"/>
            </a:endParaRPr>
          </a:p>
        </p:txBody>
      </p:sp>
      <p:cxnSp>
        <p:nvCxnSpPr>
          <p:cNvPr id="17" name="Права линија спајања са стрелицом 16"/>
          <p:cNvCxnSpPr/>
          <p:nvPr/>
        </p:nvCxnSpPr>
        <p:spPr>
          <a:xfrm>
            <a:off x="1266190" y="3021965"/>
            <a:ext cx="4253865" cy="2540"/>
          </a:xfrm>
          <a:prstGeom prst="straightConnector1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ава линија спајања са стрелицом 17"/>
          <p:cNvCxnSpPr/>
          <p:nvPr/>
        </p:nvCxnSpPr>
        <p:spPr>
          <a:xfrm>
            <a:off x="6358890" y="3024505"/>
            <a:ext cx="4314825" cy="3175"/>
          </a:xfrm>
          <a:prstGeom prst="straightConnector1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2810510" y="912495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96340" y="2982595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75605" y="2971165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320790" y="2971165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0603230" y="2974340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941945" y="912495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3060000">
            <a:off x="1158240" y="2204085"/>
            <a:ext cx="1167765" cy="998855"/>
          </a:xfrm>
          <a:prstGeom prst="arc">
            <a:avLst>
              <a:gd name="adj1" fmla="val 13940183"/>
              <a:gd name="adj2" fmla="val 20578260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3060000">
            <a:off x="6352540" y="2204085"/>
            <a:ext cx="1167765" cy="998855"/>
          </a:xfrm>
          <a:prstGeom prst="arc">
            <a:avLst>
              <a:gd name="adj1" fmla="val 13940183"/>
              <a:gd name="adj2" fmla="val 2057826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6800000">
            <a:off x="4136390" y="2478405"/>
            <a:ext cx="1167765" cy="998855"/>
          </a:xfrm>
          <a:prstGeom prst="arc">
            <a:avLst>
              <a:gd name="adj1" fmla="val 15488997"/>
              <a:gd name="adj2" fmla="val 20848966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16800000">
            <a:off x="9426575" y="2538730"/>
            <a:ext cx="1167765" cy="998855"/>
          </a:xfrm>
          <a:prstGeom prst="arc">
            <a:avLst>
              <a:gd name="adj1" fmla="val 15488997"/>
              <a:gd name="adj2" fmla="val 20320678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7" name="Text Box 26"/>
          <p:cNvSpPr txBox="1"/>
          <p:nvPr/>
        </p:nvSpPr>
        <p:spPr>
          <a:xfrm>
            <a:off x="6767195" y="4663440"/>
            <a:ext cx="31222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BA" sz="2800" b="1" dirty="0">
                <a:latin typeface="Times New Roman" panose="02020603050405020304" charset="0"/>
                <a:ea typeface="+mn-lt"/>
                <a:cs typeface="Times New Roman" panose="02020603050405020304" charset="0"/>
                <a:sym typeface="+mn-ea"/>
              </a:rPr>
              <a:t>∢</a:t>
            </a:r>
            <a:r>
              <a:rPr lang="sr-Cyrl-RS" altLang="sr-Cyrl-BA" sz="2800" b="1" dirty="0">
                <a:latin typeface="Times New Roman" panose="02020603050405020304" charset="0"/>
                <a:ea typeface="+mn-lt"/>
                <a:cs typeface="Times New Roman" panose="02020603050405020304" charset="0"/>
                <a:sym typeface="+mn-ea"/>
              </a:rPr>
              <a:t>В</a:t>
            </a:r>
            <a:r>
              <a:rPr lang="sr-Cyrl-BA" sz="2800" b="1" dirty="0">
                <a:latin typeface="Times New Roman" panose="02020603050405020304" charset="0"/>
                <a:ea typeface="+mn-lt"/>
                <a:cs typeface="Times New Roman" panose="02020603050405020304" charset="0"/>
                <a:sym typeface="+mn-ea"/>
              </a:rPr>
              <a:t> = ∢</a:t>
            </a:r>
            <a:r>
              <a:rPr lang="sr-Cyrl-RS" altLang="sr-Cyrl-BA" sz="2800" b="1" dirty="0">
                <a:latin typeface="Times New Roman" panose="02020603050405020304" charset="0"/>
                <a:ea typeface="+mn-lt"/>
                <a:cs typeface="Times New Roman" panose="02020603050405020304" charset="0"/>
                <a:sym typeface="+mn-ea"/>
              </a:rPr>
              <a:t>В</a:t>
            </a:r>
            <a:r>
              <a:rPr lang="sr-Cyrl-BA" sz="2800" b="1" dirty="0">
                <a:latin typeface="Times New Roman" panose="02020603050405020304" charset="0"/>
                <a:ea typeface="+mn-lt"/>
                <a:cs typeface="Times New Roman" panose="02020603050405020304" charset="0"/>
                <a:sym typeface="+mn-ea"/>
              </a:rPr>
              <a:t>’</a:t>
            </a:r>
            <a:endParaRPr lang="sr-Cyrl-BA" sz="2800" b="1" dirty="0">
              <a:latin typeface="Times New Roman" panose="02020603050405020304" charset="0"/>
              <a:ea typeface="+mn-lt"/>
              <a:cs typeface="Times New Roman" panose="02020603050405020304" charset="0"/>
              <a:sym typeface="+mn-ea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15" grpId="0"/>
      <p:bldP spid="15" grpId="1"/>
      <p:bldP spid="24" grpId="0" bldLvl="0" animBg="1"/>
      <p:bldP spid="24" grpId="1" animBg="1"/>
      <p:bldP spid="23" grpId="0" bldLvl="0" animBg="1"/>
      <p:bldP spid="23" grpId="1" animBg="1"/>
      <p:bldP spid="25" grpId="0" bldLvl="0" animBg="1"/>
      <p:bldP spid="25" grpId="1" animBg="1"/>
      <p:bldP spid="26" grpId="0" bldLvl="0" animBg="1"/>
      <p:bldP spid="26" grpId="1" animBg="1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53025"/>
            <a:ext cx="12191980" cy="6858000"/>
          </a:xfrm>
          <a:prstGeom prst="rect">
            <a:avLst/>
          </a:prstGeom>
        </p:spPr>
      </p:pic>
      <p:sp>
        <p:nvSpPr>
          <p:cNvPr id="6" name="Правоугли троугао 5"/>
          <p:cNvSpPr/>
          <p:nvPr/>
        </p:nvSpPr>
        <p:spPr>
          <a:xfrm rot="7680000">
            <a:off x="7209764" y="1354139"/>
            <a:ext cx="2631056" cy="3364298"/>
          </a:xfrm>
          <a:prstGeom prst="rt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9" name="Правоугли троугао 8"/>
          <p:cNvSpPr/>
          <p:nvPr/>
        </p:nvSpPr>
        <p:spPr>
          <a:xfrm rot="7680000">
            <a:off x="2077046" y="1354138"/>
            <a:ext cx="2631056" cy="3364298"/>
          </a:xfrm>
          <a:prstGeom prst="rt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7" name="Оквир за текст 6"/>
          <p:cNvSpPr txBox="1"/>
          <p:nvPr/>
        </p:nvSpPr>
        <p:spPr>
          <a:xfrm>
            <a:off x="985389" y="3041351"/>
            <a:ext cx="543465" cy="5835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3200" dirty="0">
                <a:latin typeface="Times New Roman" panose="02020603050405020304" charset="0"/>
                <a:cs typeface="Times New Roman" panose="02020603050405020304" charset="0"/>
              </a:rPr>
              <a:t>A</a:t>
            </a:r>
            <a:endParaRPr lang="sr-Cyrl-BA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Оквир за текст 9"/>
          <p:cNvSpPr txBox="1"/>
          <p:nvPr/>
        </p:nvSpPr>
        <p:spPr>
          <a:xfrm>
            <a:off x="5312973" y="3041350"/>
            <a:ext cx="572219" cy="5835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3200" dirty="0"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sr-Cyrl-BA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Оквир за текст 10"/>
          <p:cNvSpPr txBox="1"/>
          <p:nvPr/>
        </p:nvSpPr>
        <p:spPr>
          <a:xfrm>
            <a:off x="2653162" y="439049"/>
            <a:ext cx="543465" cy="5835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3200" dirty="0">
                <a:latin typeface="Times New Roman" panose="02020603050405020304" charset="0"/>
                <a:cs typeface="Times New Roman" panose="02020603050405020304" charset="0"/>
              </a:rPr>
              <a:t>C</a:t>
            </a:r>
            <a:endParaRPr lang="sr-Cyrl-BA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Оквир за текст 11"/>
          <p:cNvSpPr txBox="1"/>
          <p:nvPr/>
        </p:nvSpPr>
        <p:spPr>
          <a:xfrm>
            <a:off x="6247501" y="3055727"/>
            <a:ext cx="615351" cy="5835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3200" dirty="0">
                <a:latin typeface="Times New Roman" panose="02020603050405020304" charset="0"/>
                <a:cs typeface="Times New Roman" panose="02020603050405020304" charset="0"/>
              </a:rPr>
              <a:t>A'</a:t>
            </a:r>
            <a:endParaRPr lang="sr-Cyrl-BA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Оквир за текст 12"/>
          <p:cNvSpPr txBox="1"/>
          <p:nvPr/>
        </p:nvSpPr>
        <p:spPr>
          <a:xfrm>
            <a:off x="10488823" y="3084483"/>
            <a:ext cx="989163" cy="5835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3200" dirty="0">
                <a:latin typeface="Times New Roman" panose="02020603050405020304" charset="0"/>
                <a:cs typeface="Times New Roman" panose="02020603050405020304" charset="0"/>
              </a:rPr>
              <a:t>B'</a:t>
            </a:r>
            <a:endParaRPr lang="sr-Cyrl-BA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4" name="Оквир за текст 13"/>
          <p:cNvSpPr txBox="1"/>
          <p:nvPr/>
        </p:nvSpPr>
        <p:spPr>
          <a:xfrm>
            <a:off x="7785879" y="395916"/>
            <a:ext cx="744748" cy="5835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sr-Cyrl-BA" sz="3200" dirty="0">
                <a:latin typeface="Times New Roman" panose="02020603050405020304" charset="0"/>
                <a:cs typeface="Times New Roman" panose="02020603050405020304" charset="0"/>
              </a:rPr>
              <a:t>C'</a:t>
            </a:r>
            <a:endParaRPr lang="sr-Cyrl-BA" sz="32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17" name="Права линија спајања са стрелицом 16"/>
          <p:cNvCxnSpPr/>
          <p:nvPr/>
        </p:nvCxnSpPr>
        <p:spPr>
          <a:xfrm>
            <a:off x="1266190" y="3021965"/>
            <a:ext cx="4253865" cy="2540"/>
          </a:xfrm>
          <a:prstGeom prst="straightConnector1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ава линија спајања са стрелицом 17"/>
          <p:cNvCxnSpPr/>
          <p:nvPr/>
        </p:nvCxnSpPr>
        <p:spPr>
          <a:xfrm>
            <a:off x="6358890" y="3024505"/>
            <a:ext cx="4314825" cy="3175"/>
          </a:xfrm>
          <a:prstGeom prst="straightConnector1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2810510" y="912495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96340" y="2982595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75605" y="2971165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320790" y="2971165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0603230" y="2974340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941945" y="912495"/>
            <a:ext cx="122555" cy="1098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3060000">
            <a:off x="1158240" y="2204085"/>
            <a:ext cx="1167765" cy="998855"/>
          </a:xfrm>
          <a:prstGeom prst="arc">
            <a:avLst>
              <a:gd name="adj1" fmla="val 13940183"/>
              <a:gd name="adj2" fmla="val 20578260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3060000">
            <a:off x="6352540" y="2204085"/>
            <a:ext cx="1167765" cy="998855"/>
          </a:xfrm>
          <a:prstGeom prst="arc">
            <a:avLst>
              <a:gd name="adj1" fmla="val 13940183"/>
              <a:gd name="adj2" fmla="val 2057826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6800000">
            <a:off x="4136390" y="2478405"/>
            <a:ext cx="1167765" cy="998855"/>
          </a:xfrm>
          <a:prstGeom prst="arc">
            <a:avLst>
              <a:gd name="adj1" fmla="val 15488997"/>
              <a:gd name="adj2" fmla="val 20848966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16800000">
            <a:off x="9426575" y="2538730"/>
            <a:ext cx="1167765" cy="998855"/>
          </a:xfrm>
          <a:prstGeom prst="arc">
            <a:avLst>
              <a:gd name="adj1" fmla="val 15488997"/>
              <a:gd name="adj2" fmla="val 20320678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9" name="Subtitle 18"/>
          <p:cNvSpPr/>
          <p:nvPr>
            <p:ph type="subTitle" idx="1"/>
          </p:nvPr>
        </p:nvSpPr>
        <p:spPr>
          <a:xfrm>
            <a:off x="1529715" y="3699510"/>
            <a:ext cx="9144000" cy="2446020"/>
          </a:xfrm>
          <a:ln w="38100">
            <a:solidFill>
              <a:srgbClr val="92D050"/>
            </a:solidFill>
          </a:ln>
        </p:spPr>
        <p:txBody>
          <a:bodyPr>
            <a:normAutofit lnSpcReduction="10000"/>
          </a:bodyPr>
          <a:p>
            <a:b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Други став о подударности троуглова (УСУ):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Ако два троугла имају једнаке по једну страницу и на њој два налегла угла, онда су та два троугла подударна.</a:t>
            </a:r>
            <a:b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</a:b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  <p:bldLst>
      <p:bldP spid="24" grpId="1" animBg="1"/>
      <p:bldP spid="23" grpId="1" animBg="1"/>
      <p:bldP spid="25" grpId="1" animBg="1"/>
      <p:bldP spid="2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Text Box 5"/>
          <p:cNvSpPr txBox="1"/>
          <p:nvPr/>
        </p:nvSpPr>
        <p:spPr>
          <a:xfrm>
            <a:off x="548640" y="539115"/>
            <a:ext cx="10919460" cy="953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Примјер 2: Дијагонала </a:t>
            </a:r>
            <a:r>
              <a:rPr lang="sr-Latn-BA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BD </a:t>
            </a:r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паралелограма А</a:t>
            </a:r>
            <a:r>
              <a:rPr lang="sr-Latn-BA" altLang="sr-Cyrl-R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BCD </a:t>
            </a:r>
            <a:r>
              <a:rPr lang="sr-Cyrl-RS" altLang="sr-Cyrl-R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дијели паралелограм на два подударна троугла.</a:t>
            </a:r>
            <a:endParaRPr lang="sr-Cyrl-RS" altLang="sr-Cyrl-R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Parallelogram 6"/>
          <p:cNvSpPr/>
          <p:nvPr/>
        </p:nvSpPr>
        <p:spPr>
          <a:xfrm>
            <a:off x="995045" y="2689225"/>
            <a:ext cx="2731135" cy="2006600"/>
          </a:xfrm>
          <a:prstGeom prst="parallelogram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508760" y="2689225"/>
            <a:ext cx="1719580" cy="19913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12"/>
          <p:cNvSpPr txBox="1"/>
          <p:nvPr/>
        </p:nvSpPr>
        <p:spPr>
          <a:xfrm>
            <a:off x="4439920" y="1851025"/>
            <a:ext cx="26847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∆ABD  </a:t>
            </a:r>
            <a:r>
              <a:rPr lang="sr-Cyrl-R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 ∆BCD</a:t>
            </a:r>
            <a:endParaRPr lang="sr-Cyrl-RS" altLang="en-US" sz="2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345305" y="2311400"/>
            <a:ext cx="277939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4"/>
          <p:cNvSpPr txBox="1"/>
          <p:nvPr/>
        </p:nvSpPr>
        <p:spPr>
          <a:xfrm>
            <a:off x="5045075" y="2444115"/>
            <a:ext cx="23736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|BD| = |BD|</a:t>
            </a:r>
            <a:endParaRPr lang="en-US" sz="2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0" name="Text Box 99"/>
          <p:cNvSpPr txBox="1"/>
          <p:nvPr/>
        </p:nvSpPr>
        <p:spPr>
          <a:xfrm>
            <a:off x="4595495" y="3049905"/>
            <a:ext cx="240601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∢</a:t>
            </a:r>
            <a:r>
              <a:rPr lang="sr-Cyrl-RS" altLang="en-US" sz="24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А</a:t>
            </a:r>
            <a:r>
              <a:rPr lang="en-US" altLang="sr-Cyrl-RS" sz="24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BD</a:t>
            </a:r>
            <a:r>
              <a:rPr lang="en-US" sz="24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 = ∢BD</a:t>
            </a:r>
            <a:r>
              <a:rPr lang="sr-Cyrl-RS" altLang="en-US" sz="24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С</a:t>
            </a:r>
            <a:endParaRPr lang="sr-Cyrl-RS" altLang="en-US" sz="2400" b="0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4595495" y="3631565"/>
            <a:ext cx="240601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∢</a:t>
            </a:r>
            <a:r>
              <a:rPr lang="sr-Cyrl-RS" altLang="en-US" sz="24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А</a:t>
            </a:r>
            <a:r>
              <a:rPr lang="en-US" altLang="sr-Cyrl-RS" sz="24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DB</a:t>
            </a:r>
            <a:r>
              <a:rPr lang="en-US" sz="24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 = ∢CBD</a:t>
            </a:r>
            <a:endParaRPr lang="sr-Cyrl-RS" altLang="en-US" sz="2400" b="0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23" name="Arc 22"/>
          <p:cNvSpPr/>
          <p:nvPr/>
        </p:nvSpPr>
        <p:spPr>
          <a:xfrm rot="6900000">
            <a:off x="1014730" y="2174875"/>
            <a:ext cx="892810" cy="998855"/>
          </a:xfrm>
          <a:prstGeom prst="arc">
            <a:avLst>
              <a:gd name="adj1" fmla="val 17574482"/>
              <a:gd name="adj2" fmla="val 20578260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15540000">
            <a:off x="2591435" y="4344670"/>
            <a:ext cx="1167765" cy="998855"/>
          </a:xfrm>
          <a:prstGeom prst="arc">
            <a:avLst>
              <a:gd name="adj1" fmla="val 18006432"/>
              <a:gd name="adj2" fmla="val 20578260"/>
            </a:avLst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5100000">
            <a:off x="1032510" y="1976755"/>
            <a:ext cx="1167765" cy="998855"/>
          </a:xfrm>
          <a:prstGeom prst="arc">
            <a:avLst>
              <a:gd name="adj1" fmla="val 18087064"/>
              <a:gd name="adj2" fmla="val 2057826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19200000">
            <a:off x="2506345" y="4255135"/>
            <a:ext cx="1167765" cy="998855"/>
          </a:xfrm>
          <a:prstGeom prst="arc">
            <a:avLst>
              <a:gd name="adj1" fmla="val 17391065"/>
              <a:gd name="adj2" fmla="val 1997239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2118360" y="3504565"/>
            <a:ext cx="304800" cy="123825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245360" y="3631565"/>
            <a:ext cx="304800" cy="1238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21"/>
          <p:cNvSpPr txBox="1"/>
          <p:nvPr/>
        </p:nvSpPr>
        <p:spPr>
          <a:xfrm>
            <a:off x="7319010" y="2444115"/>
            <a:ext cx="34696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(заједничка страница)</a:t>
            </a:r>
            <a:endParaRPr lang="sr-Cyrl-RS" altLang="en-US" sz="2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0" name="Text Box 19"/>
          <p:cNvSpPr txBox="1"/>
          <p:nvPr/>
        </p:nvSpPr>
        <p:spPr>
          <a:xfrm>
            <a:off x="7319010" y="3101340"/>
            <a:ext cx="48729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(углови са паралелним крацима)</a:t>
            </a:r>
            <a:endParaRPr lang="sr-Cyrl-RS" altLang="en-US" sz="2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1" name="Text Box 20"/>
          <p:cNvSpPr txBox="1"/>
          <p:nvPr/>
        </p:nvSpPr>
        <p:spPr>
          <a:xfrm>
            <a:off x="7319010" y="3602355"/>
            <a:ext cx="48729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(углови са паралелним крацима)</a:t>
            </a:r>
            <a:endParaRPr lang="sr-Cyrl-RS" altLang="en-US" sz="2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7" name="Text Box 26"/>
          <p:cNvSpPr txBox="1"/>
          <p:nvPr/>
        </p:nvSpPr>
        <p:spPr>
          <a:xfrm>
            <a:off x="5003800" y="4732020"/>
            <a:ext cx="8604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УСУ</a:t>
            </a:r>
            <a:endParaRPr lang="sr-Cyrl-RS" altLang="en-US" sz="24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6055360" y="4815840"/>
            <a:ext cx="664845" cy="292735"/>
          </a:xfrm>
          <a:prstGeom prst="rightArrow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8" name="Text Box 27"/>
          <p:cNvSpPr txBox="1"/>
          <p:nvPr/>
        </p:nvSpPr>
        <p:spPr>
          <a:xfrm>
            <a:off x="7124700" y="4740275"/>
            <a:ext cx="275590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0">
                <a:solidFill>
                  <a:schemeClr val="bg1"/>
                </a:solidFill>
                <a:latin typeface="Times New Roman" panose="02020603050405020304" charset="0"/>
                <a:ea typeface="SimSun" panose="02010600030101010101" pitchFamily="2" charset="-122"/>
                <a:cs typeface="Times New Roman" panose="02020603050405020304" charset="0"/>
              </a:rPr>
              <a:t>∆ABD  ≌ ∆BCD</a:t>
            </a:r>
            <a:endParaRPr lang="en-US" sz="2400" b="0">
              <a:solidFill>
                <a:schemeClr val="bg1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24" name="Text Box 23"/>
          <p:cNvSpPr txBox="1"/>
          <p:nvPr/>
        </p:nvSpPr>
        <p:spPr>
          <a:xfrm>
            <a:off x="548640" y="2211705"/>
            <a:ext cx="429450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D</a:t>
            </a:r>
            <a:r>
              <a:rPr lang="sr-Cyrl-RS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          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 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sr-Cyrl-RS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lang="sr-Cyrl-RS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А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          </a:t>
            </a:r>
            <a:r>
              <a:rPr lang="sr-Latn-BA" altLang="en-US" sz="2400" i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</a:t>
            </a:r>
            <a:endParaRPr lang="sr-Latn-BA" altLang="en-US" sz="2400" i="1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3" grpId="0"/>
      <p:bldP spid="13" grpId="1"/>
      <p:bldP spid="15" grpId="0"/>
      <p:bldP spid="15" grpId="1"/>
      <p:bldP spid="100" grpId="0"/>
      <p:bldP spid="100" grpId="1"/>
      <p:bldP spid="9" grpId="0"/>
      <p:bldP spid="9" grpId="1"/>
      <p:bldP spid="22" grpId="0"/>
      <p:bldP spid="22" grpId="1"/>
      <p:bldP spid="20" grpId="0"/>
      <p:bldP spid="20" grpId="1"/>
      <p:bldP spid="21" grpId="0"/>
      <p:bldP spid="21" grpId="1"/>
      <p:bldP spid="27" grpId="0"/>
      <p:bldP spid="27" grpId="1"/>
      <p:bldP spid="26" grpId="0" bldLvl="0" animBg="1"/>
      <p:bldP spid="26" grpId="1" animBg="1"/>
      <p:bldP spid="28" grpId="0"/>
      <p:bldP spid="28" grpId="1"/>
      <p:bldP spid="24" grpId="0"/>
      <p:bldP spid="24" grpId="1"/>
      <p:bldP spid="11" grpId="0" animBg="1"/>
      <p:bldP spid="11" grpId="1" animBg="1"/>
      <p:bldP spid="12" grpId="0" animBg="1"/>
      <p:bldP spid="12" grpId="1" animBg="1"/>
      <p:bldP spid="16" grpId="0" animBg="1"/>
      <p:bldP spid="16" grpId="1" animBg="1"/>
      <p:bldP spid="23" grpId="0" animBg="1"/>
      <p:bldP spid="2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Text Box 5"/>
          <p:cNvSpPr txBox="1"/>
          <p:nvPr/>
        </p:nvSpPr>
        <p:spPr>
          <a:xfrm>
            <a:off x="1106805" y="1271905"/>
            <a:ext cx="6830695" cy="224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Домаћа задаћа: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Збирка,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44. страница,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Cyrl-RS" altLang="en-US" sz="28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задаци 367. и 371.</a:t>
            </a:r>
            <a:endParaRPr lang="sr-Cyrl-RS" altLang="en-US" sz="280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1148</Words>
  <Application>WPS Presentation</Application>
  <PresentationFormat>Widescreen</PresentationFormat>
  <Paragraphs>163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3" baseType="lpstr">
      <vt:lpstr>Arial</vt:lpstr>
      <vt:lpstr>SimSun</vt:lpstr>
      <vt:lpstr>Wingdings</vt:lpstr>
      <vt:lpstr>Times New Roman</vt:lpstr>
      <vt:lpstr>Wingdings 2</vt:lpstr>
      <vt:lpstr>Wingdings</vt:lpstr>
      <vt:lpstr>Calibri Light</vt:lpstr>
      <vt:lpstr>Calibri</vt:lpstr>
      <vt:lpstr>Microsoft YaHei</vt:lpstr>
      <vt:lpstr/>
      <vt:lpstr>Arial Unicode MS</vt:lpstr>
      <vt:lpstr>Segoe Print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Biljana</cp:lastModifiedBy>
  <cp:revision>2</cp:revision>
  <dcterms:created xsi:type="dcterms:W3CDTF">2020-11-20T13:32:00Z</dcterms:created>
  <dcterms:modified xsi:type="dcterms:W3CDTF">2020-11-22T10:17:16Z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1033-11.2.0.9747</vt:lpwstr>
  </property>
</Properties>
</file>