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0" r:id="rId4"/>
    <p:sldId id="258" r:id="rId5"/>
    <p:sldId id="264"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 slajda">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sr-Latn-CS" smtClean="0"/>
              <a:t>Kliknite i uredite naslov mastera</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r-Latn-CS" smtClean="0"/>
              <a:t>Kliknite i uredite stil podnaslova mastera</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ska slika sa natpiso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sr-Latn-CS" smtClean="0"/>
              <a:t>Kliknite i uredite naslov mastera</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r-Latn-CS" smtClean="0"/>
              <a:t>Kliknite na ikonu i dodajte sliku</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r-Latn-CS" smtClean="0"/>
              <a:t>Kliknite i uredite tekst</a:t>
            </a:r>
          </a:p>
        </p:txBody>
      </p:sp>
      <p:sp>
        <p:nvSpPr>
          <p:cNvPr id="5" name="Date Placeholder 4"/>
          <p:cNvSpPr>
            <a:spLocks noGrp="1"/>
          </p:cNvSpPr>
          <p:nvPr>
            <p:ph type="dt" sz="half" idx="10"/>
          </p:nvPr>
        </p:nvSpPr>
        <p:spPr/>
        <p:txBody>
          <a:bodyPr/>
          <a:lstStyle/>
          <a:p>
            <a:fld id="{48A87A34-81AB-432B-8DAE-1953F412C126}" type="datetimeFigureOut">
              <a:rPr lang="en-US" dirty="0"/>
              <a:t>11/14/2020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aslov i natpis">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sr-Latn-CS" smtClean="0"/>
              <a:t>Kliknite i uredite naslov mastera</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r-Latn-CS" smtClean="0"/>
              <a:t>Kliknite i uredite tekst</a:t>
            </a:r>
          </a:p>
        </p:txBody>
      </p:sp>
      <p:sp>
        <p:nvSpPr>
          <p:cNvPr id="5" name="Date Placeholder 4"/>
          <p:cNvSpPr>
            <a:spLocks noGrp="1"/>
          </p:cNvSpPr>
          <p:nvPr>
            <p:ph type="dt" sz="half" idx="10"/>
          </p:nvPr>
        </p:nvSpPr>
        <p:spPr/>
        <p:txBody>
          <a:bodyPr/>
          <a:lstStyle/>
          <a:p>
            <a:fld id="{48A87A34-81AB-432B-8DAE-1953F412C126}" type="datetimeFigureOut">
              <a:rPr lang="en-US" dirty="0"/>
              <a:t>11/14/2020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sa natpiso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sr-Latn-CS" smtClean="0"/>
              <a:t>Kliknite i uredite naslov mastera</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r-Latn-CS" smtClean="0"/>
              <a:t>Kliknite i uredite tekst</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r-Latn-CS" smtClean="0"/>
              <a:t>Kliknite i uredite tekst</a:t>
            </a:r>
          </a:p>
        </p:txBody>
      </p:sp>
      <p:sp>
        <p:nvSpPr>
          <p:cNvPr id="5" name="Date Placeholder 4"/>
          <p:cNvSpPr>
            <a:spLocks noGrp="1"/>
          </p:cNvSpPr>
          <p:nvPr>
            <p:ph type="dt" sz="half" idx="10"/>
          </p:nvPr>
        </p:nvSpPr>
        <p:spPr/>
        <p:txBody>
          <a:bodyPr/>
          <a:lstStyle/>
          <a:p>
            <a:fld id="{48A87A34-81AB-432B-8DAE-1953F412C126}" type="datetimeFigureOut">
              <a:rPr lang="en-US" dirty="0"/>
              <a:t>11/14/2020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ica sa imenom">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sr-Latn-CS" smtClean="0"/>
              <a:t>Kliknite i uredite naslov mastera</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r-Latn-CS" smtClean="0"/>
              <a:t>Kliknite i uredite tekst</a:t>
            </a:r>
          </a:p>
        </p:txBody>
      </p:sp>
      <p:sp>
        <p:nvSpPr>
          <p:cNvPr id="5" name="Date Placeholder 4"/>
          <p:cNvSpPr>
            <a:spLocks noGrp="1"/>
          </p:cNvSpPr>
          <p:nvPr>
            <p:ph type="dt" sz="half" idx="10"/>
          </p:nvPr>
        </p:nvSpPr>
        <p:spPr/>
        <p:txBody>
          <a:bodyPr/>
          <a:lstStyle/>
          <a:p>
            <a:fld id="{48A87A34-81AB-432B-8DAE-1953F412C126}" type="datetimeFigureOut">
              <a:rPr lang="en-US" dirty="0"/>
              <a:t>11/14/2020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ne">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sr-Latn-CS" smtClean="0"/>
              <a:t>Kliknite i uredite naslov mastera</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r-Latn-CS" smtClean="0"/>
              <a:t>Kliknite i uredite tekst</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r-Latn-CS" smtClean="0"/>
              <a:t>Kliknite i uredite tekst</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r-Latn-CS" smtClean="0"/>
              <a:t>Kliknite i uredite tekst</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r-Latn-CS" smtClean="0"/>
              <a:t>Kliknite i uredite tekst</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r-Latn-CS" smtClean="0"/>
              <a:t>Kliknite i uredite tekst</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r-Latn-CS" smtClean="0"/>
              <a:t>Kliknite i uredite tekst</a:t>
            </a:r>
          </a:p>
        </p:txBody>
      </p:sp>
      <p:sp>
        <p:nvSpPr>
          <p:cNvPr id="3" name="Date Placeholder 2"/>
          <p:cNvSpPr>
            <a:spLocks noGrp="1"/>
          </p:cNvSpPr>
          <p:nvPr>
            <p:ph type="dt" sz="half" idx="10"/>
          </p:nvPr>
        </p:nvSpPr>
        <p:spPr/>
        <p:txBody>
          <a:bodyPr/>
          <a:lstStyle/>
          <a:p>
            <a:fld id="{48A87A34-81AB-432B-8DAE-1953F412C126}" type="datetimeFigureOut">
              <a:rPr lang="en-US" dirty="0"/>
              <a:t>11/14/2020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one slik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sr-Latn-CS" smtClean="0"/>
              <a:t>Kliknite i uredite naslov mastera</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r-Latn-CS" smtClean="0"/>
              <a:t>Kliknite i uredite tekst</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r-Latn-CS" smtClean="0"/>
              <a:t>Kliknite na ikonu i dodajte sliku</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r-Latn-CS" smtClean="0"/>
              <a:t>Kliknite i uredite tekst</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r-Latn-CS" smtClean="0"/>
              <a:t>Kliknite i uredite tekst</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r-Latn-CS" smtClean="0"/>
              <a:t>Kliknite na ikonu i dodajte sliku</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r-Latn-CS" smtClean="0"/>
              <a:t>Kliknite i uredite tekst</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r-Latn-CS" smtClean="0"/>
              <a:t>Kliknite i uredite tekst</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r-Latn-CS" smtClean="0"/>
              <a:t>Kliknite na ikonu i dodajte sliku</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r-Latn-CS" smtClean="0"/>
              <a:t>Kliknite i uredite tekst</a:t>
            </a:r>
          </a:p>
        </p:txBody>
      </p:sp>
      <p:sp>
        <p:nvSpPr>
          <p:cNvPr id="3" name="Date Placeholder 2"/>
          <p:cNvSpPr>
            <a:spLocks noGrp="1"/>
          </p:cNvSpPr>
          <p:nvPr>
            <p:ph type="dt" sz="half" idx="10"/>
          </p:nvPr>
        </p:nvSpPr>
        <p:spPr/>
        <p:txBody>
          <a:bodyPr/>
          <a:lstStyle/>
          <a:p>
            <a:fld id="{48A87A34-81AB-432B-8DAE-1953F412C126}" type="datetimeFigureOut">
              <a:rPr lang="en-US" dirty="0"/>
              <a:t>11/14/2020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slov i vertikalni teks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sr-Latn-CS" smtClean="0"/>
              <a:t>Kliknite i uredite naslov mastera</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sr-Latn-CS" smtClean="0"/>
              <a:t>Kliknite i uredite tekst</a:t>
            </a:r>
          </a:p>
          <a:p>
            <a:pPr lvl="1"/>
            <a:r>
              <a:rPr lang="sr-Latn-CS" smtClean="0"/>
              <a:t>Drugi nivo</a:t>
            </a:r>
          </a:p>
          <a:p>
            <a:pPr lvl="2"/>
            <a:r>
              <a:rPr lang="sr-Latn-CS" smtClean="0"/>
              <a:t>Treći nivo</a:t>
            </a:r>
          </a:p>
          <a:p>
            <a:pPr lvl="3"/>
            <a:r>
              <a:rPr lang="sr-Latn-CS" smtClean="0"/>
              <a:t>Četvrti nivo</a:t>
            </a:r>
          </a:p>
          <a:p>
            <a:pPr lvl="4"/>
            <a:r>
              <a:rPr lang="sr-Latn-CS" smtClean="0"/>
              <a:t>Peti nivo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ni naslov i teks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sr-Latn-CS" smtClean="0"/>
              <a:t>Kliknite i uredite naslov mastera</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sr-Latn-CS" smtClean="0"/>
              <a:t>Kliknite i uredite tekst</a:t>
            </a:r>
          </a:p>
          <a:p>
            <a:pPr lvl="1"/>
            <a:r>
              <a:rPr lang="sr-Latn-CS" smtClean="0"/>
              <a:t>Drugi nivo</a:t>
            </a:r>
          </a:p>
          <a:p>
            <a:pPr lvl="2"/>
            <a:r>
              <a:rPr lang="sr-Latn-CS" smtClean="0"/>
              <a:t>Treći nivo</a:t>
            </a:r>
          </a:p>
          <a:p>
            <a:pPr lvl="3"/>
            <a:r>
              <a:rPr lang="sr-Latn-CS" smtClean="0"/>
              <a:t>Četvrti nivo</a:t>
            </a:r>
          </a:p>
          <a:p>
            <a:pPr lvl="4"/>
            <a:r>
              <a:rPr lang="sr-Latn-CS" smtClean="0"/>
              <a:t>Peti nivo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sr-Latn-CS" smtClean="0"/>
              <a:t>Kliknite i uredite naslov mastera</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sr-Latn-CS" smtClean="0"/>
              <a:t>Kliknite i uredite tekst</a:t>
            </a:r>
          </a:p>
          <a:p>
            <a:pPr lvl="1"/>
            <a:r>
              <a:rPr lang="sr-Latn-CS" smtClean="0"/>
              <a:t>Drugi nivo</a:t>
            </a:r>
          </a:p>
          <a:p>
            <a:pPr lvl="2"/>
            <a:r>
              <a:rPr lang="sr-Latn-CS" smtClean="0"/>
              <a:t>Treći nivo</a:t>
            </a:r>
          </a:p>
          <a:p>
            <a:pPr lvl="3"/>
            <a:r>
              <a:rPr lang="sr-Latn-CS" smtClean="0"/>
              <a:t>Četvrti nivo</a:t>
            </a:r>
          </a:p>
          <a:p>
            <a:pPr lvl="4"/>
            <a:r>
              <a:rPr lang="sr-Latn-CS" smtClean="0"/>
              <a:t>Peti nivo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odeljka">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sr-Latn-CS" smtClean="0"/>
              <a:t>Kliknite i uredite naslov mastera</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r-Latn-CS" smtClean="0"/>
              <a:t>Kliknite i uredite tekst</a:t>
            </a:r>
          </a:p>
        </p:txBody>
      </p:sp>
      <p:sp>
        <p:nvSpPr>
          <p:cNvPr id="4" name="Date Placeholder 3"/>
          <p:cNvSpPr>
            <a:spLocks noGrp="1"/>
          </p:cNvSpPr>
          <p:nvPr>
            <p:ph type="dt" sz="half" idx="10"/>
          </p:nvPr>
        </p:nvSpPr>
        <p:spPr/>
        <p:txBody>
          <a:bodyPr/>
          <a:lstStyle/>
          <a:p>
            <a:fld id="{48A87A34-81AB-432B-8DAE-1953F412C126}" type="datetimeFigureOut">
              <a:rPr lang="en-US" dirty="0"/>
              <a:t>11/14/2020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sr-Latn-CS" smtClean="0"/>
              <a:t>Kliknite i uredite naslov mastera</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sr-Latn-CS" smtClean="0"/>
              <a:t>Kliknite i uredite tekst</a:t>
            </a:r>
          </a:p>
          <a:p>
            <a:pPr lvl="1"/>
            <a:r>
              <a:rPr lang="sr-Latn-CS" smtClean="0"/>
              <a:t>Drugi nivo</a:t>
            </a:r>
          </a:p>
          <a:p>
            <a:pPr lvl="2"/>
            <a:r>
              <a:rPr lang="sr-Latn-CS" smtClean="0"/>
              <a:t>Treći nivo</a:t>
            </a:r>
          </a:p>
          <a:p>
            <a:pPr lvl="3"/>
            <a:r>
              <a:rPr lang="sr-Latn-CS" smtClean="0"/>
              <a:t>Četvrti nivo</a:t>
            </a:r>
          </a:p>
          <a:p>
            <a:pPr lvl="4"/>
            <a:r>
              <a:rPr lang="sr-Latn-CS" smtClean="0"/>
              <a:t>Peti nivo</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sr-Latn-CS" smtClean="0"/>
              <a:t>Kliknite i uredite tekst</a:t>
            </a:r>
          </a:p>
          <a:p>
            <a:pPr lvl="1"/>
            <a:r>
              <a:rPr lang="sr-Latn-CS" smtClean="0"/>
              <a:t>Drugi nivo</a:t>
            </a:r>
          </a:p>
          <a:p>
            <a:pPr lvl="2"/>
            <a:r>
              <a:rPr lang="sr-Latn-CS" smtClean="0"/>
              <a:t>Treći nivo</a:t>
            </a:r>
          </a:p>
          <a:p>
            <a:pPr lvl="3"/>
            <a:r>
              <a:rPr lang="sr-Latn-CS" smtClean="0"/>
              <a:t>Četvrti nivo</a:t>
            </a:r>
          </a:p>
          <a:p>
            <a:pPr lvl="4"/>
            <a:r>
              <a:rPr lang="sr-Latn-CS" smtClean="0"/>
              <a:t>Peti nivo</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eđenje">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sr-Latn-CS" smtClean="0"/>
              <a:t>Kliknite i uredite naslov mastera</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r-Latn-CS" smtClean="0"/>
              <a:t>Kliknite i uredite tekst</a:t>
            </a:r>
          </a:p>
        </p:txBody>
      </p:sp>
      <p:sp>
        <p:nvSpPr>
          <p:cNvPr id="12" name="Content Placeholder 3"/>
          <p:cNvSpPr>
            <a:spLocks noGrp="1"/>
          </p:cNvSpPr>
          <p:nvPr>
            <p:ph sz="quarter" idx="13"/>
          </p:nvPr>
        </p:nvSpPr>
        <p:spPr>
          <a:xfrm>
            <a:off x="913774" y="3051012"/>
            <a:ext cx="5106027" cy="2740187"/>
          </a:xfrm>
        </p:spPr>
        <p:txBody>
          <a:bodyPr/>
          <a:lstStyle/>
          <a:p>
            <a:pPr lvl="0"/>
            <a:r>
              <a:rPr lang="sr-Latn-CS" smtClean="0"/>
              <a:t>Kliknite i uredite tekst</a:t>
            </a:r>
          </a:p>
          <a:p>
            <a:pPr lvl="1"/>
            <a:r>
              <a:rPr lang="sr-Latn-CS" smtClean="0"/>
              <a:t>Drugi nivo</a:t>
            </a:r>
          </a:p>
          <a:p>
            <a:pPr lvl="2"/>
            <a:r>
              <a:rPr lang="sr-Latn-CS" smtClean="0"/>
              <a:t>Treći nivo</a:t>
            </a:r>
          </a:p>
          <a:p>
            <a:pPr lvl="3"/>
            <a:r>
              <a:rPr lang="sr-Latn-CS" smtClean="0"/>
              <a:t>Četvrti nivo</a:t>
            </a:r>
          </a:p>
          <a:p>
            <a:pPr lvl="4"/>
            <a:r>
              <a:rPr lang="sr-Latn-CS" smtClean="0"/>
              <a:t>Peti nivo</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r-Latn-CS" smtClean="0"/>
              <a:t>Kliknite i uredite tekst</a:t>
            </a:r>
          </a:p>
        </p:txBody>
      </p:sp>
      <p:sp>
        <p:nvSpPr>
          <p:cNvPr id="13" name="Content Placeholder 5"/>
          <p:cNvSpPr>
            <a:spLocks noGrp="1"/>
          </p:cNvSpPr>
          <p:nvPr>
            <p:ph sz="quarter" idx="14"/>
          </p:nvPr>
        </p:nvSpPr>
        <p:spPr>
          <a:xfrm>
            <a:off x="6172200" y="3051012"/>
            <a:ext cx="5105401" cy="2740187"/>
          </a:xfrm>
        </p:spPr>
        <p:txBody>
          <a:bodyPr/>
          <a:lstStyle/>
          <a:p>
            <a:pPr lvl="0"/>
            <a:r>
              <a:rPr lang="sr-Latn-CS" smtClean="0"/>
              <a:t>Kliknite i uredite tekst</a:t>
            </a:r>
          </a:p>
          <a:p>
            <a:pPr lvl="1"/>
            <a:r>
              <a:rPr lang="sr-Latn-CS" smtClean="0"/>
              <a:t>Drugi nivo</a:t>
            </a:r>
          </a:p>
          <a:p>
            <a:pPr lvl="2"/>
            <a:r>
              <a:rPr lang="sr-Latn-CS" smtClean="0"/>
              <a:t>Treći nivo</a:t>
            </a:r>
          </a:p>
          <a:p>
            <a:pPr lvl="3"/>
            <a:r>
              <a:rPr lang="sr-Latn-CS" smtClean="0"/>
              <a:t>Četvrti nivo</a:t>
            </a:r>
          </a:p>
          <a:p>
            <a:pPr lvl="4"/>
            <a:r>
              <a:rPr lang="sr-Latn-CS" smtClean="0"/>
              <a:t>Peti nivo</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sr-Latn-CS" smtClean="0"/>
              <a:t>Kliknite i uredite naslov mastera</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a natpiso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sr-Latn-CS" smtClean="0"/>
              <a:t>Kliknite i uredite naslov mastera</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sr-Latn-CS" smtClean="0"/>
              <a:t>Kliknite i uredite tekst</a:t>
            </a:r>
          </a:p>
          <a:p>
            <a:pPr lvl="1"/>
            <a:r>
              <a:rPr lang="sr-Latn-CS" smtClean="0"/>
              <a:t>Drugi nivo</a:t>
            </a:r>
          </a:p>
          <a:p>
            <a:pPr lvl="2"/>
            <a:r>
              <a:rPr lang="sr-Latn-CS" smtClean="0"/>
              <a:t>Treći nivo</a:t>
            </a:r>
          </a:p>
          <a:p>
            <a:pPr lvl="3"/>
            <a:r>
              <a:rPr lang="sr-Latn-CS" smtClean="0"/>
              <a:t>Četvrti nivo</a:t>
            </a:r>
          </a:p>
          <a:p>
            <a:pPr lvl="4"/>
            <a:r>
              <a:rPr lang="sr-Latn-CS" smtClean="0"/>
              <a:t>Peti nivo</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r-Latn-CS" smtClean="0"/>
              <a:t>Kliknite i uredite tekst</a:t>
            </a:r>
          </a:p>
        </p:txBody>
      </p:sp>
      <p:sp>
        <p:nvSpPr>
          <p:cNvPr id="5" name="Date Placeholder 4"/>
          <p:cNvSpPr>
            <a:spLocks noGrp="1"/>
          </p:cNvSpPr>
          <p:nvPr>
            <p:ph type="dt" sz="half" idx="10"/>
          </p:nvPr>
        </p:nvSpPr>
        <p:spPr/>
        <p:txBody>
          <a:bodyPr/>
          <a:lstStyle/>
          <a:p>
            <a:fld id="{48A87A34-81AB-432B-8DAE-1953F412C126}" type="datetimeFigureOut">
              <a:rPr lang="en-US" dirty="0"/>
              <a:t>11/14/2020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a natpiso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sr-Latn-CS" smtClean="0"/>
              <a:t>Kliknite i uredite naslov mastera</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r-Latn-CS" smtClean="0"/>
              <a:t>Kliknite na ikonu i dodajte sliku</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r-Latn-CS" smtClean="0"/>
              <a:t>Kliknite i uredite tekst</a:t>
            </a:r>
          </a:p>
        </p:txBody>
      </p:sp>
      <p:sp>
        <p:nvSpPr>
          <p:cNvPr id="5" name="Date Placeholder 4"/>
          <p:cNvSpPr>
            <a:spLocks noGrp="1"/>
          </p:cNvSpPr>
          <p:nvPr>
            <p:ph type="dt" sz="half" idx="10"/>
          </p:nvPr>
        </p:nvSpPr>
        <p:spPr/>
        <p:txBody>
          <a:bodyPr/>
          <a:lstStyle/>
          <a:p>
            <a:fld id="{48A87A34-81AB-432B-8DAE-1953F412C126}" type="datetimeFigureOut">
              <a:rPr lang="en-US" dirty="0"/>
              <a:t>11/14/2020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sr-Latn-CS" smtClean="0"/>
              <a:t>Kliknite i uredite naslov mastera</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sr-Latn-CS" smtClean="0"/>
              <a:t>Kliknite i uredite tekst</a:t>
            </a:r>
          </a:p>
          <a:p>
            <a:pPr lvl="1"/>
            <a:r>
              <a:rPr lang="sr-Latn-CS" smtClean="0"/>
              <a:t>Drugi nivo</a:t>
            </a:r>
          </a:p>
          <a:p>
            <a:pPr lvl="2"/>
            <a:r>
              <a:rPr lang="sr-Latn-CS" smtClean="0"/>
              <a:t>Treći nivo</a:t>
            </a:r>
          </a:p>
          <a:p>
            <a:pPr lvl="3"/>
            <a:r>
              <a:rPr lang="sr-Latn-CS" smtClean="0"/>
              <a:t>Četvrti nivo</a:t>
            </a:r>
          </a:p>
          <a:p>
            <a:pPr lvl="4"/>
            <a:r>
              <a:rPr lang="sr-Latn-CS" smtClean="0"/>
              <a:t>Peti nivo</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11/14/2020</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635103" y="1545465"/>
            <a:ext cx="8689976" cy="822099"/>
          </a:xfrm>
        </p:spPr>
        <p:txBody>
          <a:bodyPr>
            <a:normAutofit/>
          </a:bodyPr>
          <a:lstStyle/>
          <a:p>
            <a:r>
              <a:rPr lang="sr-Cyrl-BA" sz="4400" b="1" dirty="0" smtClean="0">
                <a:solidFill>
                  <a:srgbClr val="00B050"/>
                </a:solidFill>
                <a:latin typeface="Times New Roman" panose="02020603050405020304" pitchFamily="18" charset="0"/>
                <a:cs typeface="Times New Roman" panose="02020603050405020304" pitchFamily="18" charset="0"/>
              </a:rPr>
              <a:t>БАЦАЊЕ ЛОПТИЦЕ У ЦИЉ</a:t>
            </a:r>
            <a:endParaRPr lang="sr-Latn-CS" sz="4400" b="1" dirty="0">
              <a:solidFill>
                <a:srgbClr val="00B050"/>
              </a:solidFill>
              <a:latin typeface="Times New Roman" panose="02020603050405020304" pitchFamily="18" charset="0"/>
              <a:cs typeface="Times New Roman" panose="02020603050405020304" pitchFamily="18" charset="0"/>
            </a:endParaRPr>
          </a:p>
        </p:txBody>
      </p:sp>
      <p:pic>
        <p:nvPicPr>
          <p:cNvPr id="1026" name="Picture 2" descr="Loptica za tenis – Hercegova Trgov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884" y="1956513"/>
            <a:ext cx="1247111" cy="10700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rtemis - POČET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0646" y="2872047"/>
            <a:ext cx="2661464" cy="2678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93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80">
                                          <p:stCondLst>
                                            <p:cond delay="0"/>
                                          </p:stCondLst>
                                        </p:cTn>
                                        <p:tgtEl>
                                          <p:spTgt spid="1026"/>
                                        </p:tgtEl>
                                      </p:cBhvr>
                                    </p:animEffect>
                                    <p:anim calcmode="lin" valueType="num">
                                      <p:cBhvr>
                                        <p:cTn id="1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23" dur="26">
                                          <p:stCondLst>
                                            <p:cond delay="650"/>
                                          </p:stCondLst>
                                        </p:cTn>
                                        <p:tgtEl>
                                          <p:spTgt spid="1026"/>
                                        </p:tgtEl>
                                      </p:cBhvr>
                                      <p:to x="100000" y="60000"/>
                                    </p:animScale>
                                    <p:animScale>
                                      <p:cBhvr>
                                        <p:cTn id="24" dur="166" decel="50000">
                                          <p:stCondLst>
                                            <p:cond delay="676"/>
                                          </p:stCondLst>
                                        </p:cTn>
                                        <p:tgtEl>
                                          <p:spTgt spid="1026"/>
                                        </p:tgtEl>
                                      </p:cBhvr>
                                      <p:to x="100000" y="100000"/>
                                    </p:animScale>
                                    <p:animScale>
                                      <p:cBhvr>
                                        <p:cTn id="25" dur="26">
                                          <p:stCondLst>
                                            <p:cond delay="1312"/>
                                          </p:stCondLst>
                                        </p:cTn>
                                        <p:tgtEl>
                                          <p:spTgt spid="1026"/>
                                        </p:tgtEl>
                                      </p:cBhvr>
                                      <p:to x="100000" y="80000"/>
                                    </p:animScale>
                                    <p:animScale>
                                      <p:cBhvr>
                                        <p:cTn id="26" dur="166" decel="50000">
                                          <p:stCondLst>
                                            <p:cond delay="1338"/>
                                          </p:stCondLst>
                                        </p:cTn>
                                        <p:tgtEl>
                                          <p:spTgt spid="1026"/>
                                        </p:tgtEl>
                                      </p:cBhvr>
                                      <p:to x="100000" y="100000"/>
                                    </p:animScale>
                                    <p:animScale>
                                      <p:cBhvr>
                                        <p:cTn id="27" dur="26">
                                          <p:stCondLst>
                                            <p:cond delay="1642"/>
                                          </p:stCondLst>
                                        </p:cTn>
                                        <p:tgtEl>
                                          <p:spTgt spid="1026"/>
                                        </p:tgtEl>
                                      </p:cBhvr>
                                      <p:to x="100000" y="90000"/>
                                    </p:animScale>
                                    <p:animScale>
                                      <p:cBhvr>
                                        <p:cTn id="28" dur="166" decel="50000">
                                          <p:stCondLst>
                                            <p:cond delay="1668"/>
                                          </p:stCondLst>
                                        </p:cTn>
                                        <p:tgtEl>
                                          <p:spTgt spid="1026"/>
                                        </p:tgtEl>
                                      </p:cBhvr>
                                      <p:to x="100000" y="100000"/>
                                    </p:animScale>
                                    <p:animScale>
                                      <p:cBhvr>
                                        <p:cTn id="29" dur="26">
                                          <p:stCondLst>
                                            <p:cond delay="1808"/>
                                          </p:stCondLst>
                                        </p:cTn>
                                        <p:tgtEl>
                                          <p:spTgt spid="1026"/>
                                        </p:tgtEl>
                                      </p:cBhvr>
                                      <p:to x="100000" y="95000"/>
                                    </p:animScale>
                                    <p:animScale>
                                      <p:cBhvr>
                                        <p:cTn id="30" dur="166" decel="50000">
                                          <p:stCondLst>
                                            <p:cond delay="1834"/>
                                          </p:stCondLst>
                                        </p:cTn>
                                        <p:tgtEl>
                                          <p:spTgt spid="1026"/>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54" presetClass="path" presetSubtype="0" accel="50000" decel="50000" fill="hold" nodeType="clickEffect">
                                  <p:stCondLst>
                                    <p:cond delay="0"/>
                                  </p:stCondLst>
                                  <p:childTnLst>
                                    <p:animMotion origin="layout" path="M 3.33333E-6 7.40741E-7 C 0.00416 -0.00949 0.01862 -0.01829 0.02396 -0.01829 C 0.05625 -0.01829 0.08958 0.12731 0.08958 0.27292 C 0.08958 0.1993 0.10625 0.12731 0.12187 0.12731 C 0.13854 0.12731 0.15416 0.20046 0.15416 0.27292 C 0.15416 0.23657 0.16237 0.1993 0.1707 0.1993 C 0.17903 0.1993 0.1875 0.23542 0.1875 0.27292 C 0.1875 0.25417 0.19166 0.23657 0.1957 0.23657 C 0.2 0.23657 0.20403 0.25509 0.20403 0.27292 C 0.20403 0.26343 0.20599 0.25417 0.2082 0.25417 C 0.20924 0.25417 0.21237 0.26366 0.21237 0.27292 C 0.21237 0.26829 0.21354 0.26343 0.21445 0.26343 C 0.21445 0.26435 0.21653 0.26782 0.21653 0.27292 C 0.21653 0.27037 0.21653 0.26829 0.21757 0.26829 C 0.21757 0.26921 0.21862 0.2706 0.21862 0.27292 C 0.21862 0.27176 0.21862 0.27037 0.21862 0.26921 C 0.21979 0.26921 0.21979 0.27037 0.21979 0.27176 C 0.22083 0.27176 0.22083 0.2706 0.22083 0.26921 C 0.222 0.26921 0.222 0.27037 0.222 0.27176 " pathEditMode="relative" rAng="0" ptsTypes="AAAAAAAAAAAAAAAAAAA">
                                      <p:cBhvr>
                                        <p:cTn id="34" dur="2000" fill="hold"/>
                                        <p:tgtEl>
                                          <p:spTgt spid="1026"/>
                                        </p:tgtEl>
                                        <p:attrNameLst>
                                          <p:attrName>ppt_x</p:attrName>
                                          <p:attrName>ppt_y</p:attrName>
                                        </p:attrNameLst>
                                      </p:cBhvr>
                                      <p:rCtr x="11094" y="1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987899" y="219272"/>
            <a:ext cx="5856220" cy="978463"/>
          </a:xfrm>
        </p:spPr>
        <p:txBody>
          <a:bodyPr/>
          <a:lstStyle/>
          <a:p>
            <a:r>
              <a:rPr lang="sr-Cyrl-BA" b="1" dirty="0" smtClean="0">
                <a:solidFill>
                  <a:srgbClr val="00B050"/>
                </a:solidFill>
                <a:latin typeface="Times New Roman" panose="02020603050405020304" pitchFamily="18" charset="0"/>
                <a:cs typeface="Times New Roman" panose="02020603050405020304" pitchFamily="18" charset="0"/>
              </a:rPr>
              <a:t>ВЈЕЖБЕ ЗАГРИЈАВАЊА</a:t>
            </a:r>
            <a:endParaRPr lang="sr-Latn-CS" b="1" dirty="0">
              <a:solidFill>
                <a:srgbClr val="00B050"/>
              </a:solidFill>
              <a:latin typeface="Times New Roman" panose="02020603050405020304" pitchFamily="18" charset="0"/>
              <a:cs typeface="Times New Roman" panose="02020603050405020304" pitchFamily="18" charset="0"/>
            </a:endParaRPr>
          </a:p>
        </p:txBody>
      </p:sp>
      <p:sp>
        <p:nvSpPr>
          <p:cNvPr id="6" name="Okvir za tekst 5"/>
          <p:cNvSpPr txBox="1"/>
          <p:nvPr/>
        </p:nvSpPr>
        <p:spPr>
          <a:xfrm>
            <a:off x="630127" y="1197735"/>
            <a:ext cx="3271234" cy="2677656"/>
          </a:xfrm>
          <a:prstGeom prst="rect">
            <a:avLst/>
          </a:prstGeom>
          <a:noFill/>
        </p:spPr>
        <p:txBody>
          <a:bodyPr wrap="square" rtlCol="0">
            <a:spAutoFit/>
          </a:bodyPr>
          <a:lstStyle/>
          <a:p>
            <a:pPr algn="ctr"/>
            <a:r>
              <a:rPr lang="sr-Cyrl-BA" sz="2800" dirty="0" smtClean="0">
                <a:latin typeface="Times New Roman" panose="02020603050405020304" pitchFamily="18" charset="0"/>
                <a:cs typeface="Times New Roman" panose="02020603050405020304" pitchFamily="18" charset="0"/>
              </a:rPr>
              <a:t>1. Држати лоптицу испод браде, те подизањем главе увис пустити да лоптица падне на под.</a:t>
            </a:r>
            <a:endParaRPr lang="sr-Latn-CS" sz="2800" dirty="0">
              <a:latin typeface="Times New Roman" panose="02020603050405020304" pitchFamily="18" charset="0"/>
              <a:cs typeface="Times New Roman" panose="02020603050405020304" pitchFamily="18" charset="0"/>
            </a:endParaRPr>
          </a:p>
        </p:txBody>
      </p:sp>
      <p:sp>
        <p:nvSpPr>
          <p:cNvPr id="7" name="Okvir za tekst 6"/>
          <p:cNvSpPr txBox="1"/>
          <p:nvPr/>
        </p:nvSpPr>
        <p:spPr>
          <a:xfrm>
            <a:off x="4701706" y="1258772"/>
            <a:ext cx="2253802" cy="2677656"/>
          </a:xfrm>
          <a:prstGeom prst="rect">
            <a:avLst/>
          </a:prstGeom>
          <a:noFill/>
        </p:spPr>
        <p:txBody>
          <a:bodyPr wrap="square" rtlCol="0">
            <a:spAutoFit/>
          </a:bodyPr>
          <a:lstStyle/>
          <a:p>
            <a:pPr algn="ctr"/>
            <a:r>
              <a:rPr lang="sr-Cyrl-BA" sz="2800" dirty="0" smtClean="0">
                <a:latin typeface="Times New Roman" panose="02020603050405020304" pitchFamily="18" charset="0"/>
                <a:cs typeface="Times New Roman" panose="02020603050405020304" pitchFamily="18" charset="0"/>
              </a:rPr>
              <a:t>2. Бацање лоптице увис и хватање лијевом и десном руком.</a:t>
            </a:r>
            <a:endParaRPr lang="sr-Latn-CS" sz="2800" dirty="0">
              <a:latin typeface="Times New Roman" panose="02020603050405020304" pitchFamily="18" charset="0"/>
              <a:cs typeface="Times New Roman" panose="02020603050405020304" pitchFamily="18" charset="0"/>
            </a:endParaRPr>
          </a:p>
        </p:txBody>
      </p:sp>
      <p:sp>
        <p:nvSpPr>
          <p:cNvPr id="18" name="Okvir za tekst 17"/>
          <p:cNvSpPr txBox="1"/>
          <p:nvPr/>
        </p:nvSpPr>
        <p:spPr>
          <a:xfrm>
            <a:off x="7755854" y="1197735"/>
            <a:ext cx="2743200" cy="3108543"/>
          </a:xfrm>
          <a:prstGeom prst="rect">
            <a:avLst/>
          </a:prstGeom>
          <a:noFill/>
        </p:spPr>
        <p:txBody>
          <a:bodyPr wrap="square" rtlCol="0">
            <a:spAutoFit/>
          </a:bodyPr>
          <a:lstStyle/>
          <a:p>
            <a:pPr algn="ctr"/>
            <a:r>
              <a:rPr lang="sr-Cyrl-BA" sz="2800" dirty="0" smtClean="0">
                <a:latin typeface="Times New Roman" panose="02020603050405020304" pitchFamily="18" charset="0"/>
                <a:cs typeface="Times New Roman" panose="02020603050405020304" pitchFamily="18" charset="0"/>
              </a:rPr>
              <a:t>3. Премјештање лоптице из једне у другу руку испред и иза тијела, кружећи лоптицом око тијела.</a:t>
            </a:r>
            <a:endParaRPr lang="sr-Latn-CS" sz="2800" dirty="0">
              <a:latin typeface="Times New Roman" panose="02020603050405020304" pitchFamily="18" charset="0"/>
              <a:cs typeface="Times New Roman" panose="02020603050405020304" pitchFamily="18" charset="0"/>
            </a:endParaRPr>
          </a:p>
        </p:txBody>
      </p:sp>
      <p:sp>
        <p:nvSpPr>
          <p:cNvPr id="19" name="Okvir za tekst 18"/>
          <p:cNvSpPr txBox="1"/>
          <p:nvPr/>
        </p:nvSpPr>
        <p:spPr>
          <a:xfrm>
            <a:off x="1943773" y="4091301"/>
            <a:ext cx="2524258" cy="1815882"/>
          </a:xfrm>
          <a:prstGeom prst="rect">
            <a:avLst/>
          </a:prstGeom>
          <a:noFill/>
        </p:spPr>
        <p:txBody>
          <a:bodyPr wrap="square" rtlCol="0">
            <a:spAutoFit/>
          </a:bodyPr>
          <a:lstStyle/>
          <a:p>
            <a:r>
              <a:rPr lang="sr-Cyrl-BA" sz="2800" dirty="0" smtClean="0">
                <a:latin typeface="Times New Roman" panose="02020603050405020304" pitchFamily="18" charset="0"/>
                <a:cs typeface="Times New Roman" panose="02020603050405020304" pitchFamily="18" charset="0"/>
              </a:rPr>
              <a:t>4. Котрљање лоптице по поду лијевом и десном руком.</a:t>
            </a:r>
            <a:endParaRPr lang="sr-Latn-CS" sz="2800" dirty="0">
              <a:latin typeface="Times New Roman" panose="02020603050405020304" pitchFamily="18" charset="0"/>
              <a:cs typeface="Times New Roman" panose="02020603050405020304" pitchFamily="18" charset="0"/>
            </a:endParaRPr>
          </a:p>
        </p:txBody>
      </p:sp>
      <p:sp>
        <p:nvSpPr>
          <p:cNvPr id="20" name="Okvir za tekst 19"/>
          <p:cNvSpPr txBox="1"/>
          <p:nvPr/>
        </p:nvSpPr>
        <p:spPr>
          <a:xfrm>
            <a:off x="5245839" y="4087120"/>
            <a:ext cx="3103807" cy="2246769"/>
          </a:xfrm>
          <a:prstGeom prst="rect">
            <a:avLst/>
          </a:prstGeom>
          <a:noFill/>
        </p:spPr>
        <p:txBody>
          <a:bodyPr wrap="square" rtlCol="0">
            <a:spAutoFit/>
          </a:bodyPr>
          <a:lstStyle/>
          <a:p>
            <a:pPr algn="ctr"/>
            <a:r>
              <a:rPr lang="sr-Cyrl-BA" sz="2800" dirty="0" smtClean="0">
                <a:latin typeface="Times New Roman" panose="02020603050405020304" pitchFamily="18" charset="0"/>
                <a:cs typeface="Times New Roman" panose="02020603050405020304" pitchFamily="18" charset="0"/>
              </a:rPr>
              <a:t>5. Подизање лоптице стопалима из сједећег става са испруженим ногама.</a:t>
            </a:r>
            <a:endParaRPr lang="sr-Latn-C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888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18" grpId="0"/>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987899" y="399577"/>
            <a:ext cx="7353836" cy="811038"/>
          </a:xfrm>
        </p:spPr>
        <p:txBody>
          <a:bodyPr>
            <a:noAutofit/>
          </a:bodyPr>
          <a:lstStyle/>
          <a:p>
            <a:r>
              <a:rPr lang="sr-Cyrl-BA" b="1" dirty="0" smtClean="0">
                <a:solidFill>
                  <a:srgbClr val="00B050"/>
                </a:solidFill>
                <a:latin typeface="Times New Roman" panose="02020603050405020304" pitchFamily="18" charset="0"/>
                <a:cs typeface="Times New Roman" panose="02020603050405020304" pitchFamily="18" charset="0"/>
              </a:rPr>
              <a:t>ТЕХНИКА БАЦАЊА ЛОПТИЦЕ</a:t>
            </a:r>
            <a:endParaRPr lang="sr-Latn-CS" b="1" dirty="0">
              <a:solidFill>
                <a:srgbClr val="00B050"/>
              </a:solidFill>
              <a:latin typeface="Times New Roman" panose="02020603050405020304" pitchFamily="18" charset="0"/>
              <a:cs typeface="Times New Roman" panose="02020603050405020304" pitchFamily="18" charset="0"/>
            </a:endParaRPr>
          </a:p>
        </p:txBody>
      </p:sp>
      <p:pic>
        <p:nvPicPr>
          <p:cNvPr id="6" name="Picture 18" descr="Bacanje lopte u standardne ciljeve. Bacanje loptice za ten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037" y="1725770"/>
            <a:ext cx="3671866" cy="19923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4" descr="Što je bacanje male lopte. Tehnika bacanja male lopte iz trčanja ili s  mjesta. Tehnika i metodologija podučavanja bacanja kugle u met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879" y="1275008"/>
            <a:ext cx="2769360" cy="2443072"/>
          </a:xfrm>
          <a:prstGeom prst="rect">
            <a:avLst/>
          </a:prstGeom>
          <a:noFill/>
          <a:extLst>
            <a:ext uri="{909E8E84-426E-40DD-AFC4-6F175D3DCCD1}">
              <a14:hiddenFill xmlns:a14="http://schemas.microsoft.com/office/drawing/2010/main">
                <a:solidFill>
                  <a:srgbClr val="FFFFFF"/>
                </a:solidFill>
              </a14:hiddenFill>
            </a:ext>
          </a:extLst>
        </p:spPr>
      </p:pic>
      <p:pic>
        <p:nvPicPr>
          <p:cNvPr id="8" name="Slika 7"/>
          <p:cNvPicPr>
            <a:picLocks noChangeAspect="1"/>
          </p:cNvPicPr>
          <p:nvPr/>
        </p:nvPicPr>
        <p:blipFill>
          <a:blip r:embed="rId4"/>
          <a:stretch>
            <a:fillRect/>
          </a:stretch>
        </p:blipFill>
        <p:spPr>
          <a:xfrm>
            <a:off x="7867426" y="1796603"/>
            <a:ext cx="3659165" cy="1850643"/>
          </a:xfrm>
          <a:prstGeom prst="rect">
            <a:avLst/>
          </a:prstGeom>
        </p:spPr>
      </p:pic>
      <p:sp>
        <p:nvSpPr>
          <p:cNvPr id="9" name="Pravougaonik 8"/>
          <p:cNvSpPr/>
          <p:nvPr/>
        </p:nvSpPr>
        <p:spPr>
          <a:xfrm>
            <a:off x="0" y="3732664"/>
            <a:ext cx="11243256" cy="3108543"/>
          </a:xfrm>
          <a:prstGeom prst="rect">
            <a:avLst/>
          </a:prstGeom>
        </p:spPr>
        <p:txBody>
          <a:bodyPr wrap="square">
            <a:spAutoFit/>
          </a:bodyPr>
          <a:lstStyle/>
          <a:p>
            <a:pPr algn="just"/>
            <a:r>
              <a:rPr lang="sr-Cyrl-BA" sz="2800" dirty="0" smtClean="0">
                <a:latin typeface="Times New Roman" panose="02020603050405020304" pitchFamily="18" charset="0"/>
                <a:cs typeface="Times New Roman" panose="02020603050405020304" pitchFamily="18" charset="0"/>
              </a:rPr>
              <a:t>Као што је приказано на сликама, лоптица се правилно баца тако што се прави искорак једном ногом напријед (ако се баца лијевом руком искорак је десном ногом, ако се баца лоптица десном руком искорак је лијевом ногом), а тијело се лагано нагиње уназад чиме се прави замах. При самом замаху тијело се нагиње унапријед, стајна нога је већ у искораку, лакат је у висини рамена, а шака се испружа напријед чиме се рука у потпуности исправља и избацује сама лоптица.</a:t>
            </a:r>
            <a:endParaRPr lang="sr-Cyrl-BA"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53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Vjezbajmo zajedno 2 - prirucnik V14 3korektura.ind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2642" y="4311889"/>
            <a:ext cx="3625419" cy="190627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8" descr="Vjezbajmo zajedno 2 - prirucnik V14 3korektura.ind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CS"/>
          </a:p>
        </p:txBody>
      </p:sp>
      <p:sp>
        <p:nvSpPr>
          <p:cNvPr id="7" name="AutoShape 10" descr="Vjezbajmo zajedno 2 - prirucnik V14 3korektura.ind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CS"/>
          </a:p>
        </p:txBody>
      </p:sp>
      <p:sp>
        <p:nvSpPr>
          <p:cNvPr id="9" name="AutoShape 14" descr="Vjezbajmo zajedno 3 - prirucnik V10 3korektura.ind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CS"/>
          </a:p>
        </p:txBody>
      </p:sp>
      <p:sp>
        <p:nvSpPr>
          <p:cNvPr id="10" name="AutoShape 16" descr="Vjezbajmo zajedno 3 - prirucnik V10 3korektura.indd"/>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r-Latn-CS"/>
          </a:p>
        </p:txBody>
      </p:sp>
      <p:sp>
        <p:nvSpPr>
          <p:cNvPr id="18" name="Naslov 1"/>
          <p:cNvSpPr>
            <a:spLocks noGrp="1"/>
          </p:cNvSpPr>
          <p:nvPr>
            <p:ph type="title"/>
          </p:nvPr>
        </p:nvSpPr>
        <p:spPr>
          <a:xfrm>
            <a:off x="2987899" y="399576"/>
            <a:ext cx="7353836" cy="972405"/>
          </a:xfrm>
        </p:spPr>
        <p:txBody>
          <a:bodyPr>
            <a:noAutofit/>
          </a:bodyPr>
          <a:lstStyle/>
          <a:p>
            <a:r>
              <a:rPr lang="sr-Cyrl-BA" b="1" dirty="0">
                <a:solidFill>
                  <a:srgbClr val="00B050"/>
                </a:solidFill>
                <a:latin typeface="Times New Roman" panose="02020603050405020304" pitchFamily="18" charset="0"/>
                <a:cs typeface="Times New Roman" panose="02020603050405020304" pitchFamily="18" charset="0"/>
              </a:rPr>
              <a:t>Бацање лоптице у циљ нацртан на </a:t>
            </a:r>
            <a:r>
              <a:rPr lang="sr-Cyrl-BA" b="1" dirty="0" smtClean="0">
                <a:solidFill>
                  <a:srgbClr val="00B050"/>
                </a:solidFill>
                <a:latin typeface="Times New Roman" panose="02020603050405020304" pitchFamily="18" charset="0"/>
                <a:cs typeface="Times New Roman" panose="02020603050405020304" pitchFamily="18" charset="0"/>
              </a:rPr>
              <a:t>зиду</a:t>
            </a:r>
            <a:endParaRPr lang="sr-Latn-CS" b="1" dirty="0">
              <a:solidFill>
                <a:srgbClr val="00B050"/>
              </a:solidFill>
              <a:latin typeface="Times New Roman" panose="02020603050405020304" pitchFamily="18" charset="0"/>
              <a:cs typeface="Times New Roman" panose="02020603050405020304" pitchFamily="18" charset="0"/>
            </a:endParaRPr>
          </a:p>
        </p:txBody>
      </p:sp>
      <p:sp>
        <p:nvSpPr>
          <p:cNvPr id="2" name="Pravougaonik 1"/>
          <p:cNvSpPr/>
          <p:nvPr/>
        </p:nvSpPr>
        <p:spPr>
          <a:xfrm>
            <a:off x="3485634" y="1672384"/>
            <a:ext cx="8478591" cy="954107"/>
          </a:xfrm>
          <a:prstGeom prst="rect">
            <a:avLst/>
          </a:prstGeom>
        </p:spPr>
        <p:txBody>
          <a:bodyPr wrap="square">
            <a:spAutoFit/>
          </a:bodyPr>
          <a:lstStyle/>
          <a:p>
            <a:pPr algn="ctr"/>
            <a:r>
              <a:rPr lang="sr-Cyrl-BA" sz="2800" dirty="0">
                <a:latin typeface="Times New Roman" panose="02020603050405020304" pitchFamily="18" charset="0"/>
                <a:cs typeface="Times New Roman" panose="02020603050405020304" pitchFamily="18" charset="0"/>
              </a:rPr>
              <a:t>Лоптица се баца из мјеста са удаљености од 2 до 3м. Ученици лопту бацају и лијевом и десном руком.</a:t>
            </a:r>
          </a:p>
        </p:txBody>
      </p:sp>
      <p:sp>
        <p:nvSpPr>
          <p:cNvPr id="3" name="Pravougaonik 2"/>
          <p:cNvSpPr/>
          <p:nvPr/>
        </p:nvSpPr>
        <p:spPr>
          <a:xfrm>
            <a:off x="3350405" y="2926894"/>
            <a:ext cx="8749048" cy="1384995"/>
          </a:xfrm>
          <a:prstGeom prst="rect">
            <a:avLst/>
          </a:prstGeom>
        </p:spPr>
        <p:txBody>
          <a:bodyPr wrap="square">
            <a:spAutoFit/>
          </a:bodyPr>
          <a:lstStyle/>
          <a:p>
            <a:pPr algn="ctr"/>
            <a:r>
              <a:rPr lang="sr-Cyrl-BA" sz="2800" dirty="0">
                <a:latin typeface="Times New Roman" panose="02020603050405020304" pitchFamily="18" charset="0"/>
                <a:cs typeface="Times New Roman" panose="02020603050405020304" pitchFamily="18" charset="0"/>
              </a:rPr>
              <a:t>Када се баца лијевом руком десна нога је напријед у односу на тијело у току замаха руком и бацања саме лоптице.</a:t>
            </a:r>
          </a:p>
        </p:txBody>
      </p:sp>
      <p:pic>
        <p:nvPicPr>
          <p:cNvPr id="4" name="VID_20201124_08271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rot="5400000">
            <a:off x="-414416" y="2666773"/>
            <a:ext cx="4545775" cy="2556998"/>
          </a:xfrm>
          <a:prstGeom prst="rect">
            <a:avLst/>
          </a:prstGeom>
        </p:spPr>
      </p:pic>
    </p:spTree>
    <p:extLst>
      <p:ext uri="{BB962C8B-B14F-4D97-AF65-F5344CB8AC3E}">
        <p14:creationId xmlns:p14="http://schemas.microsoft.com/office/powerpoint/2010/main" val="33392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fade">
                                      <p:cBhvr>
                                        <p:cTn id="23" dur="1000"/>
                                        <p:tgtEl>
                                          <p:spTgt spid="1030"/>
                                        </p:tgtEl>
                                      </p:cBhvr>
                                    </p:animEffect>
                                    <p:anim calcmode="lin" valueType="num">
                                      <p:cBhvr>
                                        <p:cTn id="24" dur="1000" fill="hold"/>
                                        <p:tgtEl>
                                          <p:spTgt spid="1030"/>
                                        </p:tgtEl>
                                        <p:attrNameLst>
                                          <p:attrName>ppt_x</p:attrName>
                                        </p:attrNameLst>
                                      </p:cBhvr>
                                      <p:tavLst>
                                        <p:tav tm="0">
                                          <p:val>
                                            <p:strVal val="#ppt_x"/>
                                          </p:val>
                                        </p:tav>
                                        <p:tav tm="100000">
                                          <p:val>
                                            <p:strVal val="#ppt_x"/>
                                          </p:val>
                                        </p:tav>
                                      </p:tavLst>
                                    </p:anim>
                                    <p:anim calcmode="lin" valueType="num">
                                      <p:cBhvr>
                                        <p:cTn id="25"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4"/>
                </p:tgtEl>
              </p:cMediaNode>
            </p:video>
          </p:childTnLst>
        </p:cTn>
      </p:par>
    </p:tnLst>
    <p:bldLst>
      <p:bldP spid="18" grpId="0"/>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4"/>
          <a:stretch>
            <a:fillRect/>
          </a:stretch>
        </p:blipFill>
        <p:spPr>
          <a:xfrm>
            <a:off x="4649988" y="2925354"/>
            <a:ext cx="5058193" cy="2969649"/>
          </a:xfrm>
          <a:prstGeom prst="rect">
            <a:avLst/>
          </a:prstGeom>
        </p:spPr>
      </p:pic>
      <p:sp>
        <p:nvSpPr>
          <p:cNvPr id="5" name="Okvir za tekst 4"/>
          <p:cNvSpPr txBox="1"/>
          <p:nvPr/>
        </p:nvSpPr>
        <p:spPr>
          <a:xfrm>
            <a:off x="1649213" y="140321"/>
            <a:ext cx="9196453" cy="1815882"/>
          </a:xfrm>
          <a:prstGeom prst="rect">
            <a:avLst/>
          </a:prstGeom>
          <a:noFill/>
        </p:spPr>
        <p:txBody>
          <a:bodyPr wrap="square" rtlCol="0">
            <a:spAutoFit/>
          </a:bodyPr>
          <a:lstStyle/>
          <a:p>
            <a:pPr algn="ctr"/>
            <a:endParaRPr lang="sr-Cyrl-BA" sz="2800" dirty="0" smtClean="0">
              <a:latin typeface="Times New Roman" panose="02020603050405020304" pitchFamily="18" charset="0"/>
              <a:cs typeface="Times New Roman" panose="02020603050405020304" pitchFamily="18" charset="0"/>
            </a:endParaRPr>
          </a:p>
          <a:p>
            <a:pPr algn="ctr"/>
            <a:r>
              <a:rPr lang="sr-Cyrl-BA" sz="2800" dirty="0" smtClean="0">
                <a:latin typeface="Times New Roman" panose="02020603050405020304" pitchFamily="18" charset="0"/>
                <a:cs typeface="Times New Roman" panose="02020603050405020304" pitchFamily="18" charset="0"/>
              </a:rPr>
              <a:t>Ако се баца лоптица у циљ десном руком, лијева нога је у искораку напријед, па слиједи замах и само бацање лоптице.</a:t>
            </a:r>
            <a:endParaRPr lang="sr-Latn-CS" sz="2800" dirty="0">
              <a:latin typeface="Times New Roman" panose="02020603050405020304" pitchFamily="18" charset="0"/>
              <a:cs typeface="Times New Roman" panose="02020603050405020304" pitchFamily="18" charset="0"/>
            </a:endParaRPr>
          </a:p>
        </p:txBody>
      </p:sp>
      <p:pic>
        <p:nvPicPr>
          <p:cNvPr id="6" name="VID_20201124_08245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rot="5400000">
            <a:off x="-570401" y="2927284"/>
            <a:ext cx="4439227" cy="2497065"/>
          </a:xfrm>
          <a:prstGeom prst="rect">
            <a:avLst/>
          </a:prstGeom>
        </p:spPr>
      </p:pic>
    </p:spTree>
    <p:extLst>
      <p:ext uri="{BB962C8B-B14F-4D97-AF65-F5344CB8AC3E}">
        <p14:creationId xmlns:p14="http://schemas.microsoft.com/office/powerpoint/2010/main" val="167241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Danas vježbamo gađanje lopticom u cilj s različitih udaljenost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555" y="3065331"/>
            <a:ext cx="3154295" cy="3463830"/>
          </a:xfrm>
          <a:prstGeom prst="rect">
            <a:avLst/>
          </a:prstGeom>
          <a:noFill/>
          <a:extLst>
            <a:ext uri="{909E8E84-426E-40DD-AFC4-6F175D3DCCD1}">
              <a14:hiddenFill xmlns:a14="http://schemas.microsoft.com/office/drawing/2010/main">
                <a:solidFill>
                  <a:srgbClr val="FFFFFF"/>
                </a:solidFill>
              </a14:hiddenFill>
            </a:ext>
          </a:extLst>
        </p:spPr>
      </p:pic>
      <p:sp>
        <p:nvSpPr>
          <p:cNvPr id="5" name="Pravougaonik 4"/>
          <p:cNvSpPr/>
          <p:nvPr/>
        </p:nvSpPr>
        <p:spPr>
          <a:xfrm>
            <a:off x="927279" y="1087020"/>
            <a:ext cx="10728102" cy="1384995"/>
          </a:xfrm>
          <a:prstGeom prst="rect">
            <a:avLst/>
          </a:prstGeom>
        </p:spPr>
        <p:txBody>
          <a:bodyPr wrap="square">
            <a:spAutoFit/>
          </a:bodyPr>
          <a:lstStyle/>
          <a:p>
            <a:pPr algn="ctr"/>
            <a:r>
              <a:rPr lang="sr-Cyrl-BA" sz="2800" dirty="0" smtClean="0">
                <a:latin typeface="Times New Roman" panose="02020603050405020304" pitchFamily="18" charset="0"/>
                <a:cs typeface="Times New Roman" panose="02020603050405020304" pitchFamily="18" charset="0"/>
              </a:rPr>
              <a:t>Обруч може бити завезан – окачен о канап, постављен на под или, као на слици, да га држи други ученик.</a:t>
            </a:r>
          </a:p>
          <a:p>
            <a:pPr algn="ctr"/>
            <a:r>
              <a:rPr lang="sr-Cyrl-BA" sz="2800" dirty="0" smtClean="0">
                <a:latin typeface="Times New Roman" panose="02020603050405020304" pitchFamily="18" charset="0"/>
                <a:cs typeface="Times New Roman" panose="02020603050405020304" pitchFamily="18" charset="0"/>
              </a:rPr>
              <a:t>Поступак бацања је као и у претходном случају када је циљ на зиду.</a:t>
            </a:r>
            <a:endParaRPr lang="sr-Cyrl-BA" sz="2800" dirty="0">
              <a:latin typeface="Times New Roman" panose="02020603050405020304" pitchFamily="18" charset="0"/>
              <a:cs typeface="Times New Roman" panose="02020603050405020304" pitchFamily="18" charset="0"/>
            </a:endParaRPr>
          </a:p>
        </p:txBody>
      </p:sp>
      <p:sp>
        <p:nvSpPr>
          <p:cNvPr id="6" name="Naslov 1"/>
          <p:cNvSpPr>
            <a:spLocks noGrp="1"/>
          </p:cNvSpPr>
          <p:nvPr>
            <p:ph type="title"/>
          </p:nvPr>
        </p:nvSpPr>
        <p:spPr>
          <a:xfrm>
            <a:off x="2614411" y="114615"/>
            <a:ext cx="7714445" cy="972405"/>
          </a:xfrm>
        </p:spPr>
        <p:txBody>
          <a:bodyPr>
            <a:noAutofit/>
          </a:bodyPr>
          <a:lstStyle/>
          <a:p>
            <a:r>
              <a:rPr lang="sr-Cyrl-BA" b="1" dirty="0">
                <a:solidFill>
                  <a:srgbClr val="00B050"/>
                </a:solidFill>
                <a:latin typeface="Times New Roman" panose="02020603050405020304" pitchFamily="18" charset="0"/>
                <a:cs typeface="Times New Roman" panose="02020603050405020304" pitchFamily="18" charset="0"/>
              </a:rPr>
              <a:t>Бацање лоптице у циљ </a:t>
            </a:r>
            <a:r>
              <a:rPr lang="sr-Cyrl-BA" b="1" dirty="0" err="1" smtClean="0">
                <a:solidFill>
                  <a:srgbClr val="00B050"/>
                </a:solidFill>
                <a:latin typeface="Times New Roman" panose="02020603050405020304" pitchFamily="18" charset="0"/>
                <a:cs typeface="Times New Roman" panose="02020603050405020304" pitchFamily="18" charset="0"/>
              </a:rPr>
              <a:t>наПРАВЉЕН</a:t>
            </a:r>
            <a:r>
              <a:rPr lang="sr-Cyrl-BA" b="1" dirty="0" smtClean="0">
                <a:solidFill>
                  <a:srgbClr val="00B050"/>
                </a:solidFill>
                <a:latin typeface="Times New Roman" panose="02020603050405020304" pitchFamily="18" charset="0"/>
                <a:cs typeface="Times New Roman" panose="02020603050405020304" pitchFamily="18" charset="0"/>
              </a:rPr>
              <a:t> ПОМОЋУ ОБРУЧА</a:t>
            </a:r>
            <a:endParaRPr lang="sr-Latn-CS"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922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2614411" y="114615"/>
            <a:ext cx="7714445" cy="972405"/>
          </a:xfrm>
        </p:spPr>
        <p:txBody>
          <a:bodyPr>
            <a:noAutofit/>
          </a:bodyPr>
          <a:lstStyle/>
          <a:p>
            <a:r>
              <a:rPr lang="sr-Cyrl-BA" b="1" dirty="0" smtClean="0">
                <a:solidFill>
                  <a:srgbClr val="00B050"/>
                </a:solidFill>
                <a:latin typeface="Times New Roman" panose="02020603050405020304" pitchFamily="18" charset="0"/>
                <a:cs typeface="Times New Roman" panose="02020603050405020304" pitchFamily="18" charset="0"/>
              </a:rPr>
              <a:t>За оне који </a:t>
            </a:r>
            <a:r>
              <a:rPr lang="sr-Cyrl-BA" b="1" dirty="0" err="1" smtClean="0">
                <a:solidFill>
                  <a:srgbClr val="00B050"/>
                </a:solidFill>
                <a:latin typeface="Times New Roman" panose="02020603050405020304" pitchFamily="18" charset="0"/>
                <a:cs typeface="Times New Roman" panose="02020603050405020304" pitchFamily="18" charset="0"/>
              </a:rPr>
              <a:t>ЖЕЛе</a:t>
            </a:r>
            <a:r>
              <a:rPr lang="sr-Cyrl-BA" b="1" smtClean="0">
                <a:solidFill>
                  <a:srgbClr val="00B050"/>
                </a:solidFill>
                <a:latin typeface="Times New Roman" panose="02020603050405020304" pitchFamily="18" charset="0"/>
                <a:cs typeface="Times New Roman" panose="02020603050405020304" pitchFamily="18" charset="0"/>
              </a:rPr>
              <a:t>, </a:t>
            </a:r>
            <a:r>
              <a:rPr lang="sr-Cyrl-BA" b="1" smtClean="0">
                <a:solidFill>
                  <a:srgbClr val="00B050"/>
                </a:solidFill>
                <a:latin typeface="Times New Roman" panose="02020603050405020304" pitchFamily="18" charset="0"/>
                <a:cs typeface="Times New Roman" panose="02020603050405020304" pitchFamily="18" charset="0"/>
              </a:rPr>
              <a:t>ЗАДАТАК </a:t>
            </a:r>
            <a:r>
              <a:rPr lang="sr-Cyrl-BA" b="1" smtClean="0">
                <a:solidFill>
                  <a:srgbClr val="00B050"/>
                </a:solidFill>
                <a:latin typeface="Times New Roman" panose="02020603050405020304" pitchFamily="18" charset="0"/>
                <a:cs typeface="Times New Roman" panose="02020603050405020304" pitchFamily="18" charset="0"/>
              </a:rPr>
              <a:t> </a:t>
            </a:r>
            <a:r>
              <a:rPr lang="sr-Cyrl-BA" b="1" dirty="0" smtClean="0">
                <a:solidFill>
                  <a:srgbClr val="00B050"/>
                </a:solidFill>
                <a:latin typeface="Times New Roman" panose="02020603050405020304" pitchFamily="18" charset="0"/>
                <a:cs typeface="Times New Roman" panose="02020603050405020304" pitchFamily="18" charset="0"/>
              </a:rPr>
              <a:t>!</a:t>
            </a:r>
            <a:endParaRPr lang="sr-Latn-CS" b="1" dirty="0">
              <a:solidFill>
                <a:srgbClr val="00B050"/>
              </a:solidFill>
              <a:latin typeface="Times New Roman" panose="02020603050405020304" pitchFamily="18" charset="0"/>
              <a:cs typeface="Times New Roman" panose="02020603050405020304" pitchFamily="18" charset="0"/>
            </a:endParaRPr>
          </a:p>
        </p:txBody>
      </p:sp>
      <p:sp>
        <p:nvSpPr>
          <p:cNvPr id="5" name="Pravougaonik 4"/>
          <p:cNvSpPr/>
          <p:nvPr/>
        </p:nvSpPr>
        <p:spPr>
          <a:xfrm>
            <a:off x="437882" y="2362028"/>
            <a:ext cx="11191742" cy="1077218"/>
          </a:xfrm>
          <a:prstGeom prst="rect">
            <a:avLst/>
          </a:prstGeom>
        </p:spPr>
        <p:txBody>
          <a:bodyPr wrap="square">
            <a:spAutoFit/>
          </a:bodyPr>
          <a:lstStyle/>
          <a:p>
            <a:pPr algn="ctr"/>
            <a:r>
              <a:rPr lang="sr-Cyrl-BA" sz="3200" dirty="0" smtClean="0">
                <a:latin typeface="Times New Roman" panose="02020603050405020304" pitchFamily="18" charset="0"/>
                <a:cs typeface="Times New Roman" panose="02020603050405020304" pitchFamily="18" charset="0"/>
              </a:rPr>
              <a:t>Организујте једно такмичење у бацању лоптице у циљ. Такмичење можете организовати са својим укућанима.</a:t>
            </a:r>
            <a:endParaRPr lang="sr-Cyrl-BA"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846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970281"/>
      </p:ext>
    </p:extLst>
  </p:cSld>
  <p:clrMapOvr>
    <a:masterClrMapping/>
  </p:clrMapOvr>
  <p:timing>
    <p:tnLst>
      <p:par>
        <p:cTn id="1" dur="indefinite" restart="never" nodeType="tmRoot"/>
      </p:par>
    </p:tnLst>
  </p:timing>
</p:sld>
</file>

<file path=ppt/theme/theme1.xml><?xml version="1.0" encoding="utf-8"?>
<a:theme xmlns:a="http://schemas.openxmlformats.org/drawingml/2006/main" name="Kapljica">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TM04033925[[fn=Kapljica]]</Template>
  <TotalTime>129</TotalTime>
  <Words>312</Words>
  <Application>Microsoft Office PowerPoint</Application>
  <PresentationFormat>Široki ekran</PresentationFormat>
  <Paragraphs>19</Paragraphs>
  <Slides>8</Slides>
  <Notes>0</Notes>
  <HiddenSlides>0</HiddenSlides>
  <MMClips>2</MMClips>
  <ScaleCrop>false</ScaleCrop>
  <HeadingPairs>
    <vt:vector size="6" baseType="variant">
      <vt:variant>
        <vt:lpstr>Korišćeni fontovi</vt:lpstr>
      </vt:variant>
      <vt:variant>
        <vt:i4>3</vt:i4>
      </vt:variant>
      <vt:variant>
        <vt:lpstr>Tema</vt:lpstr>
      </vt:variant>
      <vt:variant>
        <vt:i4>1</vt:i4>
      </vt:variant>
      <vt:variant>
        <vt:lpstr>Naslovi slajdova</vt:lpstr>
      </vt:variant>
      <vt:variant>
        <vt:i4>8</vt:i4>
      </vt:variant>
    </vt:vector>
  </HeadingPairs>
  <TitlesOfParts>
    <vt:vector size="12" baseType="lpstr">
      <vt:lpstr>Arial</vt:lpstr>
      <vt:lpstr>Times New Roman</vt:lpstr>
      <vt:lpstr>Tw Cen MT</vt:lpstr>
      <vt:lpstr>Kapljica</vt:lpstr>
      <vt:lpstr>БАЦАЊЕ ЛОПТИЦЕ У ЦИЉ</vt:lpstr>
      <vt:lpstr>ВЈЕЖБЕ ЗАГРИЈАВАЊА</vt:lpstr>
      <vt:lpstr>ТЕХНИКА БАЦАЊА ЛОПТИЦЕ</vt:lpstr>
      <vt:lpstr>Бацање лоптице у циљ нацртан на зиду</vt:lpstr>
      <vt:lpstr>PowerPoint prezentacija</vt:lpstr>
      <vt:lpstr>Бацање лоптице у циљ наПРАВЉЕН ПОМОЋУ ОБРУЧА</vt:lpstr>
      <vt:lpstr>За оне који ЖЕЛе, ЗАДАТАК  !</vt:lpstr>
      <vt:lpstr>PowerPoint prezentacija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БАЦАЊЕ ЛОПТИЦЕ У ЦИЉ</dc:title>
  <dc:creator>ucenik</dc:creator>
  <cp:lastModifiedBy>ucenik</cp:lastModifiedBy>
  <cp:revision>16</cp:revision>
  <dcterms:created xsi:type="dcterms:W3CDTF">2020-11-14T08:48:13Z</dcterms:created>
  <dcterms:modified xsi:type="dcterms:W3CDTF">2020-11-14T12:09:44Z</dcterms:modified>
</cp:coreProperties>
</file>