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1" r:id="rId5"/>
    <p:sldId id="263" r:id="rId6"/>
    <p:sldId id="262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2F46C7-E56F-42DA-849F-4EFB02F69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46C69C4-F76D-4C88-99C7-669E59733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3268D5-A780-4321-AC00-3AEB88095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3A20-F998-419F-B918-DE9D2C8A4D65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04F5C3-800E-4D6F-8A76-6949D5861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7414A0-C81D-48F1-AA9E-5B33E3C7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8F2D-B500-457A-9E32-C9AC69732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85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83E5C2-B3FB-45FB-A4D1-21C6FDC7A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22FA60-2591-43F7-9C89-B5EEB2550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AE9742-3199-43B6-90E5-B3932706B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3A20-F998-419F-B918-DE9D2C8A4D65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1DB928-6CDE-4474-9640-09C59D0B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D231B5-60EE-48B4-B308-DC1CF9B5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8F2D-B500-457A-9E32-C9AC69732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529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E1003FF-737A-4DCB-BB2B-42AA23BE9E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8813CCA-7768-46A5-8948-4C2813AC6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C09ECC-A846-4C1D-999D-47895F3EB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3A20-F998-419F-B918-DE9D2C8A4D65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43F0C4-9021-477E-B50A-ED80C2A79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6B3C7E-A492-46C2-920C-11D2AF04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8F2D-B500-457A-9E32-C9AC69732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157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6DF9DF-D334-4B5C-9844-CEC3B2C4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FC4CFF-CEBA-4F2A-856D-DCECB4B9F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F73CFE-0A74-487E-BB99-9CCECA156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3A20-F998-419F-B918-DE9D2C8A4D65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CBD386-D363-4318-89DB-959821B9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8573A9-D367-4F9C-A4AC-E3ECE5DAA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8F2D-B500-457A-9E32-C9AC69732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06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5B10CA-8D74-4AD4-A8F1-F8EAB899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527278-FA8C-4C42-83D6-30559AD43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14BB33-13CD-441E-ACAF-B4C12DD0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3A20-F998-419F-B918-DE9D2C8A4D65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179C9E-BBC3-4632-AF91-91D11C7D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FE9C-086F-4555-900B-5A04AFE8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8F2D-B500-457A-9E32-C9AC69732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727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1669A-FF6A-459F-866C-341C1B3C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B87A3C-7666-41FD-9C55-65C985C657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513F1E-9700-4446-A212-E03E4A653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5B62FD-C64E-4F88-85A7-9190B3730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3A20-F998-419F-B918-DE9D2C8A4D65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8C4976-D6F8-4EC3-85E0-66A84C17C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BFF9B2-91DC-4614-B2EE-666BDF18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8F2D-B500-457A-9E32-C9AC69732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278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9F9A50-027A-424F-A8A4-971A7ED31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206CDC-EDCD-4531-8B39-8BE0DEB48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D17C2B-982A-4526-86C5-5BB9B4CB3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3F9B21-AB5C-4685-B33D-99AB99653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9A996C6-063A-4DF5-8CB4-6AEEDD6872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F696354-26B1-4496-B8F8-CC7185632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3A20-F998-419F-B918-DE9D2C8A4D65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60124F-E6AB-48F3-BDEF-C397E123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C91AC0A-A7B0-4C40-814B-9A3944A8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8F2D-B500-457A-9E32-C9AC69732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905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974349-9435-4B16-B5EA-B586CFA3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A9D060A-D466-4261-926F-EE73C225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3A20-F998-419F-B918-DE9D2C8A4D65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4812D2C-8895-476D-9E4B-0A3B4B9D8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A97E2E-6740-4ED5-BB7C-7ACFC040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8F2D-B500-457A-9E32-C9AC69732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30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CCEFCAD-4634-4647-898E-E6EC3814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3A20-F998-419F-B918-DE9D2C8A4D65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2E4B48-530E-4928-B944-F3627FE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B311FB-14B8-4925-A126-F71899D4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8F2D-B500-457A-9E32-C9AC69732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51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3631FB-0A6A-4274-8F32-6FD1D8E0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696403-3C26-4940-B30E-4CF142FDF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8BEF69-E3BF-4565-8594-8561368AD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2FFA36-4524-4C28-8EAD-49B291B79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3A20-F998-419F-B918-DE9D2C8A4D65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0250E0-5D01-4457-A4B2-302855990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BA075D-A2FD-4615-BB7A-8E9382BF6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8F2D-B500-457A-9E32-C9AC69732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569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2DD28F-11DB-4455-A3B1-FE47D2CA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4BA7945-4307-4EAA-A79F-2024CD70C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8C3544-EA07-4125-A8DA-6E543D70D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153462-5820-431A-A6BE-99413194E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3A20-F998-419F-B918-DE9D2C8A4D65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9DE7BF-7487-4AF2-8124-E647DFBE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AA3CB6-24C2-4074-8C38-8F8DD9C6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8F2D-B500-457A-9E32-C9AC69732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797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2D7A8ED-9E80-4B9D-A2A1-1288B18DD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9F1DE3-7C68-4E26-B0EA-447A074D2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A2E95A-D994-449B-B654-382269C0A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43A20-F998-419F-B918-DE9D2C8A4D65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7415C1-D9D0-44B4-83D6-8A01B462A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D0DA0D-1DC1-49D8-9C30-BB5FFA233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B8F2D-B500-457A-9E32-C9AC69732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55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1CA93C-3D32-43FC-AA6F-983A9CA4E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852" y="803787"/>
            <a:ext cx="3390900" cy="1408566"/>
          </a:xfrm>
        </p:spPr>
        <p:txBody>
          <a:bodyPr>
            <a:normAutofit/>
          </a:bodyPr>
          <a:lstStyle/>
          <a:p>
            <a:pPr algn="l"/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b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Трећи разред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B9E850-FFAF-4114-8402-0DAD35306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573" y="3037109"/>
            <a:ext cx="8013316" cy="1620559"/>
          </a:xfrm>
        </p:spPr>
        <p:txBody>
          <a:bodyPr>
            <a:normAutofit/>
          </a:bodyPr>
          <a:lstStyle/>
          <a:p>
            <a:r>
              <a:rPr lang="sr-Cyrl-RS" sz="4000" b="1" dirty="0">
                <a:latin typeface="Arial" panose="020B0604020202020204" pitchFamily="34" charset="0"/>
                <a:cs typeface="Arial" panose="020B0604020202020204" pitchFamily="34" charset="0"/>
              </a:rPr>
              <a:t>ЈЕДНАЧИНЕ СА </a:t>
            </a:r>
          </a:p>
          <a:p>
            <a:r>
              <a:rPr lang="sr-Cyrl-RS" sz="4000" b="1" dirty="0">
                <a:latin typeface="Arial" panose="020B0604020202020204" pitchFamily="34" charset="0"/>
                <a:cs typeface="Arial" panose="020B0604020202020204" pitchFamily="34" charset="0"/>
              </a:rPr>
              <a:t>НЕПОЗНАТИМ УМАЊЕНИКОМ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8C2489-CC88-4790-BE71-C031FB4B7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7772" y="750909"/>
            <a:ext cx="5654714" cy="61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16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50344C-60FD-4726-A1C8-7547F0F4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</p:spPr>
        <p:txBody>
          <a:bodyPr>
            <a:normAutofit/>
          </a:bodyPr>
          <a:lstStyle/>
          <a:p>
            <a:r>
              <a:rPr lang="sr-Cyrl-RS" sz="3200" b="1" dirty="0">
                <a:latin typeface="Arial" panose="020B0604020202020204" pitchFamily="34" charset="0"/>
                <a:cs typeface="Arial" panose="020B0604020202020204" pitchFamily="34" charset="0"/>
              </a:rPr>
              <a:t>Како одређујемо непознати сабирак?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8CC743-5AD0-44B5-AA4F-C1A269756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778000"/>
            <a:ext cx="11620500" cy="439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Непознати сабирак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одређујемо 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тако да </a:t>
            </a:r>
          </a:p>
          <a:p>
            <a:pPr marL="0" indent="0">
              <a:buNone/>
            </a:pP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од збира одузмемо познати сабирак.</a:t>
            </a:r>
          </a:p>
          <a:p>
            <a:pPr marL="0" indent="0">
              <a:buNone/>
            </a:pPr>
            <a:endParaRPr lang="sr-Cyrl-R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3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Х + 26 = 62	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ЈЕДНАЧИНА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   Х = 62 – 26         рјешавање једначине</a:t>
            </a:r>
          </a:p>
          <a:p>
            <a:pPr marL="0" indent="0">
              <a:buNone/>
            </a:pP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   Х = 36		      рјешење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једначине</a:t>
            </a:r>
            <a:endParaRPr lang="sr-Cyrl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   Пр. 36 + 26 = 62  провјера рјешења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3B22E8-A75B-41BD-8572-F576954202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5301" y="0"/>
            <a:ext cx="4076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786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F199CC-BA28-4DD2-B25B-AF6100FFA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676"/>
            <a:ext cx="10515600" cy="1325563"/>
          </a:xfrm>
        </p:spPr>
        <p:txBody>
          <a:bodyPr>
            <a:normAutofit/>
          </a:bodyPr>
          <a:lstStyle/>
          <a:p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Одузимање је рачунска операција.</a:t>
            </a:r>
            <a:b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Знак за одузимање је  минус  „ – „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DB67B5-EDD3-4871-9882-2FE2F88DA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06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/>
              <a:t>      </a:t>
            </a:r>
          </a:p>
          <a:p>
            <a:pPr marL="0" indent="0">
              <a:buNone/>
            </a:pPr>
            <a:r>
              <a:rPr lang="sr-Cyrl-RS" sz="4000" dirty="0">
                <a:latin typeface="Arial" panose="020B0604020202020204" pitchFamily="34" charset="0"/>
                <a:cs typeface="Arial" panose="020B0604020202020204" pitchFamily="34" charset="0"/>
              </a:rPr>
              <a:t> 62 – 26 = 36</a:t>
            </a:r>
          </a:p>
          <a:p>
            <a:pPr marL="0" indent="0">
              <a:buNone/>
            </a:pPr>
            <a:endParaRPr lang="sr-Cyrl-R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4000" dirty="0">
                <a:latin typeface="Arial" panose="020B0604020202020204" pitchFamily="34" charset="0"/>
                <a:cs typeface="Arial" panose="020B0604020202020204" pitchFamily="34" charset="0"/>
              </a:rPr>
              <a:t>          	      РАЗЛИКА</a:t>
            </a:r>
          </a:p>
          <a:p>
            <a:pPr marL="0" indent="0">
              <a:buNone/>
            </a:pPr>
            <a:r>
              <a:rPr lang="sr-Cyrl-RS" sz="4000" dirty="0">
                <a:latin typeface="Arial" panose="020B0604020202020204" pitchFamily="34" charset="0"/>
                <a:cs typeface="Arial" panose="020B0604020202020204" pitchFamily="34" charset="0"/>
              </a:rPr>
              <a:t>	    УМАЊИЛАЦ</a:t>
            </a:r>
          </a:p>
          <a:p>
            <a:pPr marL="0" indent="0">
              <a:buNone/>
            </a:pPr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Cyrl-R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УМАЊЕНИК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A6252B16-76A8-499C-8B98-C2B1243DB0C7}"/>
              </a:ext>
            </a:extLst>
          </p:cNvPr>
          <p:cNvCxnSpPr>
            <a:cxnSpLocks/>
          </p:cNvCxnSpPr>
          <p:nvPr/>
        </p:nvCxnSpPr>
        <p:spPr>
          <a:xfrm>
            <a:off x="1322614" y="2988129"/>
            <a:ext cx="0" cy="1943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F9A3009D-8F7A-46A2-823B-FEC039D5586F}"/>
              </a:ext>
            </a:extLst>
          </p:cNvPr>
          <p:cNvCxnSpPr>
            <a:cxnSpLocks/>
          </p:cNvCxnSpPr>
          <p:nvPr/>
        </p:nvCxnSpPr>
        <p:spPr>
          <a:xfrm>
            <a:off x="2465614" y="2988129"/>
            <a:ext cx="0" cy="1436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281122B9-E74E-4B4B-B9E5-7095DE8D3962}"/>
              </a:ext>
            </a:extLst>
          </p:cNvPr>
          <p:cNvCxnSpPr>
            <a:cxnSpLocks/>
          </p:cNvCxnSpPr>
          <p:nvPr/>
        </p:nvCxnSpPr>
        <p:spPr>
          <a:xfrm>
            <a:off x="3608615" y="2988129"/>
            <a:ext cx="0" cy="718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498AAA7-145D-4595-8810-9489314E01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7602" y="1121229"/>
            <a:ext cx="4787698" cy="517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473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9E8B4A-D48C-4703-9A61-9E9EC0A83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>
            <a:normAutofit fontScale="90000"/>
          </a:bodyPr>
          <a:lstStyle/>
          <a:p>
            <a:r>
              <a:rPr lang="sr-Cyrl-RS" sz="4000" b="1" dirty="0">
                <a:latin typeface="Arial" panose="020B0604020202020204" pitchFamily="34" charset="0"/>
                <a:cs typeface="Arial" panose="020B0604020202020204" pitchFamily="34" charset="0"/>
              </a:rPr>
              <a:t>Како израчунавамо непознати умањеник?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A7E455-FB40-4767-867E-09E5F3333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690688"/>
            <a:ext cx="107950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	Једначина                          Х – 53 = 36</a:t>
            </a:r>
          </a:p>
          <a:p>
            <a:pPr marL="0" indent="0">
              <a:buNone/>
            </a:pPr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	Рјешавање једначине       Х = 36 + 53</a:t>
            </a:r>
          </a:p>
          <a:p>
            <a:pPr marL="0" indent="0">
              <a:buNone/>
            </a:pPr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	Рјешење једначине           Х = 89</a:t>
            </a:r>
          </a:p>
          <a:p>
            <a:pPr marL="0" indent="0">
              <a:buNone/>
            </a:pPr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	Провјера једначине           89 – 53 = 36</a:t>
            </a:r>
          </a:p>
          <a:p>
            <a:pPr marL="0" indent="0" algn="ctr">
              <a:buNone/>
            </a:pPr>
            <a:endParaRPr lang="sr-Cyrl-R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Cyrl-RS" sz="3600" b="1" dirty="0">
                <a:latin typeface="Arial" panose="020B0604020202020204" pitchFamily="34" charset="0"/>
                <a:cs typeface="Arial" panose="020B0604020202020204" pitchFamily="34" charset="0"/>
              </a:rPr>
              <a:t>Непознати умањеник израчунавамо </a:t>
            </a:r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тако </a:t>
            </a:r>
            <a:r>
              <a:rPr lang="sr-Cyrl-RS" sz="3600" b="1" dirty="0">
                <a:latin typeface="Arial" panose="020B0604020202020204" pitchFamily="34" charset="0"/>
                <a:cs typeface="Arial" panose="020B0604020202020204" pitchFamily="34" charset="0"/>
              </a:rPr>
              <a:t>да разлику и умањилац саберемо.</a:t>
            </a:r>
          </a:p>
        </p:txBody>
      </p:sp>
    </p:spTree>
    <p:extLst>
      <p:ext uri="{BB962C8B-B14F-4D97-AF65-F5344CB8AC3E}">
        <p14:creationId xmlns:p14="http://schemas.microsoft.com/office/powerpoint/2010/main" xmlns="" val="55418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7DDAD-E2A3-47D7-99FE-50433460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458"/>
            <a:ext cx="10515600" cy="743856"/>
          </a:xfrm>
        </p:spPr>
        <p:txBody>
          <a:bodyPr>
            <a:normAutofit/>
          </a:bodyPr>
          <a:lstStyle/>
          <a:p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1. Израчунај непознати умањеник!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FA383B-5C59-4E83-8FCF-F2C451140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0657" y="1531257"/>
            <a:ext cx="3390900" cy="21336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200" u="sng" dirty="0">
                <a:latin typeface="Arial" panose="020B0604020202020204" pitchFamily="34" charset="0"/>
                <a:cs typeface="Arial" panose="020B0604020202020204" pitchFamily="34" charset="0"/>
              </a:rPr>
              <a:t>Х – 29 = 51</a:t>
            </a:r>
          </a:p>
          <a:p>
            <a:pPr marL="0" indent="0" algn="ctr">
              <a:buNone/>
            </a:pP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Х = 51 + 29</a:t>
            </a:r>
          </a:p>
          <a:p>
            <a:pPr marL="0" indent="0" algn="ctr">
              <a:buNone/>
            </a:pP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Х = 80</a:t>
            </a:r>
          </a:p>
          <a:p>
            <a:pPr marL="0" indent="0" algn="ctr">
              <a:buNone/>
            </a:pP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Пр. 80 – 29 =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C6DAED-62B8-4A3B-906B-3CF0C8FCF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5157" y="3987801"/>
            <a:ext cx="3492500" cy="2133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r-Cyrl-RS" sz="3200" u="sng" dirty="0">
                <a:latin typeface="Arial" panose="020B0604020202020204" pitchFamily="34" charset="0"/>
                <a:cs typeface="Arial" panose="020B0604020202020204" pitchFamily="34" charset="0"/>
              </a:rPr>
              <a:t>Х – 47 = 53</a:t>
            </a:r>
          </a:p>
          <a:p>
            <a:pPr marL="0" indent="0" algn="ctr">
              <a:buNone/>
            </a:pP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Х = 53 + 47</a:t>
            </a:r>
          </a:p>
          <a:p>
            <a:pPr marL="0" indent="0" algn="ctr">
              <a:buNone/>
            </a:pP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Х = 100</a:t>
            </a:r>
          </a:p>
          <a:p>
            <a:pPr marL="0" indent="0" algn="ctr">
              <a:buNone/>
            </a:pP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Пр. 100 – 47 = 53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3B22E8-A75B-41BD-8572-F576954202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419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103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C1821-3523-465B-9269-25C75304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870" y="681037"/>
            <a:ext cx="6506029" cy="1376363"/>
          </a:xfrm>
        </p:spPr>
        <p:txBody>
          <a:bodyPr>
            <a:norm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2. Израчунај умањеник, </a:t>
            </a:r>
            <a:b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ако је умањилац 44, а разлика 7!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D7646B-D5EB-44B5-87CD-E9A53AC7A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7400"/>
            <a:ext cx="11081657" cy="41195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Х – 44 = 7</a:t>
            </a:r>
          </a:p>
          <a:p>
            <a:pPr marL="0" indent="0" algn="ctr">
              <a:buNone/>
            </a:pPr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Х = 7 + 44</a:t>
            </a:r>
          </a:p>
          <a:p>
            <a:pPr marL="0" indent="0" algn="ctr">
              <a:buNone/>
            </a:pPr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Х = 51</a:t>
            </a:r>
          </a:p>
          <a:p>
            <a:pPr marL="0" indent="0" algn="ctr">
              <a:buNone/>
            </a:pPr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Пр. 51 – 44 = 7</a:t>
            </a:r>
          </a:p>
          <a:p>
            <a:pPr marL="0" indent="0" algn="ctr">
              <a:buNone/>
            </a:pPr>
            <a:endParaRPr lang="sr-Cyrl-R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Cyrl-RS" sz="3000" dirty="0">
                <a:latin typeface="Arial" panose="020B0604020202020204" pitchFamily="34" charset="0"/>
                <a:cs typeface="Arial" panose="020B0604020202020204" pitchFamily="34" charset="0"/>
              </a:rPr>
              <a:t>УМАЊЕНИК = РАЗЛИКА + УМАЊИЛАЦ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AF9FE5-CF7F-4BAD-AECF-E1C3FFA627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6956" y="0"/>
            <a:ext cx="4490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127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326A5B-E66E-4B4A-9367-75E2688668F5}"/>
              </a:ext>
            </a:extLst>
          </p:cNvPr>
          <p:cNvSpPr txBox="1"/>
          <p:nvPr/>
        </p:nvSpPr>
        <p:spPr>
          <a:xfrm>
            <a:off x="3327400" y="743711"/>
            <a:ext cx="8960757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sr-Cyrl-CS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ЗАДАЦИ ЗА САМОСТАЛАН РАД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sr-Cyrl-C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sr-Cyrl-C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Израчунај!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X </a:t>
            </a:r>
            <a:r>
              <a:rPr lang="sr-Cyrl-CS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64               X – </a:t>
            </a:r>
            <a:r>
              <a:rPr lang="sr-Cyrl-CS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sr-Cyrl-CS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</a:t>
            </a:r>
            <a:r>
              <a:rPr lang="sr-Cyrl-CS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sr-Cyrl-CS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Ако од замишљеног броја </a:t>
            </a:r>
            <a:r>
              <a:rPr lang="sr-Cyrl-CS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одузмемо</a:t>
            </a:r>
            <a:r>
              <a:rPr lang="sr-Cyrl-R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Cyrl-R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број </a:t>
            </a:r>
            <a:r>
              <a:rPr lang="sr-Cyrl-C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sr-Latn-BA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sr-Cyrl-CS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Cyrl-CS" sz="28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добићемо број </a:t>
            </a:r>
            <a:r>
              <a:rPr lang="sr-Latn-BA" sz="28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</a:t>
            </a:r>
            <a:r>
              <a:rPr lang="sr-Cyrl-CS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Који </a:t>
            </a: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смо број замислили?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sr-Cyrl-C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sr-Cyrl-CS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 ког </a:t>
            </a: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броја </a:t>
            </a:r>
            <a:r>
              <a:rPr lang="sr-Cyrl-CS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треба одузети 38 да би се добио број 47?</a:t>
            </a:r>
            <a:r>
              <a:rPr lang="sr-Cyrl-C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Cyrl-CS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Који </a:t>
            </a: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је то број?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A7BDA12B-6A40-48DB-97A7-5F6E34EB4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494" y="2601769"/>
            <a:ext cx="2827506" cy="328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131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146</Words>
  <Application>Microsoft Office PowerPoint</Application>
  <PresentationFormat>Custom</PresentationFormat>
  <Paragraphs>50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МАТЕМАТИКА Трећи разред</vt:lpstr>
      <vt:lpstr>Како одређујемо непознати сабирак?</vt:lpstr>
      <vt:lpstr>Одузимање је рачунска операција. Знак за одузимање је  минус  „ – „</vt:lpstr>
      <vt:lpstr>Како израчунавамо непознати умањеник?</vt:lpstr>
      <vt:lpstr>1. Израчунај непознати умањеник!</vt:lpstr>
      <vt:lpstr>2. Израчунај умањеник,  ако је умањилац 44, а разлика 7!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Трећи разред</dc:title>
  <dc:creator>Mirjana Brkić</dc:creator>
  <cp:lastModifiedBy>Laptop 002</cp:lastModifiedBy>
  <cp:revision>25</cp:revision>
  <dcterms:created xsi:type="dcterms:W3CDTF">2020-11-25T11:47:28Z</dcterms:created>
  <dcterms:modified xsi:type="dcterms:W3CDTF">2020-11-28T17:43:37Z</dcterms:modified>
</cp:coreProperties>
</file>