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3" r:id="rId4"/>
    <p:sldId id="272" r:id="rId5"/>
    <p:sldId id="278" r:id="rId6"/>
    <p:sldId id="274" r:id="rId7"/>
    <p:sldId id="281" r:id="rId8"/>
    <p:sldId id="275" r:id="rId9"/>
    <p:sldId id="276" r:id="rId10"/>
    <p:sldId id="279" r:id="rId11"/>
  </p:sldIdLst>
  <p:sldSz cx="12192000" cy="6858000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B73F2-431A-4FC5-8E28-476B3F512C0B}" v="21" dt="2020-11-22T16:29:32.271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83804" autoAdjust="0"/>
  </p:normalViewPr>
  <p:slideViewPr>
    <p:cSldViewPr snapToGrid="0">
      <p:cViewPr varScale="1">
        <p:scale>
          <a:sx n="64" d="100"/>
          <a:sy n="64" d="100"/>
        </p:scale>
        <p:origin x="-7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isnik sa statusom gosta" providerId="Windows Live" clId="Web-{420B73F2-431A-4FC5-8E28-476B3F512C0B}"/>
    <pc:docChg chg="modSld">
      <pc:chgData name="Korisnik sa statusom gosta" userId="" providerId="Windows Live" clId="Web-{420B73F2-431A-4FC5-8E28-476B3F512C0B}" dt="2020-11-22T16:29:32.271" v="20" actId="20577"/>
      <pc:docMkLst>
        <pc:docMk/>
      </pc:docMkLst>
      <pc:sldChg chg="modSp">
        <pc:chgData name="Korisnik sa statusom gosta" userId="" providerId="Windows Live" clId="Web-{420B73F2-431A-4FC5-8E28-476B3F512C0B}" dt="2020-11-22T16:29:32.271" v="19" actId="20577"/>
        <pc:sldMkLst>
          <pc:docMk/>
          <pc:sldMk cId="501181287" sldId="271"/>
        </pc:sldMkLst>
        <pc:spChg chg="mod">
          <ac:chgData name="Korisnik sa statusom gosta" userId="" providerId="Windows Live" clId="Web-{420B73F2-431A-4FC5-8E28-476B3F512C0B}" dt="2020-11-22T16:28:45.395" v="0" actId="1076"/>
          <ac:spMkLst>
            <pc:docMk/>
            <pc:sldMk cId="501181287" sldId="271"/>
            <ac:spMk id="3" creationId="{00000000-0000-0000-0000-000000000000}"/>
          </ac:spMkLst>
        </pc:spChg>
        <pc:spChg chg="mod">
          <ac:chgData name="Korisnik sa statusom gosta" userId="" providerId="Windows Live" clId="Web-{420B73F2-431A-4FC5-8E28-476B3F512C0B}" dt="2020-11-22T16:29:04.098" v="5" actId="1076"/>
          <ac:spMkLst>
            <pc:docMk/>
            <pc:sldMk cId="501181287" sldId="271"/>
            <ac:spMk id="5" creationId="{00000000-0000-0000-0000-000000000000}"/>
          </ac:spMkLst>
        </pc:spChg>
        <pc:spChg chg="mod">
          <ac:chgData name="Korisnik sa statusom gosta" userId="" providerId="Windows Live" clId="Web-{420B73F2-431A-4FC5-8E28-476B3F512C0B}" dt="2020-11-22T16:28:53.520" v="2" actId="1076"/>
          <ac:spMkLst>
            <pc:docMk/>
            <pc:sldMk cId="501181287" sldId="271"/>
            <ac:spMk id="11" creationId="{00000000-0000-0000-0000-000000000000}"/>
          </ac:spMkLst>
        </pc:spChg>
        <pc:spChg chg="mod">
          <ac:chgData name="Korisnik sa statusom gosta" userId="" providerId="Windows Live" clId="Web-{420B73F2-431A-4FC5-8E28-476B3F512C0B}" dt="2020-11-22T16:29:07.739" v="6" actId="1076"/>
          <ac:spMkLst>
            <pc:docMk/>
            <pc:sldMk cId="501181287" sldId="271"/>
            <ac:spMk id="14" creationId="{00000000-0000-0000-0000-000000000000}"/>
          </ac:spMkLst>
        </pc:spChg>
        <pc:spChg chg="mod">
          <ac:chgData name="Korisnik sa statusom gosta" userId="" providerId="Windows Live" clId="Web-{420B73F2-431A-4FC5-8E28-476B3F512C0B}" dt="2020-11-22T16:29:32.271" v="19" actId="20577"/>
          <ac:spMkLst>
            <pc:docMk/>
            <pc:sldMk cId="501181287" sldId="271"/>
            <ac:spMk id="16" creationId="{00000000-0000-0000-0000-000000000000}"/>
          </ac:spMkLst>
        </pc:spChg>
        <pc:spChg chg="mod">
          <ac:chgData name="Korisnik sa statusom gosta" userId="" providerId="Windows Live" clId="Web-{420B73F2-431A-4FC5-8E28-476B3F512C0B}" dt="2020-11-22T16:28:48.098" v="1" actId="1076"/>
          <ac:spMkLst>
            <pc:docMk/>
            <pc:sldMk cId="501181287" sldId="271"/>
            <ac:spMk id="17" creationId="{00000000-0000-0000-0000-000000000000}"/>
          </ac:spMkLst>
        </pc:spChg>
        <pc:cxnChg chg="mod">
          <ac:chgData name="Korisnik sa statusom gosta" userId="" providerId="Windows Live" clId="Web-{420B73F2-431A-4FC5-8E28-476B3F512C0B}" dt="2020-11-22T16:28:57.098" v="3" actId="1076"/>
          <ac:cxnSpMkLst>
            <pc:docMk/>
            <pc:sldMk cId="501181287" sldId="271"/>
            <ac:cxnSpMk id="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Kliknite da biste uredili stilove za tekst mastera</a:t>
            </a:r>
          </a:p>
          <a:p>
            <a:pPr lvl="1" rtl="0"/>
            <a:r>
              <a:t>Drugi nivo</a:t>
            </a:r>
          </a:p>
          <a:p>
            <a:pPr lvl="2" rtl="0"/>
            <a:r>
              <a:t>Treći nivo</a:t>
            </a:r>
          </a:p>
          <a:p>
            <a:pPr lvl="3" rtl="0"/>
            <a:r>
              <a:t>Četvrti nivo</a:t>
            </a:r>
          </a:p>
          <a:p>
            <a:pPr lvl="4" rtl="0"/>
            <a:r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8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n-US" smtClean="0"/>
              <a:pPr rtl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06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sr-Cyrl-CS"/>
              <a:t>Кликните и уредите стил поднаслова мастера</a:t>
            </a:r>
            <a:endParaRPr/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  <a:p>
            <a:pPr lvl="1" rtl="0"/>
            <a:r>
              <a:rPr lang="sr-Cyrl-CS"/>
              <a:t>Други ниво</a:t>
            </a:r>
          </a:p>
          <a:p>
            <a:pPr lvl="2" rtl="0"/>
            <a:r>
              <a:rPr lang="sr-Cyrl-CS"/>
              <a:t>Трећи ниво</a:t>
            </a:r>
          </a:p>
          <a:p>
            <a:pPr lvl="3" rtl="0"/>
            <a:r>
              <a:rPr lang="sr-Cyrl-CS"/>
              <a:t>Четврти ниво</a:t>
            </a:r>
          </a:p>
          <a:p>
            <a:pPr lvl="4" rtl="0"/>
            <a:r>
              <a:rPr lang="sr-Cyrl-CS"/>
              <a:t>Пети ниво</a:t>
            </a:r>
            <a:endParaRPr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sr-Cyrl-CS"/>
              <a:t>Кликните и уредите наслов</a:t>
            </a:r>
            <a:endParaRPr/>
          </a:p>
        </p:txBody>
      </p:sp>
      <p:sp>
        <p:nvSpPr>
          <p:cNvPr id="8" name="Pravougaonik zaobljenih uglova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Čuvar mesta za sliku 2" descr="Prazan čuvar mesta za dodavanje slike. Kliknite na čuvar mesta i izaberite sliku koju želite da dodate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r-Cyrl-CS"/>
              <a:t>Кликните на икону да бисте додали слику</a:t>
            </a:r>
            <a:endParaRPr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r-Cyrl-CS"/>
              <a:t>Уредите стил текста мастера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1.9.2016.</a:t>
            </a:r>
            <a:endParaRPr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RS"/>
              <a:t>Kliknite da biste uredili stil za naslov mastera</a:t>
            </a:r>
            <a:endParaRPr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/>
              <a:t>Kliknite da biste uredili stilove za tekst mastera</a:t>
            </a:r>
          </a:p>
          <a:p>
            <a:pPr lvl="1" rtl="0"/>
            <a:r>
              <a:rPr lang="sr-Latn-RS"/>
              <a:t>Drugi nivo</a:t>
            </a:r>
          </a:p>
          <a:p>
            <a:pPr lvl="2" rtl="0"/>
            <a:r>
              <a:rPr lang="sr-Latn-RS"/>
              <a:t>Treći nivo</a:t>
            </a:r>
          </a:p>
          <a:p>
            <a:pPr lvl="3" rtl="0"/>
            <a:r>
              <a:rPr lang="sr-Latn-RS"/>
              <a:t>Četvrti nivo</a:t>
            </a:r>
          </a:p>
          <a:p>
            <a:pPr lvl="4" rtl="0"/>
            <a:r>
              <a:rPr lang="sr-Latn-RS"/>
              <a:t>Peti nivo</a:t>
            </a:r>
            <a:endParaRPr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1.9.2016.</a:t>
            </a:r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sr-Cyrl-R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r>
              <a:rPr lang="sr-Latn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sr-Cyrl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br>
              <a:rPr lang="sr-Cyrl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Дужина изломљене линије</a:t>
            </a:r>
            <a:endParaRPr lang="sr-Latn-RS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6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443" y="801651"/>
            <a:ext cx="10186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</a:t>
            </a:r>
            <a:r>
              <a:rPr lang="sr-Cyrl-BA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самосталан рад:</a:t>
            </a:r>
          </a:p>
          <a:p>
            <a:endParaRPr lang="sr-Cyrl-BA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3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43" y="2263589"/>
            <a:ext cx="10293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уџбенику на 77. страни   урадити 3. и 4. </a:t>
            </a:r>
            <a:r>
              <a:rPr lang="sr-Cyrl-BA" sz="3200" b="1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задатак.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0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вир за текст 2"/>
          <p:cNvSpPr txBox="1"/>
          <p:nvPr/>
        </p:nvSpPr>
        <p:spPr>
          <a:xfrm>
            <a:off x="1251284" y="167743"/>
            <a:ext cx="6529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sr-Latn-RS" sz="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квир за текст 4"/>
          <p:cNvSpPr txBox="1"/>
          <p:nvPr/>
        </p:nvSpPr>
        <p:spPr>
          <a:xfrm>
            <a:off x="904095" y="914040"/>
            <a:ext cx="767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дуж?           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sr-Latn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ава линија спајања 6"/>
          <p:cNvCxnSpPr>
            <a:stCxn id="14" idx="6"/>
          </p:cNvCxnSpPr>
          <p:nvPr/>
        </p:nvCxnSpPr>
        <p:spPr>
          <a:xfrm>
            <a:off x="5920016" y="1331176"/>
            <a:ext cx="1990920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ијаграм тока: линија спајања 10"/>
          <p:cNvSpPr/>
          <p:nvPr/>
        </p:nvSpPr>
        <p:spPr>
          <a:xfrm>
            <a:off x="7910935" y="1267983"/>
            <a:ext cx="130629" cy="1165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Дијаграм тока: линија спајања 13"/>
          <p:cNvSpPr/>
          <p:nvPr/>
        </p:nvSpPr>
        <p:spPr>
          <a:xfrm>
            <a:off x="5791199" y="1277836"/>
            <a:ext cx="128817" cy="10667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Оквир за текст 14"/>
          <p:cNvSpPr txBox="1"/>
          <p:nvPr/>
        </p:nvSpPr>
        <p:spPr>
          <a:xfrm>
            <a:off x="428862" y="3218598"/>
            <a:ext cx="11028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 је </a:t>
            </a:r>
            <a:r>
              <a:rPr lang="sr-Cyrl-R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R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праве линије ограничен </a:t>
            </a:r>
            <a:r>
              <a:rPr lang="sr-Cyrl-R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двјема </a:t>
            </a:r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тачкама.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Тачке </a:t>
            </a:r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обиљежавамо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великим штампаним словима латинице</a:t>
            </a:r>
            <a:r>
              <a:rPr lang="sr-Latn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AB.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вир за текст 16"/>
          <p:cNvSpPr txBox="1"/>
          <p:nvPr/>
        </p:nvSpPr>
        <p:spPr>
          <a:xfrm>
            <a:off x="7833659" y="1073142"/>
            <a:ext cx="132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</a:t>
            </a:r>
          </a:p>
        </p:txBody>
      </p:sp>
    </p:spTree>
    <p:extLst>
      <p:ext uri="{BB962C8B-B14F-4D97-AF65-F5344CB8AC3E}">
        <p14:creationId xmlns:p14="http://schemas.microsoft.com/office/powerpoint/2010/main" xmlns="" val="5011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767443" y="538843"/>
            <a:ext cx="7658100" cy="93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6" name="Оквир за текст 5"/>
          <p:cNvSpPr txBox="1"/>
          <p:nvPr/>
        </p:nvSpPr>
        <p:spPr>
          <a:xfrm>
            <a:off x="0" y="538843"/>
            <a:ext cx="1239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Јединице </a:t>
            </a:r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мјере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дужину које смо до сада научили су: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114299" y="1115628"/>
            <a:ext cx="1227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метар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дециметар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sr-Cyrl-R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центиметар</a:t>
            </a:r>
            <a:endParaRPr lang="sr-Latn-RS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квир за текст 3"/>
          <p:cNvSpPr txBox="1"/>
          <p:nvPr/>
        </p:nvSpPr>
        <p:spPr>
          <a:xfrm>
            <a:off x="767443" y="1823514"/>
            <a:ext cx="907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Утврдимо </a:t>
            </a:r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мјерењем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дужину дужи </a:t>
            </a:r>
            <a:r>
              <a:rPr lang="sr-Latn-BA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квир за текст 7"/>
          <p:cNvSpPr txBox="1"/>
          <p:nvPr/>
        </p:nvSpPr>
        <p:spPr>
          <a:xfrm>
            <a:off x="114299" y="5985655"/>
            <a:ext cx="106135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Дужине дужи тачно одређујемо помоћу 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мјерних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бројева на лењиру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7796892" y="2802227"/>
            <a:ext cx="3837215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Дужина дужи </a:t>
            </a:r>
            <a:r>
              <a:rPr lang="sr-Latn-BA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ава линија спајања са стрелицом 13"/>
          <p:cNvCxnSpPr/>
          <p:nvPr/>
        </p:nvCxnSpPr>
        <p:spPr>
          <a:xfrm flipH="1">
            <a:off x="8164286" y="3702383"/>
            <a:ext cx="816428" cy="7244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/>
          <p:cNvCxnSpPr/>
          <p:nvPr/>
        </p:nvCxnSpPr>
        <p:spPr>
          <a:xfrm>
            <a:off x="10058399" y="3762219"/>
            <a:ext cx="685800" cy="7976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квир за текст 16"/>
          <p:cNvSpPr txBox="1"/>
          <p:nvPr/>
        </p:nvSpPr>
        <p:spPr>
          <a:xfrm>
            <a:off x="7102929" y="4466774"/>
            <a:ext cx="21553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Мјерни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endParaRPr lang="sr-Latn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квир за текст 18"/>
          <p:cNvSpPr txBox="1"/>
          <p:nvPr/>
        </p:nvSpPr>
        <p:spPr>
          <a:xfrm>
            <a:off x="10058399" y="4579330"/>
            <a:ext cx="199208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Јединица 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мјере</a:t>
            </a:r>
            <a:endParaRPr lang="sr-Latn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782" y="2684700"/>
            <a:ext cx="66484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7280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767443" y="538843"/>
            <a:ext cx="7658100" cy="93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27" name="Оквир за текст 26"/>
          <p:cNvSpPr txBox="1"/>
          <p:nvPr/>
        </p:nvSpPr>
        <p:spPr>
          <a:xfrm>
            <a:off x="1567543" y="0"/>
            <a:ext cx="9339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је да </a:t>
            </a:r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увијек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правилно </a:t>
            </a:r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мјеримо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986" y="1004207"/>
            <a:ext cx="100965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54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767443" y="538843"/>
            <a:ext cx="7658100" cy="93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27" name="Оквир за текст 26"/>
          <p:cNvSpPr txBox="1"/>
          <p:nvPr/>
        </p:nvSpPr>
        <p:spPr>
          <a:xfrm>
            <a:off x="839449" y="179882"/>
            <a:ext cx="10463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је да правилно поставимо лењир испод предмета којег мјеримо почевши од линије изнад нуле. Иако је у оба случаја дужина предмета 2 </a:t>
            </a:r>
            <a:r>
              <a:rPr lang="sr-Latn-BA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BA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прегледнији је први примјер.</a:t>
            </a:r>
            <a:endParaRPr lang="sr-Latn-R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5708" y="1484026"/>
            <a:ext cx="10220325" cy="514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27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вир за текст 16"/>
          <p:cNvSpPr txBox="1"/>
          <p:nvPr/>
        </p:nvSpPr>
        <p:spPr>
          <a:xfrm>
            <a:off x="7037614" y="3502535"/>
            <a:ext cx="66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600" dirty="0"/>
          </a:p>
        </p:txBody>
      </p:sp>
      <p:sp>
        <p:nvSpPr>
          <p:cNvPr id="16" name="Оквир за текст 15"/>
          <p:cNvSpPr txBox="1"/>
          <p:nvPr/>
        </p:nvSpPr>
        <p:spPr>
          <a:xfrm>
            <a:off x="9257148" y="2091806"/>
            <a:ext cx="58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600" dirty="0"/>
          </a:p>
        </p:txBody>
      </p:sp>
      <p:sp>
        <p:nvSpPr>
          <p:cNvPr id="5" name="Оквир за текст 4"/>
          <p:cNvSpPr txBox="1"/>
          <p:nvPr/>
        </p:nvSpPr>
        <p:spPr>
          <a:xfrm>
            <a:off x="506186" y="326571"/>
            <a:ext cx="1007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Измјери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запиши дужине нацртаних дужи.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4327" y="1011140"/>
            <a:ext cx="7121566" cy="4490356"/>
          </a:xfrm>
          <a:prstGeom prst="rect">
            <a:avLst/>
          </a:prstGeom>
        </p:spPr>
      </p:pic>
      <p:pic>
        <p:nvPicPr>
          <p:cNvPr id="11" name="Слика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089"/>
          <a:stretch/>
        </p:blipFill>
        <p:spPr>
          <a:xfrm>
            <a:off x="1784519" y="2070256"/>
            <a:ext cx="9064456" cy="1572480"/>
          </a:xfrm>
          <a:prstGeom prst="rect">
            <a:avLst/>
          </a:prstGeom>
        </p:spPr>
      </p:pic>
      <p:pic>
        <p:nvPicPr>
          <p:cNvPr id="13" name="Слика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010"/>
          <a:stretch/>
        </p:blipFill>
        <p:spPr>
          <a:xfrm>
            <a:off x="1784519" y="3039460"/>
            <a:ext cx="9209313" cy="1572480"/>
          </a:xfrm>
          <a:prstGeom prst="rect">
            <a:avLst/>
          </a:prstGeom>
        </p:spPr>
      </p:pic>
      <p:pic>
        <p:nvPicPr>
          <p:cNvPr id="14" name="Слика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530"/>
          <a:stretch/>
        </p:blipFill>
        <p:spPr>
          <a:xfrm>
            <a:off x="1784519" y="4036042"/>
            <a:ext cx="9209313" cy="1572480"/>
          </a:xfrm>
          <a:prstGeom prst="rect">
            <a:avLst/>
          </a:prstGeom>
        </p:spPr>
      </p:pic>
      <p:sp>
        <p:nvSpPr>
          <p:cNvPr id="15" name="Оквир за текст 14"/>
          <p:cNvSpPr txBox="1"/>
          <p:nvPr/>
        </p:nvSpPr>
        <p:spPr>
          <a:xfrm>
            <a:off x="7217229" y="2006181"/>
            <a:ext cx="48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3</a:t>
            </a:r>
            <a:endParaRPr lang="sr-Latn-RS" sz="3600" dirty="0"/>
          </a:p>
        </p:txBody>
      </p:sp>
      <p:sp>
        <p:nvSpPr>
          <p:cNvPr id="18" name="Оквир за текст 17"/>
          <p:cNvSpPr txBox="1"/>
          <p:nvPr/>
        </p:nvSpPr>
        <p:spPr>
          <a:xfrm>
            <a:off x="7004956" y="3751557"/>
            <a:ext cx="55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4</a:t>
            </a:r>
            <a:endParaRPr lang="sr-Latn-RS" sz="3600" dirty="0"/>
          </a:p>
        </p:txBody>
      </p:sp>
      <p:sp>
        <p:nvSpPr>
          <p:cNvPr id="19" name="Оквир за текст 18"/>
          <p:cNvSpPr txBox="1"/>
          <p:nvPr/>
        </p:nvSpPr>
        <p:spPr>
          <a:xfrm>
            <a:off x="7004957" y="2804153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2</a:t>
            </a:r>
            <a:endParaRPr lang="sr-Latn-RS" sz="3600" dirty="0"/>
          </a:p>
        </p:txBody>
      </p:sp>
      <p:sp>
        <p:nvSpPr>
          <p:cNvPr id="21" name="Оквир за текст 20"/>
          <p:cNvSpPr txBox="1"/>
          <p:nvPr/>
        </p:nvSpPr>
        <p:spPr>
          <a:xfrm>
            <a:off x="228600" y="5780314"/>
            <a:ext cx="11642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Дужину дужи утврђујемо помоћу </a:t>
            </a:r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мјерних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бројева на лењиру.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2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лика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0723" y="721004"/>
            <a:ext cx="7713880" cy="280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4777" y="-69134"/>
            <a:ext cx="939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 изломљена линија се састоји од 3 дужи</a:t>
            </a:r>
            <a:r>
              <a:rPr lang="sr-Cyrl-BA" sz="3200" dirty="0" smtClean="0"/>
              <a:t>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967789" y="279132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en-US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4717" y="1716505"/>
            <a:ext cx="3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3959" y="3048000"/>
            <a:ext cx="481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6505" y="1475873"/>
            <a:ext cx="488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4777" y="4122821"/>
            <a:ext cx="153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 ОА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6611" y="4122821"/>
            <a:ext cx="1618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</a:t>
            </a:r>
            <a:r>
              <a:rPr lang="sr-Cyrl-BA" sz="2800" b="1" dirty="0" smtClean="0">
                <a:solidFill>
                  <a:schemeClr val="tx2"/>
                </a:solidFill>
              </a:rPr>
              <a:t> АМ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92126" y="4122821"/>
            <a:ext cx="1523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Дуж МТ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74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вир за текст 3"/>
          <p:cNvSpPr txBox="1"/>
          <p:nvPr/>
        </p:nvSpPr>
        <p:spPr>
          <a:xfrm>
            <a:off x="321145" y="1188699"/>
            <a:ext cx="767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4116963" y="784379"/>
            <a:ext cx="930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квир за текст 8"/>
          <p:cNvSpPr txBox="1"/>
          <p:nvPr/>
        </p:nvSpPr>
        <p:spPr>
          <a:xfrm>
            <a:off x="1184107" y="2651118"/>
            <a:ext cx="996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6586320" y="1906604"/>
            <a:ext cx="685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95516" y="196955"/>
            <a:ext cx="11805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Дужину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изломљене линије можемо </a:t>
            </a:r>
            <a:r>
              <a:rPr lang="sr-Cyrl-R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измјерити </a:t>
            </a:r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два начина.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ава линија спајања 13"/>
          <p:cNvCxnSpPr>
            <a:stCxn id="22" idx="6"/>
            <a:endCxn id="24" idx="1"/>
          </p:cNvCxnSpPr>
          <p:nvPr/>
        </p:nvCxnSpPr>
        <p:spPr>
          <a:xfrm>
            <a:off x="600078" y="1838284"/>
            <a:ext cx="945466" cy="6812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а линија спајања 16"/>
          <p:cNvCxnSpPr/>
          <p:nvPr/>
        </p:nvCxnSpPr>
        <p:spPr>
          <a:xfrm flipV="1">
            <a:off x="1537086" y="1568934"/>
            <a:ext cx="2271169" cy="10931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18"/>
          <p:cNvCxnSpPr/>
          <p:nvPr/>
        </p:nvCxnSpPr>
        <p:spPr>
          <a:xfrm>
            <a:off x="3916711" y="1550398"/>
            <a:ext cx="2641163" cy="528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ијаграм тока: линија спајања 19"/>
          <p:cNvSpPr/>
          <p:nvPr/>
        </p:nvSpPr>
        <p:spPr>
          <a:xfrm>
            <a:off x="1469571" y="238511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Дијаграм тока: линија спајања 21"/>
          <p:cNvSpPr/>
          <p:nvPr/>
        </p:nvSpPr>
        <p:spPr>
          <a:xfrm>
            <a:off x="440059" y="1704007"/>
            <a:ext cx="160019" cy="2685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Дијаграм тока: линија спајања 22"/>
          <p:cNvSpPr/>
          <p:nvPr/>
        </p:nvSpPr>
        <p:spPr>
          <a:xfrm>
            <a:off x="6506311" y="1972561"/>
            <a:ext cx="160019" cy="2685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Дијаграм тока: линија спајања 23"/>
          <p:cNvSpPr/>
          <p:nvPr/>
        </p:nvSpPr>
        <p:spPr>
          <a:xfrm>
            <a:off x="1522110" y="2480213"/>
            <a:ext cx="160019" cy="2685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Дијаграм тока: линија спајања 24"/>
          <p:cNvSpPr/>
          <p:nvPr/>
        </p:nvSpPr>
        <p:spPr>
          <a:xfrm>
            <a:off x="3743221" y="1426462"/>
            <a:ext cx="160019" cy="2685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0196" y="2827616"/>
            <a:ext cx="7674428" cy="2224366"/>
          </a:xfrm>
          <a:prstGeom prst="rect">
            <a:avLst/>
          </a:prstGeom>
        </p:spPr>
      </p:pic>
      <p:sp>
        <p:nvSpPr>
          <p:cNvPr id="16" name="Оквир за текст 15"/>
          <p:cNvSpPr txBox="1"/>
          <p:nvPr/>
        </p:nvSpPr>
        <p:spPr>
          <a:xfrm>
            <a:off x="2800631" y="5011628"/>
            <a:ext cx="7233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     О             М                   Т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Слика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938"/>
          <a:stretch/>
        </p:blipFill>
        <p:spPr>
          <a:xfrm>
            <a:off x="2514881" y="4636444"/>
            <a:ext cx="9386191" cy="1572480"/>
          </a:xfrm>
          <a:prstGeom prst="rect">
            <a:avLst/>
          </a:prstGeom>
        </p:spPr>
      </p:pic>
      <p:sp>
        <p:nvSpPr>
          <p:cNvPr id="28" name="Оквир за текст 27"/>
          <p:cNvSpPr txBox="1"/>
          <p:nvPr/>
        </p:nvSpPr>
        <p:spPr>
          <a:xfrm>
            <a:off x="7527471" y="1426462"/>
            <a:ext cx="45336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Први начин је графичким надовезивањем 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 од којих се састоји изломљена линија.</a:t>
            </a:r>
            <a:endParaRPr lang="sr-Latn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квир за текст 28"/>
          <p:cNvSpPr txBox="1"/>
          <p:nvPr/>
        </p:nvSpPr>
        <p:spPr>
          <a:xfrm>
            <a:off x="321145" y="5953749"/>
            <a:ext cx="1187085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Надовезане дужи </a:t>
            </a:r>
            <a:r>
              <a:rPr lang="sr-Cyrl-R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мјеримо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лењиром. Дужина дужи АТ је 9 </a:t>
            </a:r>
            <a:r>
              <a:rPr lang="sr-Latn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cm. 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Она је једнака дужини изломљене линије. Дужина изломљене линије је 9 </a:t>
            </a:r>
            <a:r>
              <a:rPr lang="sr-Latn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cm.</a:t>
            </a:r>
            <a:r>
              <a:rPr lang="sr-Cyrl-R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R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95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вир за текст 3"/>
          <p:cNvSpPr txBox="1"/>
          <p:nvPr/>
        </p:nvSpPr>
        <p:spPr>
          <a:xfrm>
            <a:off x="5768749" y="2665786"/>
            <a:ext cx="816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8441871" y="4159513"/>
            <a:ext cx="930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квир за текст 8"/>
          <p:cNvSpPr txBox="1"/>
          <p:nvPr/>
        </p:nvSpPr>
        <p:spPr>
          <a:xfrm>
            <a:off x="3951512" y="4159513"/>
            <a:ext cx="996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10678884" y="2278091"/>
            <a:ext cx="685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sr-Latn-R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702128" y="228600"/>
            <a:ext cx="10662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Нацртај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отворену изломљену линију од три дужи дужине </a:t>
            </a:r>
            <a:r>
              <a:rPr lang="sr-Latn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центиметра, </a:t>
            </a:r>
            <a:r>
              <a:rPr lang="sr-Cyrl-R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обиљежи </a:t>
            </a:r>
            <a:r>
              <a:rPr lang="sr-Cyrl-R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 и израчунај дужину изломљене линије.</a:t>
            </a:r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Слика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7904" y="1575695"/>
            <a:ext cx="7713880" cy="2820564"/>
          </a:xfrm>
          <a:prstGeom prst="rect">
            <a:avLst/>
          </a:prstGeom>
        </p:spPr>
      </p:pic>
      <p:sp>
        <p:nvSpPr>
          <p:cNvPr id="15" name="Оквир за текст 14"/>
          <p:cNvSpPr txBox="1"/>
          <p:nvPr/>
        </p:nvSpPr>
        <p:spPr>
          <a:xfrm>
            <a:off x="898071" y="5208814"/>
            <a:ext cx="8009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вир за текст 15"/>
          <p:cNvSpPr txBox="1"/>
          <p:nvPr/>
        </p:nvSpPr>
        <p:spPr>
          <a:xfrm>
            <a:off x="1616526" y="5162564"/>
            <a:ext cx="9405258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 + АМ + МТ = 4 </a:t>
            </a:r>
            <a:r>
              <a:rPr lang="sr-Latn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 </a:t>
            </a:r>
            <a:r>
              <a:rPr lang="sr-Latn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sr-Cyrl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 </a:t>
            </a:r>
            <a:r>
              <a:rPr lang="sr-Latn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  <a:r>
              <a:rPr lang="sr-Latn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</a:p>
          <a:p>
            <a:r>
              <a:rPr lang="sr-Cyrl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Дужина изломљене линије</a:t>
            </a:r>
            <a:r>
              <a:rPr lang="sr-Latn-R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 je 12 cm.</a:t>
            </a:r>
            <a:endParaRPr lang="sr-Cyrl-R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0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6" grpId="0" animBg="1"/>
    </p:bldLst>
  </p:timing>
</p:sld>
</file>

<file path=ppt/theme/theme1.xml><?xml version="1.0" encoding="utf-8"?>
<a:theme xmlns:a="http://schemas.openxmlformats.org/drawingml/2006/main" name="Deca koja se igraju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Dizajn prezentacije obrazovanja sa decom koja se igraju (strip ilustracija, široki ekran)</Template>
  <TotalTime>303</TotalTime>
  <Words>281</Words>
  <Application>Microsoft Office PowerPoint</Application>
  <PresentationFormat>Custom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 koja se igraju 16x9</vt:lpstr>
      <vt:lpstr>МАТЕМАТИКА 3.разред Дужина изломљене линије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naslova</dc:title>
  <dc:creator>Pavlovići</dc:creator>
  <cp:lastModifiedBy>Laptop 002</cp:lastModifiedBy>
  <cp:revision>39</cp:revision>
  <dcterms:created xsi:type="dcterms:W3CDTF">2020-11-07T17:15:18Z</dcterms:created>
  <dcterms:modified xsi:type="dcterms:W3CDTF">2021-01-22T20:25:43Z</dcterms:modified>
</cp:coreProperties>
</file>