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78" r:id="rId3"/>
    <p:sldId id="269" r:id="rId4"/>
    <p:sldId id="272" r:id="rId5"/>
    <p:sldId id="273" r:id="rId6"/>
    <p:sldId id="274" r:id="rId7"/>
    <p:sldId id="275" r:id="rId8"/>
    <p:sldId id="276" r:id="rId9"/>
    <p:sldId id="277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107" autoAdjust="0"/>
  </p:normalViewPr>
  <p:slideViewPr>
    <p:cSldViewPr>
      <p:cViewPr varScale="1">
        <p:scale>
          <a:sx n="70" d="100"/>
          <a:sy n="70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2FBC6-848A-4519-BB6D-557922B265AA}" type="datetimeFigureOut">
              <a:rPr lang="en-US" smtClean="0"/>
              <a:t>22.01.2021.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6FDC-1512-4098-9D64-3805FEB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4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66FDC-1512-4098-9D64-3805FEB05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1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66FDC-1512-4098-9D64-3805FEB05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678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84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633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67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76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991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288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785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69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46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068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0B98-8239-40BE-8569-686D587888E2}" type="datetimeFigureOut">
              <a:rPr lang="sr-Latn-RS" smtClean="0"/>
              <a:pPr/>
              <a:t>22.1.2021.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D8AC-A6D8-4310-927E-778CF14D5AE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7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052" y="6078808"/>
            <a:ext cx="6098976" cy="576064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Познавање природе 5</a:t>
            </a:r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разред</a:t>
            </a:r>
            <a:endParaRPr lang="sr-Latn-R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A37D3912-2D94-46F7-A014-F0F734D18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682979"/>
            <a:ext cx="9144000" cy="1831622"/>
          </a:xfrm>
        </p:spPr>
        <p:txBody>
          <a:bodyPr>
            <a:normAutofit/>
          </a:bodyPr>
          <a:lstStyle/>
          <a:p>
            <a:r>
              <a:rPr lang="sr-Cyrl-R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 ЗА ВАРЕЊЕ</a:t>
            </a:r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EFEFB2B-3BF9-4C6D-8EAF-8E88E6365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35528"/>
            <a:ext cx="3581400" cy="458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4EAB9D2-7712-44F6-B6A4-C826367D0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99" y="2514601"/>
            <a:ext cx="3119321" cy="32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09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7" y="260648"/>
            <a:ext cx="8477193" cy="682146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И ЊЕГА ОРГАНА ЗА ВАРЕЊЕ</a:t>
            </a:r>
            <a:endParaRPr lang="sr-Latn-R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uba libre koktel - Kuvaranci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279" y="4221946"/>
            <a:ext cx="2048896" cy="23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32259"/>
            <a:ext cx="2913770" cy="2542385"/>
          </a:xfrm>
          <a:prstGeom prst="rect">
            <a:avLst/>
          </a:prstGeom>
        </p:spPr>
      </p:pic>
      <p:pic>
        <p:nvPicPr>
          <p:cNvPr id="3076" name="Picture 4" descr="Quintal do Debetti | Comme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30" y="942794"/>
            <a:ext cx="2700768" cy="27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9" y="1106983"/>
            <a:ext cx="2514600" cy="28931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3E5B138-1495-4FB0-BC16-A20788DC4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90" y="4180740"/>
            <a:ext cx="3651761" cy="2436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3C940BF-B539-4895-970B-5C3BB0D01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722" y="4223101"/>
            <a:ext cx="4174588" cy="23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869C6-0B7C-44CB-8C28-35B902DF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96" y="-28108"/>
            <a:ext cx="8441727" cy="1173415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 ОРГАНА ЗА ВАРЕЊЕ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6EECDA-3749-4DAB-A4CC-017D4F5F0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215" y="1551021"/>
            <a:ext cx="2373185" cy="506379"/>
          </a:xfrm>
        </p:spPr>
        <p:txBody>
          <a:bodyPr>
            <a:normAutofit lnSpcReduction="10000"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Каријес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6009EB-2D3B-4E92-999D-8D491F3B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49" y="461015"/>
            <a:ext cx="3753556" cy="177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0B008F8-E131-4552-876D-D80CC441C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30" y="1499200"/>
            <a:ext cx="2988210" cy="217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33103CF-1F8C-47A0-AC4F-9264B018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600" y="2255213"/>
            <a:ext cx="3755005" cy="195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F60F4A4-2B84-4A84-9D76-3781D8864065}"/>
              </a:ext>
            </a:extLst>
          </p:cNvPr>
          <p:cNvSpPr txBox="1">
            <a:spLocks/>
          </p:cNvSpPr>
          <p:nvPr/>
        </p:nvSpPr>
        <p:spPr>
          <a:xfrm>
            <a:off x="446215" y="2335914"/>
            <a:ext cx="3363786" cy="506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Болови у стомаку</a:t>
            </a:r>
          </a:p>
          <a:p>
            <a:pPr marL="0" indent="0">
              <a:buNone/>
            </a:pPr>
            <a:endParaRPr lang="sr-Cyrl-R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3F084EE-EC53-4A13-B262-7EDD5ED703EA}"/>
              </a:ext>
            </a:extLst>
          </p:cNvPr>
          <p:cNvSpPr txBox="1">
            <a:spLocks/>
          </p:cNvSpPr>
          <p:nvPr/>
        </p:nvSpPr>
        <p:spPr>
          <a:xfrm>
            <a:off x="446215" y="3120807"/>
            <a:ext cx="3157638" cy="5063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Повраћање</a:t>
            </a:r>
          </a:p>
          <a:p>
            <a:pPr marL="0" indent="0">
              <a:buNone/>
            </a:pPr>
            <a:endParaRPr lang="sr-Cyrl-R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DE8E0D2-3227-4545-8A6F-D7C4730B2181}"/>
              </a:ext>
            </a:extLst>
          </p:cNvPr>
          <p:cNvSpPr txBox="1">
            <a:spLocks/>
          </p:cNvSpPr>
          <p:nvPr/>
        </p:nvSpPr>
        <p:spPr>
          <a:xfrm>
            <a:off x="446215" y="3905700"/>
            <a:ext cx="2511695" cy="53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Пролив</a:t>
            </a:r>
          </a:p>
          <a:p>
            <a:endParaRPr lang="sr-Cyrl-R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59546D33-5F54-4D7D-A07F-6A0C9D966CEC}"/>
              </a:ext>
            </a:extLst>
          </p:cNvPr>
          <p:cNvSpPr txBox="1">
            <a:spLocks/>
          </p:cNvSpPr>
          <p:nvPr/>
        </p:nvSpPr>
        <p:spPr>
          <a:xfrm>
            <a:off x="446215" y="4715765"/>
            <a:ext cx="2846595" cy="53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Мучнина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5F39D56-836F-4244-BD94-FB43D4374BAD}"/>
              </a:ext>
            </a:extLst>
          </p:cNvPr>
          <p:cNvSpPr txBox="1">
            <a:spLocks/>
          </p:cNvSpPr>
          <p:nvPr/>
        </p:nvSpPr>
        <p:spPr>
          <a:xfrm>
            <a:off x="474850" y="5467183"/>
            <a:ext cx="4191322" cy="117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Цријевни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паразити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5098F26-3D90-48C3-9B2D-F8A1AE27C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914" y="4454185"/>
            <a:ext cx="1736486" cy="23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5509824-FA2B-4290-8BFF-C67AAFB5A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370"/>
          <a:stretch/>
        </p:blipFill>
        <p:spPr>
          <a:xfrm>
            <a:off x="7799995" y="4361760"/>
            <a:ext cx="2306148" cy="230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9C133EF-CAC3-4EC1-B976-A662B722EA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04" t="-1874" r="45445"/>
          <a:stretch/>
        </p:blipFill>
        <p:spPr>
          <a:xfrm>
            <a:off x="5375460" y="4251314"/>
            <a:ext cx="2303764" cy="244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7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endParaRPr lang="sr-Cyrl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Истражи:</a:t>
            </a:r>
          </a:p>
          <a:p>
            <a:endParaRPr lang="sr-Cyrl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 је важно да сваки залогај хране буде добро сажвакан?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2ED5A41-62E3-48EC-8F78-5D7151DE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00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1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m organa za varenj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4073" r="13383" b="3393"/>
          <a:stretch/>
        </p:blipFill>
        <p:spPr bwMode="auto">
          <a:xfrm>
            <a:off x="6096000" y="285135"/>
            <a:ext cx="5717557" cy="64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9A458BEC-4B3A-4942-8D23-F567B73DED6C}"/>
              </a:ext>
            </a:extLst>
          </p:cNvPr>
          <p:cNvSpPr txBox="1"/>
          <p:nvPr/>
        </p:nvSpPr>
        <p:spPr>
          <a:xfrm>
            <a:off x="4176365" y="1696065"/>
            <a:ext cx="1944216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ждријело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xmlns="" id="{F4828550-141B-4C0D-A6A8-22F793B881AF}"/>
              </a:ext>
            </a:extLst>
          </p:cNvPr>
          <p:cNvSpPr txBox="1"/>
          <p:nvPr/>
        </p:nvSpPr>
        <p:spPr>
          <a:xfrm>
            <a:off x="4785318" y="2356769"/>
            <a:ext cx="1440160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једњак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B3E9305B-421D-4CCB-BBC0-777B2A5C726F}"/>
              </a:ext>
            </a:extLst>
          </p:cNvPr>
          <p:cNvSpPr txBox="1"/>
          <p:nvPr/>
        </p:nvSpPr>
        <p:spPr>
          <a:xfrm>
            <a:off x="4151784" y="3336068"/>
            <a:ext cx="1944216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желудац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40DF0686-FC23-4634-A1FF-B3C59D9F367E}"/>
              </a:ext>
            </a:extLst>
          </p:cNvPr>
          <p:cNvSpPr txBox="1"/>
          <p:nvPr/>
        </p:nvSpPr>
        <p:spPr>
          <a:xfrm>
            <a:off x="3225513" y="4223591"/>
            <a:ext cx="2880320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 цријево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xmlns="" id="{9A3080E3-DDDC-4CDE-9FEF-326CFDC4F86B}"/>
              </a:ext>
            </a:extLst>
          </p:cNvPr>
          <p:cNvSpPr txBox="1"/>
          <p:nvPr/>
        </p:nvSpPr>
        <p:spPr>
          <a:xfrm>
            <a:off x="3078515" y="4911334"/>
            <a:ext cx="3042066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дебело цријево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360E1205-CA2D-416B-91B5-1F943DB20067}"/>
              </a:ext>
            </a:extLst>
          </p:cNvPr>
          <p:cNvSpPr txBox="1"/>
          <p:nvPr/>
        </p:nvSpPr>
        <p:spPr>
          <a:xfrm>
            <a:off x="3712945" y="5510658"/>
            <a:ext cx="2392888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анални отвор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267537FB-E888-4483-AFF4-BC2D5A958698}"/>
              </a:ext>
            </a:extLst>
          </p:cNvPr>
          <p:cNvSpPr txBox="1"/>
          <p:nvPr/>
        </p:nvSpPr>
        <p:spPr>
          <a:xfrm>
            <a:off x="219736" y="120624"/>
            <a:ext cx="5717557" cy="58477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sr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 за варење чине: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0923F3E6-AD81-442B-AEAF-3B8D40B3AB39}"/>
              </a:ext>
            </a:extLst>
          </p:cNvPr>
          <p:cNvSpPr txBox="1"/>
          <p:nvPr/>
        </p:nvSpPr>
        <p:spPr>
          <a:xfrm>
            <a:off x="4986807" y="1079487"/>
            <a:ext cx="1029840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</a:t>
            </a:r>
          </a:p>
        </p:txBody>
      </p:sp>
    </p:spTree>
    <p:extLst>
      <p:ext uri="{BB962C8B-B14F-4D97-AF65-F5344CB8AC3E}">
        <p14:creationId xmlns:p14="http://schemas.microsoft.com/office/powerpoint/2010/main" val="3711637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9828"/>
            <a:ext cx="4191000" cy="883062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bg1"/>
                </a:solidFill>
              </a:rPr>
              <a:t>1. 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Допуни реченицу</a:t>
            </a:r>
            <a:r>
              <a:rPr lang="sr-Cyrl-RS" sz="2800" dirty="0">
                <a:solidFill>
                  <a:schemeClr val="bg1"/>
                </a:solidFill>
              </a:rPr>
              <a:t>.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USTA PUNA ZUB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42" y="3001800"/>
            <a:ext cx="4838700" cy="3217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724092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Варење хране  почиње у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у којима се налази ___________.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F698EE-F587-4595-A655-096BE7AA19C6}"/>
              </a:ext>
            </a:extLst>
          </p:cNvPr>
          <p:cNvSpPr txBox="1">
            <a:spLocks/>
          </p:cNvSpPr>
          <p:nvPr/>
        </p:nvSpPr>
        <p:spPr>
          <a:xfrm>
            <a:off x="5029200" y="1512890"/>
            <a:ext cx="1371600" cy="883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устима</a:t>
            </a:r>
            <a:endParaRPr lang="sr-Cyrl-B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8350F1A-C89A-4CF0-B7C6-979B70D00FF7}"/>
              </a:ext>
            </a:extLst>
          </p:cNvPr>
          <p:cNvSpPr txBox="1">
            <a:spLocks/>
          </p:cNvSpPr>
          <p:nvPr/>
        </p:nvSpPr>
        <p:spPr>
          <a:xfrm>
            <a:off x="9713742" y="1428168"/>
            <a:ext cx="2133600" cy="883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усна дупља</a:t>
            </a:r>
            <a:endParaRPr lang="sr-Cyrl-B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8298"/>
            <a:ext cx="8915399" cy="883062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chemeClr val="bg1"/>
                </a:solidFill>
              </a:rPr>
              <a:t>2</a:t>
            </a:r>
            <a:r>
              <a:rPr lang="sr-Cyrl-RS" sz="3200" dirty="0">
                <a:solidFill>
                  <a:schemeClr val="bg1"/>
                </a:solidFill>
              </a:rPr>
              <a:t>. 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Заокружи слово испред тачне тврдње</a:t>
            </a:r>
            <a:r>
              <a:rPr lang="sr-Cyrl-RS" sz="2800" dirty="0">
                <a:solidFill>
                  <a:schemeClr val="bg1"/>
                </a:solidFill>
              </a:rPr>
              <a:t>.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Одрасла особа има 16 зуба.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D1AC266-574B-4981-95B1-87C33BD75DD3}"/>
              </a:ext>
            </a:extLst>
          </p:cNvPr>
          <p:cNvSpPr txBox="1"/>
          <p:nvPr/>
        </p:nvSpPr>
        <p:spPr>
          <a:xfrm>
            <a:off x="271975" y="1742420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Одрасла особа има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млијечна зуба.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2247355-0CFA-468F-8A2D-18938C44A643}"/>
              </a:ext>
            </a:extLst>
          </p:cNvPr>
          <p:cNvSpPr txBox="1"/>
          <p:nvPr/>
        </p:nvSpPr>
        <p:spPr>
          <a:xfrm>
            <a:off x="304800" y="2279393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Одрасла особа има 32 зуба.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2607E49-525D-4212-A7DC-03891AEEB37E}"/>
              </a:ext>
            </a:extLst>
          </p:cNvPr>
          <p:cNvSpPr/>
          <p:nvPr/>
        </p:nvSpPr>
        <p:spPr>
          <a:xfrm>
            <a:off x="226255" y="2318899"/>
            <a:ext cx="533400" cy="523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69D38C-B971-4192-801D-B25E816B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9944"/>
            <a:ext cx="497205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31732"/>
            <a:ext cx="11963400" cy="883062"/>
          </a:xfrm>
        </p:spPr>
        <p:txBody>
          <a:bodyPr>
            <a:normAutofit fontScale="90000"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Предњим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зубима откидамо храну. Зовемо их 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сјекутићи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укупно их има: 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68924"/>
            <a:ext cx="580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12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D1AC266-574B-4981-95B1-87C33BD75DD3}"/>
              </a:ext>
            </a:extLst>
          </p:cNvPr>
          <p:cNvSpPr txBox="1"/>
          <p:nvPr/>
        </p:nvSpPr>
        <p:spPr>
          <a:xfrm>
            <a:off x="533400" y="2436728"/>
            <a:ext cx="282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16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2247355-0CFA-468F-8A2D-18938C44A643}"/>
              </a:ext>
            </a:extLst>
          </p:cNvPr>
          <p:cNvSpPr txBox="1"/>
          <p:nvPr/>
        </p:nvSpPr>
        <p:spPr>
          <a:xfrm>
            <a:off x="533400" y="310453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10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2607E49-525D-4212-A7DC-03891AEEB37E}"/>
              </a:ext>
            </a:extLst>
          </p:cNvPr>
          <p:cNvSpPr/>
          <p:nvPr/>
        </p:nvSpPr>
        <p:spPr>
          <a:xfrm>
            <a:off x="457200" y="1768924"/>
            <a:ext cx="533400" cy="523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0EC59C1-9F3F-45E5-BC42-49502B9F5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33600"/>
            <a:ext cx="5345130" cy="337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2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3794"/>
            <a:ext cx="11963400" cy="883062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Храну ситнимо и дробимо: 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76892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sr-Cyrl-B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сјекутућима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предњим зубима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D1AC266-574B-4981-95B1-87C33BD75DD3}"/>
              </a:ext>
            </a:extLst>
          </p:cNvPr>
          <p:cNvSpPr txBox="1"/>
          <p:nvPr/>
        </p:nvSpPr>
        <p:spPr>
          <a:xfrm>
            <a:off x="242082" y="2292144"/>
            <a:ext cx="783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бочним зубима, преткутњацима и </a:t>
            </a:r>
            <a:r>
              <a:rPr lang="sr-Cyrl-B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кутњацима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2247355-0CFA-468F-8A2D-18938C44A643}"/>
              </a:ext>
            </a:extLst>
          </p:cNvPr>
          <p:cNvSpPr txBox="1"/>
          <p:nvPr/>
        </p:nvSpPr>
        <p:spPr>
          <a:xfrm>
            <a:off x="256149" y="2815364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sr-Cyrl-B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кутњацима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сјекутићима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2607E49-525D-4212-A7DC-03891AEEB37E}"/>
              </a:ext>
            </a:extLst>
          </p:cNvPr>
          <p:cNvSpPr/>
          <p:nvPr/>
        </p:nvSpPr>
        <p:spPr>
          <a:xfrm>
            <a:off x="215117" y="2261117"/>
            <a:ext cx="533400" cy="523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BC5E8E7-4EFF-44CF-B162-B45B33D7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165" y="1447800"/>
            <a:ext cx="3238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8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4" y="424999"/>
            <a:ext cx="11963400" cy="883062"/>
          </a:xfrm>
        </p:spPr>
        <p:txBody>
          <a:bodyPr>
            <a:normAutofit fontScale="90000"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 желуца храна одлази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у: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692" y="119693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sr-Cyrl-B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једња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D1AC266-574B-4981-95B1-87C33BD75DD3}"/>
              </a:ext>
            </a:extLst>
          </p:cNvPr>
          <p:cNvSpPr txBox="1"/>
          <p:nvPr/>
        </p:nvSpPr>
        <p:spPr>
          <a:xfrm>
            <a:off x="710418" y="1818387"/>
            <a:ext cx="4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дебело цријево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2247355-0CFA-468F-8A2D-18938C44A643}"/>
              </a:ext>
            </a:extLst>
          </p:cNvPr>
          <p:cNvSpPr txBox="1"/>
          <p:nvPr/>
        </p:nvSpPr>
        <p:spPr>
          <a:xfrm>
            <a:off x="732692" y="2381175"/>
            <a:ext cx="324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танко цријево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2607E49-525D-4212-A7DC-03891AEEB37E}"/>
              </a:ext>
            </a:extLst>
          </p:cNvPr>
          <p:cNvSpPr/>
          <p:nvPr/>
        </p:nvSpPr>
        <p:spPr>
          <a:xfrm>
            <a:off x="609600" y="2420743"/>
            <a:ext cx="533400" cy="523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3E84594-9459-4220-8DA3-80B13BCF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754" y="990600"/>
            <a:ext cx="5034696" cy="455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1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3653"/>
            <a:ext cx="11963400" cy="883062"/>
          </a:xfrm>
        </p:spPr>
        <p:txBody>
          <a:bodyPr>
            <a:normAutofit fontScale="90000"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Према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редосљеду процеса варења хране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празна поља упиши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одговарајућа слова која су наведена испред  органа за варење: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187" y="128659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Језик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D1AC266-574B-4981-95B1-87C33BD75DD3}"/>
              </a:ext>
            </a:extLst>
          </p:cNvPr>
          <p:cNvSpPr txBox="1"/>
          <p:nvPr/>
        </p:nvSpPr>
        <p:spPr>
          <a:xfrm>
            <a:off x="4217460" y="2676651"/>
            <a:ext cx="343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Дебело цријево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2247355-0CFA-468F-8A2D-18938C44A643}"/>
              </a:ext>
            </a:extLst>
          </p:cNvPr>
          <p:cNvSpPr txBox="1"/>
          <p:nvPr/>
        </p:nvSpPr>
        <p:spPr>
          <a:xfrm>
            <a:off x="2469564" y="1347457"/>
            <a:ext cx="299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 цријево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5E799796-56E7-4693-AB91-70602544174A}"/>
              </a:ext>
            </a:extLst>
          </p:cNvPr>
          <p:cNvSpPr txBox="1"/>
          <p:nvPr/>
        </p:nvSpPr>
        <p:spPr>
          <a:xfrm>
            <a:off x="211744" y="2032445"/>
            <a:ext cx="356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Анални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83CB1186-DEFF-4A1A-BF8B-DE90750DB881}"/>
              </a:ext>
            </a:extLst>
          </p:cNvPr>
          <p:cNvSpPr txBox="1"/>
          <p:nvPr/>
        </p:nvSpPr>
        <p:spPr>
          <a:xfrm>
            <a:off x="3110418" y="2038914"/>
            <a:ext cx="220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Желудац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26B0D3F7-C15F-407D-A7E3-C8D7FA61D270}"/>
              </a:ext>
            </a:extLst>
          </p:cNvPr>
          <p:cNvSpPr txBox="1"/>
          <p:nvPr/>
        </p:nvSpPr>
        <p:spPr>
          <a:xfrm>
            <a:off x="5461906" y="1347457"/>
            <a:ext cx="254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9BB73845-80D1-4558-8DAD-7425CD27A84C}"/>
              </a:ext>
            </a:extLst>
          </p:cNvPr>
          <p:cNvSpPr txBox="1"/>
          <p:nvPr/>
        </p:nvSpPr>
        <p:spPr>
          <a:xfrm>
            <a:off x="5461880" y="2061854"/>
            <a:ext cx="176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 </a:t>
            </a: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Зуби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1D76C1D-9280-49DF-AE61-78947F8CC590}"/>
              </a:ext>
            </a:extLst>
          </p:cNvPr>
          <p:cNvSpPr txBox="1"/>
          <p:nvPr/>
        </p:nvSpPr>
        <p:spPr>
          <a:xfrm>
            <a:off x="853148" y="2676651"/>
            <a:ext cx="356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-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Једњак</a:t>
            </a:r>
          </a:p>
        </p:txBody>
      </p:sp>
      <p:sp>
        <p:nvSpPr>
          <p:cNvPr id="4" name="Pravougaonik: sa zaobljenim uglovima 3">
            <a:extLst>
              <a:ext uri="{FF2B5EF4-FFF2-40B4-BE49-F238E27FC236}">
                <a16:creationId xmlns:a16="http://schemas.microsoft.com/office/drawing/2014/main" xmlns="" id="{78A0335E-6A7C-464B-AC53-E68D0F453641}"/>
              </a:ext>
            </a:extLst>
          </p:cNvPr>
          <p:cNvSpPr/>
          <p:nvPr/>
        </p:nvSpPr>
        <p:spPr>
          <a:xfrm>
            <a:off x="508196" y="4289074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avougaonik: sa zaobljenim uglovima 13">
            <a:extLst>
              <a:ext uri="{FF2B5EF4-FFF2-40B4-BE49-F238E27FC236}">
                <a16:creationId xmlns:a16="http://schemas.microsoft.com/office/drawing/2014/main" xmlns="" id="{FDBEAE3B-102F-46BF-9E66-3D3C9F86D66B}"/>
              </a:ext>
            </a:extLst>
          </p:cNvPr>
          <p:cNvSpPr/>
          <p:nvPr/>
        </p:nvSpPr>
        <p:spPr>
          <a:xfrm>
            <a:off x="6458828" y="4329592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avougaonik: sa zaobljenim uglovima 14">
            <a:extLst>
              <a:ext uri="{FF2B5EF4-FFF2-40B4-BE49-F238E27FC236}">
                <a16:creationId xmlns:a16="http://schemas.microsoft.com/office/drawing/2014/main" xmlns="" id="{E15E14A4-A0E9-44B3-8D19-AB8D5B159A84}"/>
              </a:ext>
            </a:extLst>
          </p:cNvPr>
          <p:cNvSpPr/>
          <p:nvPr/>
        </p:nvSpPr>
        <p:spPr>
          <a:xfrm>
            <a:off x="7906922" y="4317863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avougaonik: sa zaobljenim uglovima 15">
            <a:extLst>
              <a:ext uri="{FF2B5EF4-FFF2-40B4-BE49-F238E27FC236}">
                <a16:creationId xmlns:a16="http://schemas.microsoft.com/office/drawing/2014/main" xmlns="" id="{4EDE0FD7-AEAE-43E2-998A-55FC57570599}"/>
              </a:ext>
            </a:extLst>
          </p:cNvPr>
          <p:cNvSpPr/>
          <p:nvPr/>
        </p:nvSpPr>
        <p:spPr>
          <a:xfrm>
            <a:off x="9393555" y="4314945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ougaonik: sa zaobljenim uglovima 16">
            <a:extLst>
              <a:ext uri="{FF2B5EF4-FFF2-40B4-BE49-F238E27FC236}">
                <a16:creationId xmlns:a16="http://schemas.microsoft.com/office/drawing/2014/main" xmlns="" id="{7306DFFD-FE5A-41A5-9931-D72F62CB4DD8}"/>
              </a:ext>
            </a:extLst>
          </p:cNvPr>
          <p:cNvSpPr/>
          <p:nvPr/>
        </p:nvSpPr>
        <p:spPr>
          <a:xfrm>
            <a:off x="10876815" y="4343660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avougaonik: sa zaobljenim uglovima 17">
            <a:extLst>
              <a:ext uri="{FF2B5EF4-FFF2-40B4-BE49-F238E27FC236}">
                <a16:creationId xmlns:a16="http://schemas.microsoft.com/office/drawing/2014/main" xmlns="" id="{3BDDC51B-ED3B-4AFE-BF3E-543696B66AB3}"/>
              </a:ext>
            </a:extLst>
          </p:cNvPr>
          <p:cNvSpPr/>
          <p:nvPr/>
        </p:nvSpPr>
        <p:spPr>
          <a:xfrm>
            <a:off x="2017835" y="4289074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avougaonik: sa zaobljenim uglovima 18">
            <a:extLst>
              <a:ext uri="{FF2B5EF4-FFF2-40B4-BE49-F238E27FC236}">
                <a16:creationId xmlns:a16="http://schemas.microsoft.com/office/drawing/2014/main" xmlns="" id="{2F5F9D67-C0F0-452F-94E3-3CBB0B8295AE}"/>
              </a:ext>
            </a:extLst>
          </p:cNvPr>
          <p:cNvSpPr/>
          <p:nvPr/>
        </p:nvSpPr>
        <p:spPr>
          <a:xfrm>
            <a:off x="3493038" y="4321173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avougaonik: sa zaobljenim uglovima 19">
            <a:extLst>
              <a:ext uri="{FF2B5EF4-FFF2-40B4-BE49-F238E27FC236}">
                <a16:creationId xmlns:a16="http://schemas.microsoft.com/office/drawing/2014/main" xmlns="" id="{1B6A7768-B5B3-4E40-8CB5-909FCCB5B054}"/>
              </a:ext>
            </a:extLst>
          </p:cNvPr>
          <p:cNvSpPr/>
          <p:nvPr/>
        </p:nvSpPr>
        <p:spPr>
          <a:xfrm>
            <a:off x="4974686" y="4329592"/>
            <a:ext cx="689904" cy="685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Prava linija spajanja sa strelicom 20">
            <a:extLst>
              <a:ext uri="{FF2B5EF4-FFF2-40B4-BE49-F238E27FC236}">
                <a16:creationId xmlns:a16="http://schemas.microsoft.com/office/drawing/2014/main" xmlns="" id="{228FA40C-15B8-454D-BB02-C29AC07FEE77}"/>
              </a:ext>
            </a:extLst>
          </p:cNvPr>
          <p:cNvCxnSpPr>
            <a:cxnSpLocks/>
          </p:cNvCxnSpPr>
          <p:nvPr/>
        </p:nvCxnSpPr>
        <p:spPr>
          <a:xfrm>
            <a:off x="1339361" y="4631974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a linija spajanja sa strelicom 24">
            <a:extLst>
              <a:ext uri="{FF2B5EF4-FFF2-40B4-BE49-F238E27FC236}">
                <a16:creationId xmlns:a16="http://schemas.microsoft.com/office/drawing/2014/main" xmlns="" id="{8A3285A9-E690-4A0F-82FE-A0ED7774D520}"/>
              </a:ext>
            </a:extLst>
          </p:cNvPr>
          <p:cNvCxnSpPr>
            <a:cxnSpLocks/>
          </p:cNvCxnSpPr>
          <p:nvPr/>
        </p:nvCxnSpPr>
        <p:spPr>
          <a:xfrm>
            <a:off x="2899410" y="4672492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rava linija spajanja sa strelicom 25">
            <a:extLst>
              <a:ext uri="{FF2B5EF4-FFF2-40B4-BE49-F238E27FC236}">
                <a16:creationId xmlns:a16="http://schemas.microsoft.com/office/drawing/2014/main" xmlns="" id="{7FE98E65-F61F-4D99-8451-D121B4F3B0B4}"/>
              </a:ext>
            </a:extLst>
          </p:cNvPr>
          <p:cNvCxnSpPr>
            <a:cxnSpLocks/>
          </p:cNvCxnSpPr>
          <p:nvPr/>
        </p:nvCxnSpPr>
        <p:spPr>
          <a:xfrm>
            <a:off x="4361127" y="4697303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a linija spajanja sa strelicom 26">
            <a:extLst>
              <a:ext uri="{FF2B5EF4-FFF2-40B4-BE49-F238E27FC236}">
                <a16:creationId xmlns:a16="http://schemas.microsoft.com/office/drawing/2014/main" xmlns="" id="{727528D3-4046-425B-ACF4-6FDCA8227EA3}"/>
              </a:ext>
            </a:extLst>
          </p:cNvPr>
          <p:cNvCxnSpPr>
            <a:cxnSpLocks/>
          </p:cNvCxnSpPr>
          <p:nvPr/>
        </p:nvCxnSpPr>
        <p:spPr>
          <a:xfrm>
            <a:off x="5824464" y="4716060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a linija spajanja sa strelicom 27">
            <a:extLst>
              <a:ext uri="{FF2B5EF4-FFF2-40B4-BE49-F238E27FC236}">
                <a16:creationId xmlns:a16="http://schemas.microsoft.com/office/drawing/2014/main" xmlns="" id="{4264DC4A-4122-46F7-8133-B9E39BB80E26}"/>
              </a:ext>
            </a:extLst>
          </p:cNvPr>
          <p:cNvCxnSpPr>
            <a:cxnSpLocks/>
          </p:cNvCxnSpPr>
          <p:nvPr/>
        </p:nvCxnSpPr>
        <p:spPr>
          <a:xfrm>
            <a:off x="7256291" y="4716060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a linija spajanja sa strelicom 28">
            <a:extLst>
              <a:ext uri="{FF2B5EF4-FFF2-40B4-BE49-F238E27FC236}">
                <a16:creationId xmlns:a16="http://schemas.microsoft.com/office/drawing/2014/main" xmlns="" id="{C9312C87-EF0B-4B6D-B71F-E2142B3A1168}"/>
              </a:ext>
            </a:extLst>
          </p:cNvPr>
          <p:cNvCxnSpPr>
            <a:cxnSpLocks/>
          </p:cNvCxnSpPr>
          <p:nvPr/>
        </p:nvCxnSpPr>
        <p:spPr>
          <a:xfrm>
            <a:off x="8768714" y="4716060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a linija spajanja sa strelicom 29">
            <a:extLst>
              <a:ext uri="{FF2B5EF4-FFF2-40B4-BE49-F238E27FC236}">
                <a16:creationId xmlns:a16="http://schemas.microsoft.com/office/drawing/2014/main" xmlns="" id="{28059815-80F6-4998-BF72-641B9C1EB368}"/>
              </a:ext>
            </a:extLst>
          </p:cNvPr>
          <p:cNvCxnSpPr>
            <a:cxnSpLocks/>
          </p:cNvCxnSpPr>
          <p:nvPr/>
        </p:nvCxnSpPr>
        <p:spPr>
          <a:xfrm>
            <a:off x="10210800" y="4657845"/>
            <a:ext cx="54307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kvir za tekst 34">
            <a:extLst>
              <a:ext uri="{FF2B5EF4-FFF2-40B4-BE49-F238E27FC236}">
                <a16:creationId xmlns:a16="http://schemas.microsoft.com/office/drawing/2014/main" xmlns="" id="{913BB9E1-0DDD-49D9-9B0C-8201C1A5EBD6}"/>
              </a:ext>
            </a:extLst>
          </p:cNvPr>
          <p:cNvSpPr txBox="1"/>
          <p:nvPr/>
        </p:nvSpPr>
        <p:spPr>
          <a:xfrm>
            <a:off x="621911" y="4308808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endParaRPr lang="en-US" sz="3600" dirty="0"/>
          </a:p>
        </p:txBody>
      </p:sp>
      <p:sp>
        <p:nvSpPr>
          <p:cNvPr id="36" name="Okvir za tekst 35">
            <a:extLst>
              <a:ext uri="{FF2B5EF4-FFF2-40B4-BE49-F238E27FC236}">
                <a16:creationId xmlns:a16="http://schemas.microsoft.com/office/drawing/2014/main" xmlns="" id="{263682E1-1346-4A0C-8B35-F059BDB7F45C}"/>
              </a:ext>
            </a:extLst>
          </p:cNvPr>
          <p:cNvSpPr txBox="1"/>
          <p:nvPr/>
        </p:nvSpPr>
        <p:spPr>
          <a:xfrm>
            <a:off x="2025160" y="4328543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</a:t>
            </a:r>
            <a:endParaRPr lang="en-US" sz="3600" dirty="0"/>
          </a:p>
        </p:txBody>
      </p:sp>
      <p:sp>
        <p:nvSpPr>
          <p:cNvPr id="37" name="Okvir za tekst 36">
            <a:extLst>
              <a:ext uri="{FF2B5EF4-FFF2-40B4-BE49-F238E27FC236}">
                <a16:creationId xmlns:a16="http://schemas.microsoft.com/office/drawing/2014/main" xmlns="" id="{0F44CB85-B499-4E41-8D06-EAF22716710D}"/>
              </a:ext>
            </a:extLst>
          </p:cNvPr>
          <p:cNvSpPr txBox="1"/>
          <p:nvPr/>
        </p:nvSpPr>
        <p:spPr>
          <a:xfrm>
            <a:off x="3517356" y="4300892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3600" dirty="0"/>
          </a:p>
        </p:txBody>
      </p:sp>
      <p:sp>
        <p:nvSpPr>
          <p:cNvPr id="38" name="Okvir za tekst 37">
            <a:extLst>
              <a:ext uri="{FF2B5EF4-FFF2-40B4-BE49-F238E27FC236}">
                <a16:creationId xmlns:a16="http://schemas.microsoft.com/office/drawing/2014/main" xmlns="" id="{3CC529C2-1332-443B-8250-11E29479BEC8}"/>
              </a:ext>
            </a:extLst>
          </p:cNvPr>
          <p:cNvSpPr txBox="1"/>
          <p:nvPr/>
        </p:nvSpPr>
        <p:spPr>
          <a:xfrm>
            <a:off x="5048102" y="4336061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en-US" sz="3600" dirty="0"/>
          </a:p>
        </p:txBody>
      </p:sp>
      <p:sp>
        <p:nvSpPr>
          <p:cNvPr id="39" name="Okvir za tekst 38">
            <a:extLst>
              <a:ext uri="{FF2B5EF4-FFF2-40B4-BE49-F238E27FC236}">
                <a16:creationId xmlns:a16="http://schemas.microsoft.com/office/drawing/2014/main" xmlns="" id="{AFEBA2A1-8BB4-4DE8-AA13-599D5722218C}"/>
              </a:ext>
            </a:extLst>
          </p:cNvPr>
          <p:cNvSpPr txBox="1"/>
          <p:nvPr/>
        </p:nvSpPr>
        <p:spPr>
          <a:xfrm>
            <a:off x="6524625" y="4369061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en-US" sz="3600" dirty="0"/>
          </a:p>
        </p:txBody>
      </p:sp>
      <p:sp>
        <p:nvSpPr>
          <p:cNvPr id="40" name="Okvir za tekst 39">
            <a:extLst>
              <a:ext uri="{FF2B5EF4-FFF2-40B4-BE49-F238E27FC236}">
                <a16:creationId xmlns:a16="http://schemas.microsoft.com/office/drawing/2014/main" xmlns="" id="{A0863EBF-7871-4B8A-A1B0-3CCE06D3D949}"/>
              </a:ext>
            </a:extLst>
          </p:cNvPr>
          <p:cNvSpPr txBox="1"/>
          <p:nvPr/>
        </p:nvSpPr>
        <p:spPr>
          <a:xfrm>
            <a:off x="7996973" y="4352567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en-US" sz="3600" dirty="0"/>
          </a:p>
        </p:txBody>
      </p:sp>
      <p:sp>
        <p:nvSpPr>
          <p:cNvPr id="41" name="Okvir za tekst 40">
            <a:extLst>
              <a:ext uri="{FF2B5EF4-FFF2-40B4-BE49-F238E27FC236}">
                <a16:creationId xmlns:a16="http://schemas.microsoft.com/office/drawing/2014/main" xmlns="" id="{B0ADEE4A-6BA4-4C17-94A9-6555BF854697}"/>
              </a:ext>
            </a:extLst>
          </p:cNvPr>
          <p:cNvSpPr txBox="1"/>
          <p:nvPr/>
        </p:nvSpPr>
        <p:spPr>
          <a:xfrm>
            <a:off x="9423999" y="4352567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en-US" sz="3600" dirty="0"/>
          </a:p>
        </p:txBody>
      </p:sp>
      <p:sp>
        <p:nvSpPr>
          <p:cNvPr id="42" name="Okvir za tekst 41">
            <a:extLst>
              <a:ext uri="{FF2B5EF4-FFF2-40B4-BE49-F238E27FC236}">
                <a16:creationId xmlns:a16="http://schemas.microsoft.com/office/drawing/2014/main" xmlns="" id="{6ECD1CF7-56A5-423F-B239-2BE759D02080}"/>
              </a:ext>
            </a:extLst>
          </p:cNvPr>
          <p:cNvSpPr txBox="1"/>
          <p:nvPr/>
        </p:nvSpPr>
        <p:spPr>
          <a:xfrm>
            <a:off x="10914191" y="4392894"/>
            <a:ext cx="54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3600" dirty="0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xmlns="" id="{60D3C68A-171C-44B6-B5CA-0C3304DED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6" t="12225" r="49971" b="3337"/>
          <a:stretch/>
        </p:blipFill>
        <p:spPr>
          <a:xfrm>
            <a:off x="9011817" y="1241110"/>
            <a:ext cx="2875525" cy="30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170"/>
            <a:ext cx="7570763" cy="567842"/>
          </a:xfrm>
        </p:spPr>
        <p:txBody>
          <a:bodyPr>
            <a:normAutofit fontScale="90000"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Поред тачне тврдње стави знак  + .</a:t>
            </a:r>
            <a:b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9BB73845-80D1-4558-8DAD-7425CD27A84C}"/>
              </a:ext>
            </a:extLst>
          </p:cNvPr>
          <p:cNvSpPr txBox="1"/>
          <p:nvPr/>
        </p:nvSpPr>
        <p:spPr>
          <a:xfrm>
            <a:off x="581010" y="1544936"/>
            <a:ext cx="1042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и обавезно треба прати зубе и тако спријечити каријес.</a:t>
            </a:r>
          </a:p>
        </p:txBody>
      </p:sp>
      <p:sp>
        <p:nvSpPr>
          <p:cNvPr id="4" name="Pravougaonik: sa zaobljenim uglovima 3">
            <a:extLst>
              <a:ext uri="{FF2B5EF4-FFF2-40B4-BE49-F238E27FC236}">
                <a16:creationId xmlns:a16="http://schemas.microsoft.com/office/drawing/2014/main" xmlns="" id="{78A0335E-6A7C-464B-AC53-E68D0F453641}"/>
              </a:ext>
            </a:extLst>
          </p:cNvPr>
          <p:cNvSpPr/>
          <p:nvPr/>
        </p:nvSpPr>
        <p:spPr>
          <a:xfrm>
            <a:off x="365648" y="1611491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xmlns="" id="{7C7D6995-99AA-4E8E-A9AC-21E8983D957A}"/>
              </a:ext>
            </a:extLst>
          </p:cNvPr>
          <p:cNvSpPr txBox="1"/>
          <p:nvPr/>
        </p:nvSpPr>
        <p:spPr>
          <a:xfrm>
            <a:off x="618757" y="2061552"/>
            <a:ext cx="764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Воће и поврће прије јела не треба прати.</a:t>
            </a:r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xmlns="" id="{E742B58E-1451-4CF0-A5F6-E440865362B9}"/>
              </a:ext>
            </a:extLst>
          </p:cNvPr>
          <p:cNvSpPr txBox="1"/>
          <p:nvPr/>
        </p:nvSpPr>
        <p:spPr>
          <a:xfrm>
            <a:off x="752530" y="2576854"/>
            <a:ext cx="835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Храну морамо чувати на одговарајућој температури.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xmlns="" id="{80EFFE01-FF25-4F6C-B0B2-86270C67BC37}"/>
              </a:ext>
            </a:extLst>
          </p:cNvPr>
          <p:cNvSpPr txBox="1"/>
          <p:nvPr/>
        </p:nvSpPr>
        <p:spPr>
          <a:xfrm>
            <a:off x="761125" y="3098503"/>
            <a:ext cx="986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Прљаве руке могу узроковати болест органа за варење.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xmlns="" id="{6F4B05D5-9D7C-44CC-82AE-F20E8F74942B}"/>
              </a:ext>
            </a:extLst>
          </p:cNvPr>
          <p:cNvSpPr txBox="1"/>
          <p:nvPr/>
        </p:nvSpPr>
        <p:spPr>
          <a:xfrm>
            <a:off x="752530" y="3624863"/>
            <a:ext cx="1128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Једном годишње довољно је </a:t>
            </a:r>
            <a:r>
              <a:rPr lang="sr-Cyrl-R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посјетити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стоматолога ради контроле зуба. 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xmlns="" id="{71389BF7-FA13-4906-9B5F-9265F0F8939A}"/>
              </a:ext>
            </a:extLst>
          </p:cNvPr>
          <p:cNvSpPr txBox="1"/>
          <p:nvPr/>
        </p:nvSpPr>
        <p:spPr>
          <a:xfrm>
            <a:off x="935741" y="4068864"/>
            <a:ext cx="912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јести доста слаткиша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xmlns="" id="{66715FD5-3AFF-4820-86EC-489E6278ABE4}"/>
              </a:ext>
            </a:extLst>
          </p:cNvPr>
          <p:cNvSpPr txBox="1"/>
          <p:nvPr/>
        </p:nvSpPr>
        <p:spPr>
          <a:xfrm>
            <a:off x="758392" y="4680502"/>
            <a:ext cx="1104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хране може изазвати мучнину и повраћање.</a:t>
            </a: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xmlns="" id="{0D9DAFF3-DA46-441B-A4D5-85DDDAC9A933}"/>
              </a:ext>
            </a:extLst>
          </p:cNvPr>
          <p:cNvSpPr txBox="1"/>
          <p:nvPr/>
        </p:nvSpPr>
        <p:spPr>
          <a:xfrm>
            <a:off x="854943" y="5216047"/>
            <a:ext cx="10682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здраве органе за варање потребно је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уносити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довољно воде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Pravougaonik: sa zaobljenim uglovima 48">
            <a:extLst>
              <a:ext uri="{FF2B5EF4-FFF2-40B4-BE49-F238E27FC236}">
                <a16:creationId xmlns:a16="http://schemas.microsoft.com/office/drawing/2014/main" xmlns="" id="{F26F1562-218D-4455-98E0-5C23A567325D}"/>
              </a:ext>
            </a:extLst>
          </p:cNvPr>
          <p:cNvSpPr/>
          <p:nvPr/>
        </p:nvSpPr>
        <p:spPr>
          <a:xfrm>
            <a:off x="379937" y="2114177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ravougaonik: sa zaobljenim uglovima 49">
            <a:extLst>
              <a:ext uri="{FF2B5EF4-FFF2-40B4-BE49-F238E27FC236}">
                <a16:creationId xmlns:a16="http://schemas.microsoft.com/office/drawing/2014/main" xmlns="" id="{AE939F24-C69F-4B11-8B34-B636101C0BC7}"/>
              </a:ext>
            </a:extLst>
          </p:cNvPr>
          <p:cNvSpPr/>
          <p:nvPr/>
        </p:nvSpPr>
        <p:spPr>
          <a:xfrm>
            <a:off x="442160" y="5304429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ravougaonik: sa zaobljenim uglovima 50">
            <a:extLst>
              <a:ext uri="{FF2B5EF4-FFF2-40B4-BE49-F238E27FC236}">
                <a16:creationId xmlns:a16="http://schemas.microsoft.com/office/drawing/2014/main" xmlns="" id="{8567B9D2-FE17-4B72-A783-BA48DC5C27C4}"/>
              </a:ext>
            </a:extLst>
          </p:cNvPr>
          <p:cNvSpPr/>
          <p:nvPr/>
        </p:nvSpPr>
        <p:spPr>
          <a:xfrm>
            <a:off x="394885" y="2631146"/>
            <a:ext cx="353195" cy="30900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ravougaonik: sa zaobljenim uglovima 51">
            <a:extLst>
              <a:ext uri="{FF2B5EF4-FFF2-40B4-BE49-F238E27FC236}">
                <a16:creationId xmlns:a16="http://schemas.microsoft.com/office/drawing/2014/main" xmlns="" id="{1F9C932B-F64F-41D4-8E34-ED59819C8D72}"/>
              </a:ext>
            </a:extLst>
          </p:cNvPr>
          <p:cNvSpPr/>
          <p:nvPr/>
        </p:nvSpPr>
        <p:spPr>
          <a:xfrm>
            <a:off x="411037" y="3154991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ravougaonik: sa zaobljenim uglovima 52">
            <a:extLst>
              <a:ext uri="{FF2B5EF4-FFF2-40B4-BE49-F238E27FC236}">
                <a16:creationId xmlns:a16="http://schemas.microsoft.com/office/drawing/2014/main" xmlns="" id="{FBA6CEF5-AFE9-4C4E-AF07-0757BB70317D}"/>
              </a:ext>
            </a:extLst>
          </p:cNvPr>
          <p:cNvSpPr/>
          <p:nvPr/>
        </p:nvSpPr>
        <p:spPr>
          <a:xfrm>
            <a:off x="423170" y="3676014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ravougaonik: sa zaobljenim uglovima 53">
            <a:extLst>
              <a:ext uri="{FF2B5EF4-FFF2-40B4-BE49-F238E27FC236}">
                <a16:creationId xmlns:a16="http://schemas.microsoft.com/office/drawing/2014/main" xmlns="" id="{5A42B11C-6681-4A48-AB7A-48918A9641E0}"/>
              </a:ext>
            </a:extLst>
          </p:cNvPr>
          <p:cNvSpPr/>
          <p:nvPr/>
        </p:nvSpPr>
        <p:spPr>
          <a:xfrm>
            <a:off x="430146" y="4233339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ravougaonik: sa zaobljenim uglovima 54">
            <a:extLst>
              <a:ext uri="{FF2B5EF4-FFF2-40B4-BE49-F238E27FC236}">
                <a16:creationId xmlns:a16="http://schemas.microsoft.com/office/drawing/2014/main" xmlns="" id="{4557035E-BAB6-4CA4-8BAE-8A446F396C41}"/>
              </a:ext>
            </a:extLst>
          </p:cNvPr>
          <p:cNvSpPr/>
          <p:nvPr/>
        </p:nvSpPr>
        <p:spPr>
          <a:xfrm>
            <a:off x="416078" y="4787460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9A4038DA-832A-4A68-949E-685E5EC4AF59}"/>
              </a:ext>
            </a:extLst>
          </p:cNvPr>
          <p:cNvSpPr txBox="1"/>
          <p:nvPr/>
        </p:nvSpPr>
        <p:spPr>
          <a:xfrm>
            <a:off x="344122" y="2466645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CC36DB42-EB71-46BE-87FB-6F187209BD0F}"/>
              </a:ext>
            </a:extLst>
          </p:cNvPr>
          <p:cNvSpPr txBox="1"/>
          <p:nvPr/>
        </p:nvSpPr>
        <p:spPr>
          <a:xfrm>
            <a:off x="332582" y="149133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9BB23A18-42F2-4E05-97F4-DDA44DB8A54E}"/>
              </a:ext>
            </a:extLst>
          </p:cNvPr>
          <p:cNvSpPr txBox="1"/>
          <p:nvPr/>
        </p:nvSpPr>
        <p:spPr>
          <a:xfrm flipH="1">
            <a:off x="365648" y="301607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5F6B2D3A-7378-47F3-BD81-8DA74A80BB2C}"/>
              </a:ext>
            </a:extLst>
          </p:cNvPr>
          <p:cNvSpPr txBox="1"/>
          <p:nvPr/>
        </p:nvSpPr>
        <p:spPr>
          <a:xfrm>
            <a:off x="420142" y="518526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A949ABDB-3F0D-40B3-A304-F9131C3F000E}"/>
              </a:ext>
            </a:extLst>
          </p:cNvPr>
          <p:cNvSpPr txBox="1"/>
          <p:nvPr/>
        </p:nvSpPr>
        <p:spPr>
          <a:xfrm>
            <a:off x="400838" y="464972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943" y="5784829"/>
            <a:ext cx="10422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редовно једемо разноврсну храну чувамо органе за варење од болести.</a:t>
            </a:r>
          </a:p>
        </p:txBody>
      </p:sp>
      <p:sp>
        <p:nvSpPr>
          <p:cNvPr id="25" name="Pravougaonik: sa zaobljenim uglovima 53">
            <a:extLst>
              <a:ext uri="{FF2B5EF4-FFF2-40B4-BE49-F238E27FC236}">
                <a16:creationId xmlns:a16="http://schemas.microsoft.com/office/drawing/2014/main" xmlns="" id="{5A42B11C-6681-4A48-AB7A-48918A9641E0}"/>
              </a:ext>
            </a:extLst>
          </p:cNvPr>
          <p:cNvSpPr/>
          <p:nvPr/>
        </p:nvSpPr>
        <p:spPr>
          <a:xfrm>
            <a:off x="482445" y="5842433"/>
            <a:ext cx="353195" cy="3464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276" y="582139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346</Words>
  <Application>Microsoft Office PowerPoint</Application>
  <PresentationFormat>Custom</PresentationFormat>
  <Paragraphs>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Познавање природе 5. разред</vt:lpstr>
      <vt:lpstr>PowerPoint Presentation</vt:lpstr>
      <vt:lpstr>1. Допуни реченицу.</vt:lpstr>
      <vt:lpstr>2. Заокружи слово испред тачне тврдње.</vt:lpstr>
      <vt:lpstr>3. Предњим зубима откидамо храну. Зовемо их сјекутићи и укупно их има: </vt:lpstr>
      <vt:lpstr>4. Храну ситнимо и дробимо: </vt:lpstr>
      <vt:lpstr>5. Из желуца храна одлази у: </vt:lpstr>
      <vt:lpstr>5. Према редосљеду процеса варења хране у празна поља упиши одговарајућа слова која су наведена испред  органа за варење: </vt:lpstr>
      <vt:lpstr>6. Поред тачне тврдње стави знак  + . </vt:lpstr>
      <vt:lpstr>ЗАШТИТА И ЊЕГА ОРГАНА ЗА ВАРЕЊЕ</vt:lpstr>
      <vt:lpstr>            БОЛЕСТИ ОРГАНА ЗА ВАРЕЊЕ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PREDMET: Poznavanje prirode</dc:title>
  <dc:creator>Korisnik</dc:creator>
  <cp:lastModifiedBy>Neko</cp:lastModifiedBy>
  <cp:revision>120</cp:revision>
  <dcterms:created xsi:type="dcterms:W3CDTF">2019-12-05T18:57:17Z</dcterms:created>
  <dcterms:modified xsi:type="dcterms:W3CDTF">2021-01-22T20:43:28Z</dcterms:modified>
</cp:coreProperties>
</file>