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70" r:id="rId3"/>
    <p:sldId id="271" r:id="rId4"/>
    <p:sldId id="272" r:id="rId5"/>
    <p:sldId id="273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67EA-C1EF-4B7D-966A-F14C8C77A1E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7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98DC-578F-4A77-964E-F3D03EC3129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4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0B15C-24EB-4152-A538-C82AC0EFF2B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6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00B53-866E-4453-8BBB-49604FE6CC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09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4E3D-FC8C-4D09-84B6-8EC70CD0572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99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036C9-B7CF-4757-8574-F370A7795E6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464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04136-81A5-4ED2-BCD1-367C20F88F6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818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42CE-BB42-462E-AB27-56597079F22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0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759F4-5535-486C-B67F-E2AF419F91C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94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A77B-48AA-42F7-B993-69AA22AC2C2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638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CD09-4B36-4A6F-88B4-F9361F84C92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84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E31C8-88A8-461C-BBB3-9225FB831FC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11735" y="2145503"/>
            <a:ext cx="184731" cy="76944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1467" y="2914944"/>
            <a:ext cx="7340535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BA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6350" stA="22000" endPos="45500" dir="5400000" sy="-100000" algn="bl" rotWithShape="0"/>
                </a:effectLst>
              </a:rPr>
              <a:t>AVVERBI CON IL </a:t>
            </a:r>
          </a:p>
          <a:p>
            <a:pPr algn="ctr"/>
            <a:r>
              <a:rPr lang="sr-Latn-BA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6350" stA="22000" endPos="45500" dir="5400000" sy="-100000" algn="bl" rotWithShape="0"/>
                </a:effectLst>
              </a:rPr>
              <a:t>PASSATO PROSSIMO</a:t>
            </a:r>
            <a:endParaRPr lang="en-US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006600"/>
              </a:solidFill>
              <a:effectLst>
                <a:reflection blurRad="6350" stA="220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5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1353"/>
            <a:ext cx="10463407" cy="5387127"/>
          </a:xfrm>
        </p:spPr>
      </p:pic>
    </p:spTree>
    <p:extLst>
      <p:ext uri="{BB962C8B-B14F-4D97-AF65-F5344CB8AC3E}">
        <p14:creationId xmlns:p14="http://schemas.microsoft.com/office/powerpoint/2010/main" val="37133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8757"/>
            <a:ext cx="10972800" cy="3159689"/>
          </a:xfrm>
        </p:spPr>
        <p:txBody>
          <a:bodyPr/>
          <a:lstStyle/>
          <a:p>
            <a:r>
              <a:rPr lang="bs-Latn-BA" dirty="0" smtClean="0"/>
              <a:t>Gianluca </a:t>
            </a:r>
            <a:r>
              <a:rPr lang="bs-Latn-BA" dirty="0" smtClean="0">
                <a:cs typeface="Simplified Arabic Fixed" panose="02070309020205020404" pitchFamily="49" charset="-78"/>
              </a:rPr>
              <a:t>è </a:t>
            </a:r>
            <a:r>
              <a:rPr lang="bs-Latn-BA" dirty="0" smtClean="0">
                <a:solidFill>
                  <a:srgbClr val="FF0000"/>
                </a:solidFill>
                <a:cs typeface="Simplified Arabic Fixed" panose="02070309020205020404" pitchFamily="49" charset="-78"/>
              </a:rPr>
              <a:t>appena</a:t>
            </a:r>
            <a:r>
              <a:rPr lang="bs-Latn-BA" dirty="0" smtClean="0">
                <a:cs typeface="Simplified Arabic Fixed" panose="02070309020205020404" pitchFamily="49" charset="-78"/>
              </a:rPr>
              <a:t> uscito di casa</a:t>
            </a:r>
            <a:r>
              <a:rPr lang="bs-Latn-BA" dirty="0" smtClean="0">
                <a:cs typeface="Simplified Arabic Fixed" panose="02070309020205020404" pitchFamily="49" charset="-78"/>
              </a:rPr>
              <a:t>.</a:t>
            </a:r>
          </a:p>
          <a:p>
            <a:r>
              <a:rPr lang="bs-Latn-BA" dirty="0" smtClean="0">
                <a:cs typeface="Simplified Arabic Fixed" panose="02070309020205020404" pitchFamily="49" charset="-78"/>
              </a:rPr>
              <a:t> Lei non ha </a:t>
            </a:r>
            <a:r>
              <a:rPr lang="bs-Latn-BA" dirty="0" smtClean="0">
                <a:solidFill>
                  <a:srgbClr val="FF0000"/>
                </a:solidFill>
                <a:cs typeface="Simplified Arabic Fixed" panose="02070309020205020404" pitchFamily="49" charset="-78"/>
              </a:rPr>
              <a:t>mai</a:t>
            </a:r>
            <a:r>
              <a:rPr lang="bs-Latn-BA" dirty="0" smtClean="0">
                <a:cs typeface="Simplified Arabic Fixed" panose="02070309020205020404" pitchFamily="49" charset="-78"/>
              </a:rPr>
              <a:t> parlato di questa cosa. </a:t>
            </a:r>
            <a:endParaRPr lang="bs-Latn-BA" dirty="0" smtClean="0">
              <a:cs typeface="Simplified Arabic Fixed" panose="02070309020205020404" pitchFamily="49" charset="-78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36462" y="3538601"/>
            <a:ext cx="2931090" cy="1327761"/>
          </a:xfrm>
          <a:prstGeom prst="wedgeRoundRectCallout">
            <a:avLst>
              <a:gd name="adj1" fmla="val -5448"/>
              <a:gd name="adj2" fmla="val -81742"/>
              <a:gd name="adj3" fmla="val 16667"/>
            </a:avLst>
          </a:prstGeom>
          <a:solidFill>
            <a:srgbClr val="0066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L‘avverbio si mette tra l‘ausiliare e il participio passato</a:t>
            </a:r>
            <a:r>
              <a:rPr lang="bs-Latn-BA" dirty="0" smtClean="0"/>
              <a:t>!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616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4932" y="1700631"/>
            <a:ext cx="6807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800" dirty="0" smtClean="0">
                <a:solidFill>
                  <a:srgbClr val="FF0000"/>
                </a:solidFill>
              </a:rPr>
              <a:t>ANCHE come un avverbio si mette tra </a:t>
            </a:r>
            <a:r>
              <a:rPr lang="bs-Latn-BA" sz="2800" dirty="0" smtClean="0">
                <a:solidFill>
                  <a:srgbClr val="FF0000"/>
                </a:solidFill>
              </a:rPr>
              <a:t>l</a:t>
            </a:r>
            <a:r>
              <a:rPr lang="bs-Latn-BA" sz="28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'</a:t>
            </a:r>
            <a:r>
              <a:rPr lang="bs-Latn-BA" sz="2800" dirty="0" smtClean="0">
                <a:solidFill>
                  <a:srgbClr val="FF0000"/>
                </a:solidFill>
              </a:rPr>
              <a:t>ausiliare </a:t>
            </a:r>
            <a:r>
              <a:rPr lang="bs-Latn-BA" sz="2800" dirty="0" smtClean="0">
                <a:solidFill>
                  <a:srgbClr val="FF0000"/>
                </a:solidFill>
              </a:rPr>
              <a:t>e il participio passato o dopo di essi!</a:t>
            </a:r>
          </a:p>
          <a:p>
            <a:endParaRPr lang="bs-Latn-BA" sz="2800" dirty="0">
              <a:solidFill>
                <a:srgbClr val="FF0000"/>
              </a:solidFill>
            </a:endParaRPr>
          </a:p>
          <a:p>
            <a:endParaRPr lang="bs-Latn-BA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9176"/>
            <a:ext cx="3724879" cy="2395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17356" y="1636628"/>
            <a:ext cx="1447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solidFill>
                  <a:schemeClr val="bg1"/>
                </a:solidFill>
                <a:latin typeface="Informal Roman" panose="030604020304060B0204" pitchFamily="66" charset="0"/>
              </a:rPr>
              <a:t>NOTA</a:t>
            </a:r>
          </a:p>
          <a:p>
            <a:r>
              <a:rPr lang="bs-Latn-BA" sz="2400" dirty="0" smtClean="0">
                <a:solidFill>
                  <a:schemeClr val="bg1"/>
                </a:solidFill>
                <a:latin typeface="Informal Roman" panose="030604020304060B0204" pitchFamily="66" charset="0"/>
              </a:rPr>
              <a:t>BENE!</a:t>
            </a:r>
            <a:endParaRPr lang="bs-Latn-BA" sz="2400" dirty="0">
              <a:solidFill>
                <a:schemeClr val="bg1"/>
              </a:solidFill>
              <a:latin typeface="Informal Roman" panose="030604020304060B0204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050303" y="3445610"/>
            <a:ext cx="4234374" cy="1562489"/>
          </a:xfrm>
          <a:prstGeom prst="wedgeRoundRectCallout">
            <a:avLst>
              <a:gd name="adj1" fmla="val -35348"/>
              <a:gd name="adj2" fmla="val -72739"/>
              <a:gd name="adj3" fmla="val 16667"/>
            </a:avLst>
          </a:prstGeom>
          <a:solidFill>
            <a:srgbClr val="0066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bs-Latn-BA" sz="2400" dirty="0"/>
              <a:t>Ho </a:t>
            </a:r>
            <a:r>
              <a:rPr lang="bs-Latn-BA" sz="2400" dirty="0">
                <a:solidFill>
                  <a:srgbClr val="FF0000"/>
                </a:solidFill>
              </a:rPr>
              <a:t>anche</a:t>
            </a:r>
            <a:r>
              <a:rPr lang="bs-Latn-BA" sz="2400" dirty="0"/>
              <a:t> dormito un </a:t>
            </a:r>
            <a:r>
              <a:rPr lang="bs-Latn-BA" sz="2400" dirty="0" smtClean="0"/>
              <a:t>po</a:t>
            </a:r>
            <a:r>
              <a:rPr lang="bs-Latn-BA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'</a:t>
            </a:r>
            <a:r>
              <a:rPr lang="bs-Latn-BA" sz="2400" dirty="0" smtClean="0"/>
              <a:t>. </a:t>
            </a:r>
            <a:endParaRPr lang="bs-Latn-BA" sz="2400" dirty="0"/>
          </a:p>
          <a:p>
            <a:pPr marL="342900" indent="-342900">
              <a:buAutoNum type="arabicPeriod"/>
            </a:pPr>
            <a:r>
              <a:rPr lang="bs-Latn-BA" sz="2400" dirty="0">
                <a:ea typeface="SimSun" panose="02010600030101010101" pitchFamily="2" charset="-122"/>
              </a:rPr>
              <a:t>È</a:t>
            </a:r>
            <a:r>
              <a:rPr lang="bs-Latn-BA" sz="2400" dirty="0" smtClean="0"/>
              <a:t> </a:t>
            </a:r>
            <a:r>
              <a:rPr lang="bs-Latn-BA" sz="2400" dirty="0"/>
              <a:t>venuta </a:t>
            </a:r>
            <a:r>
              <a:rPr lang="bs-Latn-BA" sz="2400" dirty="0">
                <a:solidFill>
                  <a:srgbClr val="FF0000"/>
                </a:solidFill>
              </a:rPr>
              <a:t>anche</a:t>
            </a:r>
            <a:r>
              <a:rPr lang="bs-Latn-BA" sz="2400" dirty="0"/>
              <a:t> Alice. </a:t>
            </a:r>
          </a:p>
        </p:txBody>
      </p:sp>
    </p:spTree>
    <p:extLst>
      <p:ext uri="{BB962C8B-B14F-4D97-AF65-F5344CB8AC3E}">
        <p14:creationId xmlns:p14="http://schemas.microsoft.com/office/powerpoint/2010/main" val="21972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3600" dirty="0" smtClean="0">
                <a:solidFill>
                  <a:srgbClr val="FF0000"/>
                </a:solidFill>
              </a:rPr>
              <a:t>Compito</a:t>
            </a:r>
            <a:endParaRPr lang="bs-Latn-B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6287"/>
            <a:ext cx="10972800" cy="4819878"/>
          </a:xfrm>
        </p:spPr>
        <p:txBody>
          <a:bodyPr/>
          <a:lstStyle/>
          <a:p>
            <a:r>
              <a:rPr lang="it-IT" sz="2200" b="1" dirty="0"/>
              <a:t>Completa la frase con un avverbio della lista</a:t>
            </a:r>
            <a:r>
              <a:rPr lang="it-IT" sz="2000" b="1" dirty="0"/>
              <a:t> </a:t>
            </a:r>
            <a:endParaRPr lang="bs-Latn-BA" sz="2000" dirty="0"/>
          </a:p>
          <a:p>
            <a:pPr marL="0" indent="0" algn="ctr">
              <a:buNone/>
            </a:pPr>
            <a:r>
              <a:rPr lang="en-US" sz="2000" b="1" i="1" dirty="0" err="1" smtClean="0"/>
              <a:t>già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appena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più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ancora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anche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mai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sempre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anche</a:t>
            </a:r>
            <a:endParaRPr lang="bs-Latn-BA" sz="2000" b="1" i="1" smtClean="0"/>
          </a:p>
          <a:p>
            <a:pPr marL="0" indent="0" algn="ctr">
              <a:buNone/>
            </a:pPr>
            <a:endParaRPr lang="bs-Latn-BA" sz="2000" b="1" dirty="0"/>
          </a:p>
          <a:p>
            <a:pPr marL="0" indent="0">
              <a:buNone/>
            </a:pPr>
            <a:r>
              <a:rPr lang="it-IT" sz="2000" dirty="0" smtClean="0"/>
              <a:t>1.</a:t>
            </a:r>
            <a:r>
              <a:rPr lang="bs-Latn-BA" sz="2000" dirty="0" smtClean="0"/>
              <a:t> </a:t>
            </a:r>
            <a:r>
              <a:rPr lang="it-IT" sz="2000" dirty="0" smtClean="0"/>
              <a:t>Per </a:t>
            </a:r>
            <a:r>
              <a:rPr lang="it-IT" sz="2000" dirty="0"/>
              <a:t>me la matematica è stata ___________________difficile.</a:t>
            </a:r>
            <a:endParaRPr lang="bs-Latn-BA" sz="2000" dirty="0"/>
          </a:p>
          <a:p>
            <a:pPr marL="0" indent="0">
              <a:buNone/>
            </a:pPr>
            <a:r>
              <a:rPr lang="it-IT" sz="2000" dirty="0"/>
              <a:t>2</a:t>
            </a:r>
            <a:r>
              <a:rPr lang="it-IT" sz="2000" dirty="0" smtClean="0"/>
              <a:t>.</a:t>
            </a:r>
            <a:r>
              <a:rPr lang="bs-Latn-BA" sz="2000" dirty="0" smtClean="0"/>
              <a:t> </a:t>
            </a:r>
            <a:r>
              <a:rPr lang="it-IT" sz="2000" dirty="0" smtClean="0"/>
              <a:t>Il </a:t>
            </a:r>
            <a:r>
              <a:rPr lang="it-IT" sz="2000" dirty="0"/>
              <a:t>mese non è finito e noi abbiamo _______________________speso tutti i soldi.</a:t>
            </a:r>
            <a:endParaRPr lang="bs-Latn-BA" sz="2000" dirty="0"/>
          </a:p>
          <a:p>
            <a:pPr marL="0" indent="0">
              <a:buNone/>
            </a:pPr>
            <a:r>
              <a:rPr lang="it-IT" sz="2000" dirty="0"/>
              <a:t>3</a:t>
            </a:r>
            <a:r>
              <a:rPr lang="it-IT" sz="2000" dirty="0" smtClean="0"/>
              <a:t>.</a:t>
            </a:r>
            <a:r>
              <a:rPr lang="bs-Latn-BA" sz="2000" dirty="0" smtClean="0"/>
              <a:t> </a:t>
            </a:r>
            <a:r>
              <a:rPr lang="it-IT" sz="2000" dirty="0" smtClean="0"/>
              <a:t>Sono </a:t>
            </a:r>
            <a:r>
              <a:rPr lang="it-IT" sz="2000" dirty="0"/>
              <a:t>passate più di due ore e Vittoria non ha _____________________telefonato.</a:t>
            </a:r>
            <a:endParaRPr lang="bs-Latn-BA" sz="2000" dirty="0"/>
          </a:p>
          <a:p>
            <a:pPr marL="0" indent="0">
              <a:buNone/>
            </a:pPr>
            <a:r>
              <a:rPr lang="it-IT" sz="2000" dirty="0" smtClean="0"/>
              <a:t>4.</a:t>
            </a:r>
            <a:r>
              <a:rPr lang="bs-Latn-BA" sz="2000" dirty="0" smtClean="0"/>
              <a:t> </a:t>
            </a:r>
            <a:r>
              <a:rPr lang="it-IT" sz="2000" dirty="0" smtClean="0"/>
              <a:t>All’u</a:t>
            </a:r>
            <a:r>
              <a:rPr lang="bs-Latn-BA" sz="2000" dirty="0" smtClean="0"/>
              <a:t>lt</a:t>
            </a:r>
            <a:r>
              <a:rPr lang="it-IT" sz="2000" dirty="0" smtClean="0"/>
              <a:t>imo </a:t>
            </a:r>
            <a:r>
              <a:rPr lang="it-IT" sz="2000" dirty="0"/>
              <a:t>momento è </a:t>
            </a:r>
            <a:r>
              <a:rPr lang="it-IT" sz="2000" dirty="0" smtClean="0"/>
              <a:t>arriv</a:t>
            </a:r>
            <a:r>
              <a:rPr lang="bs-Latn-BA" sz="2000" dirty="0" smtClean="0"/>
              <a:t>a</a:t>
            </a:r>
            <a:r>
              <a:rPr lang="it-IT" sz="2000" dirty="0" smtClean="0"/>
              <a:t>ta </a:t>
            </a:r>
            <a:r>
              <a:rPr lang="it-IT" sz="2000" dirty="0"/>
              <a:t>______________________Rosa.</a:t>
            </a:r>
            <a:endParaRPr lang="bs-Latn-BA" sz="2000" dirty="0"/>
          </a:p>
          <a:p>
            <a:pPr marL="0" indent="0">
              <a:buNone/>
            </a:pPr>
            <a:r>
              <a:rPr lang="it-IT" sz="2000" dirty="0"/>
              <a:t>5</a:t>
            </a:r>
            <a:r>
              <a:rPr lang="it-IT" sz="2000" dirty="0" smtClean="0"/>
              <a:t>.</a:t>
            </a:r>
            <a:r>
              <a:rPr lang="bs-Latn-BA" sz="2000" dirty="0" smtClean="0"/>
              <a:t> </a:t>
            </a:r>
            <a:r>
              <a:rPr lang="it-IT" sz="2000" dirty="0" smtClean="0"/>
              <a:t>Non </a:t>
            </a:r>
            <a:r>
              <a:rPr lang="it-IT" sz="2000" dirty="0"/>
              <a:t>ho __________________visto un film così bello!</a:t>
            </a:r>
            <a:endParaRPr lang="bs-Latn-BA" sz="2000" dirty="0"/>
          </a:p>
          <a:p>
            <a:pPr marL="0" indent="0">
              <a:buNone/>
            </a:pPr>
            <a:r>
              <a:rPr lang="it-IT" sz="2000" dirty="0"/>
              <a:t>6</a:t>
            </a:r>
            <a:r>
              <a:rPr lang="it-IT" sz="2000" dirty="0" smtClean="0"/>
              <a:t>.</a:t>
            </a:r>
            <a:r>
              <a:rPr lang="bs-Latn-BA" sz="2000" dirty="0" smtClean="0"/>
              <a:t> </a:t>
            </a:r>
            <a:r>
              <a:rPr lang="it-IT" sz="2000" dirty="0" smtClean="0"/>
              <a:t>Da </a:t>
            </a:r>
            <a:r>
              <a:rPr lang="it-IT" sz="2000" dirty="0"/>
              <a:t>quando si è traslocato a Roma, non abbiamo ____________visto Rodrigo.</a:t>
            </a:r>
            <a:endParaRPr lang="bs-Latn-BA" sz="2000" dirty="0"/>
          </a:p>
          <a:p>
            <a:pPr marL="0" indent="0">
              <a:buNone/>
            </a:pPr>
            <a:r>
              <a:rPr lang="it-IT" sz="2000" dirty="0"/>
              <a:t>7</a:t>
            </a:r>
            <a:r>
              <a:rPr lang="it-IT" sz="2000" dirty="0" smtClean="0"/>
              <a:t>.</a:t>
            </a:r>
            <a:r>
              <a:rPr lang="bs-Latn-BA" sz="2000" dirty="0" smtClean="0"/>
              <a:t> </a:t>
            </a:r>
            <a:r>
              <a:rPr lang="it-IT" sz="2000" dirty="0" smtClean="0"/>
              <a:t>Come </a:t>
            </a:r>
            <a:r>
              <a:rPr lang="it-IT" sz="2000" dirty="0"/>
              <a:t>vedi, ho _____________________finito di parlare al direttore del tuo problema.</a:t>
            </a:r>
            <a:endParaRPr lang="bs-Latn-BA" sz="2000" dirty="0"/>
          </a:p>
          <a:p>
            <a:pPr marL="0" indent="0">
              <a:buNone/>
            </a:pPr>
            <a:r>
              <a:rPr lang="it-IT" sz="2000" dirty="0"/>
              <a:t>8</a:t>
            </a:r>
            <a:r>
              <a:rPr lang="it-IT" sz="2000" dirty="0" smtClean="0"/>
              <a:t>.</a:t>
            </a:r>
            <a:r>
              <a:rPr lang="bs-Latn-BA" sz="2000" dirty="0" smtClean="0"/>
              <a:t> </a:t>
            </a:r>
            <a:r>
              <a:rPr lang="it-IT" sz="2000" dirty="0" smtClean="0"/>
              <a:t>Ieri </a:t>
            </a:r>
            <a:r>
              <a:rPr lang="it-IT" sz="2000" dirty="0"/>
              <a:t>abbiamo fatto un giro in centro e siamo _______________________passati da casa sua.</a:t>
            </a:r>
            <a:endParaRPr lang="bs-Latn-BA" sz="2000" dirty="0"/>
          </a:p>
          <a:p>
            <a:pPr marL="0" indent="0">
              <a:buNone/>
            </a:pPr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34708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426" y="2967335"/>
            <a:ext cx="95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BA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6350" stA="30000" endPos="60000" dist="29997" dir="5400000" sy="-100000" algn="bl" rotWithShape="0"/>
                </a:effectLst>
              </a:rPr>
              <a:t>GRAZIE PER L’ATTENZIONE</a:t>
            </a:r>
            <a:endParaRPr lang="en-US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006600"/>
              </a:solidFill>
              <a:effectLst>
                <a:reflection blurRad="6350" stA="300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8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2258</Template>
  <TotalTime>511</TotalTime>
  <Words>205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SimSun</vt:lpstr>
      <vt:lpstr>Arial</vt:lpstr>
      <vt:lpstr>Informal Roman</vt:lpstr>
      <vt:lpstr>Simplified Arabic Fixed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Compito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Laptop</cp:lastModifiedBy>
  <cp:revision>54</cp:revision>
  <dcterms:created xsi:type="dcterms:W3CDTF">2020-04-02T22:06:08Z</dcterms:created>
  <dcterms:modified xsi:type="dcterms:W3CDTF">2021-01-26T22:31:07Z</dcterms:modified>
</cp:coreProperties>
</file>