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9" r:id="rId5"/>
    <p:sldId id="268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339933"/>
    <a:srgbClr val="33CC33"/>
    <a:srgbClr val="4684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4276-9AC3-4E7E-BD33-F1FB19883C5E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4276-9AC3-4E7E-BD33-F1FB19883C5E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4276-9AC3-4E7E-BD33-F1FB19883C5E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4276-9AC3-4E7E-BD33-F1FB19883C5E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4276-9AC3-4E7E-BD33-F1FB19883C5E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4276-9AC3-4E7E-BD33-F1FB19883C5E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4276-9AC3-4E7E-BD33-F1FB19883C5E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4276-9AC3-4E7E-BD33-F1FB19883C5E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4276-9AC3-4E7E-BD33-F1FB19883C5E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4276-9AC3-4E7E-BD33-F1FB19883C5E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04276-9AC3-4E7E-BD33-F1FB19883C5E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04276-9AC3-4E7E-BD33-F1FB19883C5E}" type="datetimeFigureOut">
              <a:rPr lang="en-US" smtClean="0"/>
              <a:pPr/>
              <a:t>27-Jan-21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AFE66-EFF6-4999-8DDC-9E89F67E7C9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ntitled 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8763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7391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rgbClr val="339933"/>
                </a:solidFill>
              </a:rPr>
              <a:t>Наставник: Данијела Пилиповић</a:t>
            </a:r>
          </a:p>
          <a:p>
            <a:r>
              <a:rPr lang="sr-Cyrl-BA" sz="2400" b="1" dirty="0" smtClean="0">
                <a:solidFill>
                  <a:srgbClr val="339933"/>
                </a:solidFill>
              </a:rPr>
              <a:t>ОШ </a:t>
            </a:r>
            <a:r>
              <a:rPr lang="en-US" sz="2400" b="1" dirty="0" smtClean="0">
                <a:solidFill>
                  <a:srgbClr val="339933"/>
                </a:solidFill>
              </a:rPr>
              <a:t>,,</a:t>
            </a:r>
            <a:r>
              <a:rPr lang="sr-Cyrl-BA" sz="2400" b="1" dirty="0" smtClean="0">
                <a:solidFill>
                  <a:srgbClr val="339933"/>
                </a:solidFill>
              </a:rPr>
              <a:t>Доситеј Обрадовић</a:t>
            </a:r>
            <a:r>
              <a:rPr lang="en-US" sz="2400" b="1" dirty="0" smtClean="0">
                <a:solidFill>
                  <a:srgbClr val="339933"/>
                </a:solidFill>
              </a:rPr>
              <a:t>’’</a:t>
            </a:r>
            <a:endParaRPr lang="sr-Cyrl-BA" sz="2400" b="1" dirty="0" smtClean="0">
              <a:solidFill>
                <a:srgbClr val="339933"/>
              </a:solidFill>
            </a:endParaRPr>
          </a:p>
          <a:p>
            <a:r>
              <a:rPr lang="sr-Cyrl-BA" sz="2400" b="1" dirty="0" smtClean="0">
                <a:solidFill>
                  <a:srgbClr val="339933"/>
                </a:solidFill>
              </a:rPr>
              <a:t>Приједор</a:t>
            </a:r>
            <a:endParaRPr lang="en-US" sz="2400" b="1" dirty="0" smtClean="0">
              <a:solidFill>
                <a:srgbClr val="339933"/>
              </a:solidFill>
            </a:endParaRPr>
          </a:p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200400" y="2590800"/>
            <a:ext cx="29718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ЗАЈЕДНИЧКИ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124200" y="3048000"/>
            <a:ext cx="3276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ДЈЕЛИЛАЦ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0" y="5029200"/>
            <a:ext cx="3276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САДРЖИЛАЦ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52800" y="5791200"/>
            <a:ext cx="3276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-ВЈЕЖБА-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352800" y="4114800"/>
            <a:ext cx="3276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НАЈМАЊИ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24200" y="2209800"/>
            <a:ext cx="3276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НАЈВЕЋИ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200" y="3581400"/>
            <a:ext cx="3276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24200" y="4572000"/>
            <a:ext cx="3276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ЗАЈЕДНИЧКИ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85800"/>
            <a:ext cx="8382000" cy="707886"/>
          </a:xfrm>
          <a:prstGeom prst="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sz="4000" dirty="0" smtClean="0">
                <a:solidFill>
                  <a:schemeClr val="bg1"/>
                </a:solidFill>
              </a:rPr>
              <a:t>Идемо на игралиште!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962400"/>
            <a:ext cx="8305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b="1" dirty="0" smtClean="0">
                <a:solidFill>
                  <a:srgbClr val="009900"/>
                </a:solidFill>
              </a:rPr>
              <a:t>Јоца, Нина и Ацо су се срели на игралишту. </a:t>
            </a:r>
          </a:p>
          <a:p>
            <a:r>
              <a:rPr lang="sr-Cyrl-BA" sz="2400" b="1" dirty="0" smtClean="0">
                <a:solidFill>
                  <a:srgbClr val="009900"/>
                </a:solidFill>
              </a:rPr>
              <a:t>Договорили су се да се опет играју заједно. </a:t>
            </a:r>
          </a:p>
          <a:p>
            <a:r>
              <a:rPr lang="sr-Cyrl-BA" sz="2400" b="1" dirty="0" smtClean="0">
                <a:solidFill>
                  <a:srgbClr val="009900"/>
                </a:solidFill>
              </a:rPr>
              <a:t>Јоца је рекла да може да долази сваких 15, Нина сваких 12  а Ацо сваких 20 дана.</a:t>
            </a:r>
          </a:p>
          <a:p>
            <a:endParaRPr lang="sr-Cyrl-BA" sz="2400" b="1" dirty="0" smtClean="0">
              <a:solidFill>
                <a:srgbClr val="009900"/>
              </a:solidFill>
            </a:endParaRPr>
          </a:p>
          <a:p>
            <a:r>
              <a:rPr lang="sr-Cyrl-BA" sz="2400" b="1" dirty="0" smtClean="0">
                <a:solidFill>
                  <a:srgbClr val="009900"/>
                </a:solidFill>
              </a:rPr>
              <a:t>Кроз колико дана су се поново срели?</a:t>
            </a:r>
            <a:endParaRPr lang="en-US" sz="2400" b="1" dirty="0">
              <a:solidFill>
                <a:srgbClr val="009900"/>
              </a:solidFill>
            </a:endParaRPr>
          </a:p>
        </p:txBody>
      </p:sp>
      <p:pic>
        <p:nvPicPr>
          <p:cNvPr id="5" name="Picture 4" descr="игралишт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5270051" cy="230114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јоц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676634" cy="1933845"/>
          </a:xfrm>
          <a:prstGeom prst="rect">
            <a:avLst/>
          </a:prstGeom>
        </p:spPr>
      </p:pic>
      <p:pic>
        <p:nvPicPr>
          <p:cNvPr id="3" name="Picture 2" descr="Нин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86000"/>
            <a:ext cx="1752600" cy="2181519"/>
          </a:xfrm>
          <a:prstGeom prst="rect">
            <a:avLst/>
          </a:prstGeom>
        </p:spPr>
      </p:pic>
      <p:pic>
        <p:nvPicPr>
          <p:cNvPr id="4" name="Picture 3" descr="Ацо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62207"/>
            <a:ext cx="1752600" cy="20957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28800" y="1143000"/>
            <a:ext cx="21323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/>
              <a:t>ЈОЦА</a:t>
            </a:r>
          </a:p>
          <a:p>
            <a:r>
              <a:rPr lang="sr-Cyrl-BA" sz="2400" dirty="0" smtClean="0"/>
              <a:t>сваких 15 дана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3429000"/>
            <a:ext cx="274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НИНА</a:t>
            </a:r>
          </a:p>
          <a:p>
            <a:r>
              <a:rPr lang="sr-Cyrl-BA" sz="2400" dirty="0" smtClean="0"/>
              <a:t>сваких 12 дана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5791200"/>
            <a:ext cx="236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АЦО</a:t>
            </a:r>
          </a:p>
          <a:p>
            <a:r>
              <a:rPr lang="sr-Cyrl-BA" sz="2400" dirty="0" smtClean="0"/>
              <a:t>сваких 20 дана</a:t>
            </a:r>
            <a:endParaRPr lang="en-US" sz="2400" dirty="0"/>
          </a:p>
        </p:txBody>
      </p:sp>
      <p:pic>
        <p:nvPicPr>
          <p:cNvPr id="9" name="Picture 8" descr="ZADATA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62400" y="609600"/>
            <a:ext cx="4972702" cy="4724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953000" y="5486400"/>
            <a:ext cx="3839577" cy="461665"/>
          </a:xfrm>
          <a:prstGeom prst="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</a:rPr>
              <a:t>Срели су се опет за 60 дана.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28600"/>
            <a:ext cx="8785738" cy="1938992"/>
          </a:xfrm>
          <a:prstGeom prst="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</a:rPr>
              <a:t>Истраживачи, њих укупно 240, од чега је 108 дјевојчица </a:t>
            </a:r>
          </a:p>
          <a:p>
            <a:r>
              <a:rPr lang="sr-Cyrl-BA" sz="2400" dirty="0" smtClean="0">
                <a:solidFill>
                  <a:schemeClr val="bg1"/>
                </a:solidFill>
              </a:rPr>
              <a:t>изашли су на терен. Треба да се распореде у групе за обилазак</a:t>
            </a:r>
          </a:p>
          <a:p>
            <a:r>
              <a:rPr lang="sr-Cyrl-BA" sz="2400" dirty="0" smtClean="0">
                <a:solidFill>
                  <a:schemeClr val="bg1"/>
                </a:solidFill>
              </a:rPr>
              <a:t>терена, тако да у свакој групи буде исти број дјечака и дјевојчица</a:t>
            </a:r>
          </a:p>
          <a:p>
            <a:r>
              <a:rPr lang="sr-Cyrl-BA" sz="2400" dirty="0" smtClean="0">
                <a:solidFill>
                  <a:schemeClr val="bg1"/>
                </a:solidFill>
              </a:rPr>
              <a:t>и да све групе имају једнак број истраживача. Колико највише </a:t>
            </a:r>
          </a:p>
          <a:p>
            <a:r>
              <a:rPr lang="sr-Cyrl-BA" sz="2400" dirty="0" smtClean="0">
                <a:solidFill>
                  <a:schemeClr val="bg1"/>
                </a:solidFill>
              </a:rPr>
              <a:t>таквих група можемо одабрати а а да буду сви распоређени?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3" name="Picture 2" descr="истраживач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124200"/>
            <a:ext cx="3048000" cy="37338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876800" y="2286000"/>
            <a:ext cx="5181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D(240, 108)</a:t>
            </a:r>
            <a:r>
              <a:rPr lang="sr-Cyrl-BA" sz="2400" dirty="0" smtClean="0">
                <a:solidFill>
                  <a:srgbClr val="0099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=?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задатак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2743200"/>
            <a:ext cx="3610532" cy="2191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54102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 У једној групи биће: </a:t>
            </a:r>
          </a:p>
          <a:p>
            <a:r>
              <a:rPr lang="sr-Cyrl-BA" sz="2400" dirty="0" smtClean="0"/>
              <a:t> </a:t>
            </a:r>
            <a:r>
              <a:rPr lang="sr-Cyrl-BA" sz="2400" dirty="0" smtClean="0">
                <a:solidFill>
                  <a:srgbClr val="FF0000"/>
                </a:solidFill>
              </a:rPr>
              <a:t>108:12=9 дјевојчица</a:t>
            </a:r>
          </a:p>
          <a:p>
            <a:r>
              <a:rPr lang="sr-Cyrl-BA" sz="2400" dirty="0" smtClean="0">
                <a:solidFill>
                  <a:srgbClr val="0070C0"/>
                </a:solidFill>
              </a:rPr>
              <a:t> 132:12=11 дјечака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29052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rgbClr val="FF0000"/>
                </a:solidFill>
              </a:rPr>
              <a:t>Дјевојчица 108</a:t>
            </a:r>
          </a:p>
          <a:p>
            <a:r>
              <a:rPr lang="sr-Cyrl-BA" sz="2400" dirty="0" smtClean="0">
                <a:solidFill>
                  <a:srgbClr val="0070C0"/>
                </a:solidFill>
              </a:rPr>
              <a:t>Дјечака 240-108=132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0" y="4876800"/>
            <a:ext cx="2351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>
                <a:solidFill>
                  <a:srgbClr val="009900"/>
                </a:solidFill>
              </a:rPr>
              <a:t>Број група  је 12.</a:t>
            </a:r>
            <a:endParaRPr lang="en-US" sz="2400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534400" cy="1569660"/>
          </a:xfrm>
          <a:prstGeom prst="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/>
              <a:t>Нађи природне бројеве </a:t>
            </a:r>
            <a:r>
              <a:rPr lang="en-US" sz="2400" dirty="0" smtClean="0"/>
              <a:t>m</a:t>
            </a:r>
            <a:r>
              <a:rPr lang="sr-Cyrl-BA" sz="2400" dirty="0" smtClean="0"/>
              <a:t> и</a:t>
            </a:r>
            <a:r>
              <a:rPr lang="en-US" sz="2400" dirty="0" smtClean="0"/>
              <a:t> n</a:t>
            </a:r>
            <a:r>
              <a:rPr lang="sr-Cyrl-BA" sz="2400" dirty="0" smtClean="0"/>
              <a:t>, ако су им дати НЗС и НЗД:</a:t>
            </a:r>
            <a:endParaRPr lang="en-US" sz="2400" dirty="0" smtClean="0"/>
          </a:p>
          <a:p>
            <a:endParaRPr lang="sr-Cyrl-BA" sz="2400" dirty="0" smtClean="0"/>
          </a:p>
          <a:p>
            <a:r>
              <a:rPr lang="en-US" sz="2400" dirty="0" smtClean="0"/>
              <a:t>S( m, n) = 36</a:t>
            </a:r>
          </a:p>
          <a:p>
            <a:r>
              <a:rPr lang="en-US" sz="2400" dirty="0" smtClean="0"/>
              <a:t>D( m, n) = 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0574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Користимо особину</a:t>
            </a:r>
            <a:r>
              <a:rPr lang="en-US" sz="2400" dirty="0" smtClean="0"/>
              <a:t>  S(m, n) = </a:t>
            </a:r>
            <a:r>
              <a:rPr lang="en-US" sz="2400" dirty="0" err="1" smtClean="0"/>
              <a:t>p·q·D</a:t>
            </a:r>
            <a:r>
              <a:rPr lang="en-US" sz="2400" dirty="0" smtClean="0"/>
              <a:t>(m,</a:t>
            </a:r>
            <a:r>
              <a:rPr lang="sr-Cyrl-BA" sz="2400" dirty="0" smtClean="0"/>
              <a:t> </a:t>
            </a:r>
            <a:r>
              <a:rPr lang="en-US" sz="2400" dirty="0" smtClean="0"/>
              <a:t>n)</a:t>
            </a:r>
            <a:r>
              <a:rPr lang="sr-Cyrl-BA" sz="2400" dirty="0" smtClean="0"/>
              <a:t> , </a:t>
            </a:r>
            <a:r>
              <a:rPr lang="en-US" sz="2400" dirty="0" smtClean="0"/>
              <a:t> </a:t>
            </a:r>
            <a:r>
              <a:rPr lang="sr-Cyrl-BA" sz="2400" dirty="0" smtClean="0"/>
              <a:t>гдје је</a:t>
            </a:r>
          </a:p>
          <a:p>
            <a:r>
              <a:rPr lang="en-US" sz="2400" dirty="0" smtClean="0"/>
              <a:t>m= </a:t>
            </a:r>
            <a:r>
              <a:rPr lang="en-US" sz="2400" dirty="0" err="1" smtClean="0"/>
              <a:t>p·D</a:t>
            </a:r>
            <a:r>
              <a:rPr lang="en-US" sz="2400" dirty="0" smtClean="0"/>
              <a:t>(m,</a:t>
            </a:r>
            <a:r>
              <a:rPr lang="sr-Cyrl-BA" sz="2400" dirty="0" smtClean="0"/>
              <a:t> </a:t>
            </a:r>
            <a:r>
              <a:rPr lang="en-US" sz="2400" dirty="0" smtClean="0"/>
              <a:t>n)</a:t>
            </a:r>
            <a:endParaRPr lang="sr-Cyrl-BA" sz="2400" dirty="0" smtClean="0"/>
          </a:p>
          <a:p>
            <a:r>
              <a:rPr lang="en-US" sz="2400" dirty="0" smtClean="0"/>
              <a:t>n=</a:t>
            </a:r>
            <a:r>
              <a:rPr lang="en-US" sz="2400" dirty="0" err="1" smtClean="0"/>
              <a:t>q·D</a:t>
            </a:r>
            <a:r>
              <a:rPr lang="sr-Cyrl-BA" sz="2400" dirty="0" smtClean="0"/>
              <a:t> </a:t>
            </a:r>
            <a:r>
              <a:rPr lang="en-US" sz="2400" dirty="0" smtClean="0"/>
              <a:t>(m,</a:t>
            </a:r>
            <a:r>
              <a:rPr lang="sr-Cyrl-BA" sz="2400" dirty="0" smtClean="0"/>
              <a:t> </a:t>
            </a:r>
            <a:r>
              <a:rPr lang="en-US" sz="2400" dirty="0" smtClean="0"/>
              <a:t>n)</a:t>
            </a:r>
            <a:r>
              <a:rPr lang="sr-Cyrl-BA" sz="2400" dirty="0" smtClean="0"/>
              <a:t> , а </a:t>
            </a:r>
            <a:r>
              <a:rPr lang="en-US" sz="2400" dirty="0" smtClean="0"/>
              <a:t>D(p,</a:t>
            </a:r>
            <a:r>
              <a:rPr lang="sr-Cyrl-BA" sz="2400" dirty="0" smtClean="0"/>
              <a:t> </a:t>
            </a:r>
            <a:r>
              <a:rPr lang="en-US" sz="2400" dirty="0" smtClean="0"/>
              <a:t>q)</a:t>
            </a:r>
            <a:r>
              <a:rPr lang="sr-Cyrl-BA" sz="2400" dirty="0" smtClean="0"/>
              <a:t>=1.</a:t>
            </a:r>
            <a:endParaRPr lang="en-US" sz="2400" dirty="0" smtClean="0"/>
          </a:p>
          <a:p>
            <a:r>
              <a:rPr lang="sr-Cyrl-BA" sz="2400" dirty="0" smtClean="0">
                <a:solidFill>
                  <a:srgbClr val="009900"/>
                </a:solidFill>
              </a:rPr>
              <a:t> </a:t>
            </a:r>
            <a:endParaRPr lang="en-US" sz="2400" dirty="0">
              <a:solidFill>
                <a:srgbClr val="0099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3505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Из 36= </a:t>
            </a:r>
            <a:r>
              <a:rPr lang="en-US" sz="2400" dirty="0" err="1" smtClean="0"/>
              <a:t>p·q</a:t>
            </a:r>
            <a:r>
              <a:rPr lang="en-US" sz="2400" dirty="0" smtClean="0"/>
              <a:t>·</a:t>
            </a:r>
            <a:r>
              <a:rPr lang="sr-Cyrl-BA" sz="2400" dirty="0" smtClean="0"/>
              <a:t>6, слиједи да је </a:t>
            </a:r>
            <a:r>
              <a:rPr lang="en-US" sz="2400" dirty="0" err="1" smtClean="0"/>
              <a:t>p·q</a:t>
            </a:r>
            <a:r>
              <a:rPr lang="sr-Cyrl-BA" sz="2400" dirty="0" smtClean="0"/>
              <a:t> =6, па је </a:t>
            </a:r>
          </a:p>
          <a:p>
            <a:r>
              <a:rPr lang="sr-Cyrl-BA" sz="2400" dirty="0" smtClean="0"/>
              <a:t>  </a:t>
            </a:r>
            <a:r>
              <a:rPr lang="en-US" sz="2400" dirty="0" smtClean="0"/>
              <a:t>p</a:t>
            </a:r>
            <a:r>
              <a:rPr lang="sr-Cyrl-BA" sz="2400" dirty="0" smtClean="0"/>
              <a:t>=1 , </a:t>
            </a:r>
            <a:r>
              <a:rPr lang="en-US" sz="2400" dirty="0" smtClean="0"/>
              <a:t>q</a:t>
            </a:r>
            <a:r>
              <a:rPr lang="sr-Cyrl-BA" sz="2400" dirty="0" smtClean="0"/>
              <a:t>=6 или</a:t>
            </a:r>
          </a:p>
          <a:p>
            <a:r>
              <a:rPr lang="sr-Cyrl-BA" sz="2400" dirty="0" smtClean="0"/>
              <a:t>  </a:t>
            </a:r>
            <a:r>
              <a:rPr lang="en-US" sz="2400" dirty="0" smtClean="0"/>
              <a:t>p</a:t>
            </a:r>
            <a:r>
              <a:rPr lang="sr-Cyrl-BA" sz="2400" dirty="0" smtClean="0"/>
              <a:t>=2 , </a:t>
            </a:r>
            <a:r>
              <a:rPr lang="en-US" sz="2400" dirty="0" smtClean="0"/>
              <a:t>q</a:t>
            </a:r>
            <a:r>
              <a:rPr lang="sr-Cyrl-BA" sz="2400" dirty="0" smtClean="0"/>
              <a:t>=3                                                                 (може и обрнуто)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48768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Слиједи да је </a:t>
            </a:r>
          </a:p>
          <a:p>
            <a:endParaRPr lang="sr-Cyrl-BA" sz="2400" dirty="0" smtClean="0"/>
          </a:p>
          <a:p>
            <a:r>
              <a:rPr lang="sr-Cyrl-BA" sz="2400" dirty="0" smtClean="0"/>
              <a:t> </a:t>
            </a:r>
            <a:r>
              <a:rPr lang="en-US" sz="2400" dirty="0" smtClean="0"/>
              <a:t>m</a:t>
            </a:r>
            <a:r>
              <a:rPr lang="sr-Cyrl-BA" sz="2400" dirty="0" smtClean="0"/>
              <a:t>=6,  </a:t>
            </a:r>
            <a:r>
              <a:rPr lang="en-US" sz="2400" dirty="0" smtClean="0"/>
              <a:t>n</a:t>
            </a:r>
            <a:r>
              <a:rPr lang="sr-Cyrl-BA" sz="2400" dirty="0" smtClean="0"/>
              <a:t>=36  или</a:t>
            </a:r>
          </a:p>
          <a:p>
            <a:r>
              <a:rPr lang="sr-Cyrl-BA" sz="2400" dirty="0" smtClean="0"/>
              <a:t> </a:t>
            </a:r>
            <a:r>
              <a:rPr lang="en-US" sz="2400" dirty="0" smtClean="0"/>
              <a:t>m</a:t>
            </a:r>
            <a:r>
              <a:rPr lang="sr-Cyrl-BA" sz="2400" dirty="0" smtClean="0"/>
              <a:t>=12 , </a:t>
            </a:r>
            <a:r>
              <a:rPr lang="en-US" sz="2400" dirty="0" smtClean="0"/>
              <a:t>n</a:t>
            </a:r>
            <a:r>
              <a:rPr lang="sr-Cyrl-BA" sz="2400" dirty="0" smtClean="0"/>
              <a:t>=18                                                             (може и обрнуто)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задаћ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23624" y="2266309"/>
            <a:ext cx="5020376" cy="45916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914400"/>
            <a:ext cx="8153400" cy="1938992"/>
          </a:xfrm>
          <a:prstGeom prst="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bg1"/>
                </a:solidFill>
              </a:rPr>
              <a:t>Домаћа задаћа:</a:t>
            </a:r>
          </a:p>
          <a:p>
            <a:endParaRPr lang="sr-Cyrl-BA" sz="2400" dirty="0" smtClean="0">
              <a:solidFill>
                <a:schemeClr val="bg1"/>
              </a:solidFill>
            </a:endParaRPr>
          </a:p>
          <a:p>
            <a:r>
              <a:rPr lang="sr-Cyrl-BA" sz="2400" dirty="0" smtClean="0">
                <a:solidFill>
                  <a:schemeClr val="bg1"/>
                </a:solidFill>
              </a:rPr>
              <a:t>346. задатак страна 45. (збирка)</a:t>
            </a:r>
          </a:p>
          <a:p>
            <a:r>
              <a:rPr lang="sr-Cyrl-BA" sz="2400" dirty="0" smtClean="0">
                <a:solidFill>
                  <a:schemeClr val="bg1"/>
                </a:solidFill>
              </a:rPr>
              <a:t>361. задатак страна 47. (збирка)</a:t>
            </a:r>
          </a:p>
          <a:p>
            <a:r>
              <a:rPr lang="sr-Cyrl-BA" sz="2400" dirty="0" smtClean="0">
                <a:solidFill>
                  <a:schemeClr val="bg1"/>
                </a:solidFill>
              </a:rPr>
              <a:t>364. задатак страна 48. (збирка)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smijan nastav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718695"/>
            <a:ext cx="2810309" cy="4139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2133600"/>
            <a:ext cx="5942011" cy="1015663"/>
          </a:xfrm>
          <a:prstGeom prst="rect">
            <a:avLst/>
          </a:prstGeom>
          <a:solidFill>
            <a:srgbClr val="339933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sr-Cyrl-BA" sz="6000" dirty="0" smtClean="0">
                <a:solidFill>
                  <a:schemeClr val="bg1"/>
                </a:solidFill>
              </a:rPr>
              <a:t>Хвала на пажњи !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1763</TotalTime>
  <Words>331</Words>
  <Application>Microsoft Office PowerPoint</Application>
  <PresentationFormat>On-screen Show 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Данијела Пилиповић</dc:creator>
  <cp:lastModifiedBy>Windows User</cp:lastModifiedBy>
  <cp:revision>50</cp:revision>
  <dcterms:created xsi:type="dcterms:W3CDTF">2021-01-23T13:58:10Z</dcterms:created>
  <dcterms:modified xsi:type="dcterms:W3CDTF">2021-01-26T23:47:16Z</dcterms:modified>
</cp:coreProperties>
</file>