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jela" initials="D" lastIdx="1" clrIdx="0">
    <p:extLst>
      <p:ext uri="{19B8F6BF-5375-455C-9EA6-DF929625EA0E}">
        <p15:presenceInfo xmlns:p15="http://schemas.microsoft.com/office/powerpoint/2012/main" userId="Danij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E72F3-0CE3-491D-9465-C76D71EA6A27}" type="datetimeFigureOut">
              <a:rPr lang="sr-Latn-CS" smtClean="0"/>
              <a:t>4.2.2021.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4DB1D-207A-471D-8183-BBAA760B848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796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4DB1D-207A-471D-8183-BBAA760B848F}" type="slidenum">
              <a:rPr lang="sr-Latn-CS" smtClean="0"/>
              <a:t>2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5029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5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020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21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95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4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4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2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9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0878-B5B2-46B4-90FE-D24C8FCD054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9C2A-60CE-4176-AE66-1DEF527F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2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D1B5-BCAA-45B4-B15A-76A6954BD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200" b="1" dirty="0" err="1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Дијељење</a:t>
            </a:r>
            <a:r>
              <a:rPr lang="sr-Cyrl-CS" sz="32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3200" b="1" dirty="0" err="1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вишецифрених</a:t>
            </a:r>
            <a:r>
              <a:rPr lang="sr-Cyrl-CS" sz="32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бројева двоцифреним бројем</a:t>
            </a:r>
            <a:endParaRPr lang="en-US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7A255-0A04-4142-A223-38289B2F8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Cyrl-BA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sr-Cyrl-BA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sr-Cyrl-BA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Cyrl-BA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Математика 5. разред</a:t>
            </a:r>
            <a:endParaRPr lang="en-US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555E-B306-45BA-AE14-967DC83B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91175"/>
          </a:xfrm>
        </p:spPr>
        <p:txBody>
          <a:bodyPr>
            <a:normAutofit/>
          </a:bodyPr>
          <a:lstStyle/>
          <a:p>
            <a:r>
              <a:rPr lang="sr-Cyrl-BA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</a:t>
            </a:r>
            <a:r>
              <a:rPr lang="sr-Cyrl-BA" sz="2400" b="1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Израчунајмо </a:t>
            </a:r>
            <a:r>
              <a:rPr lang="en-US" sz="2400" b="1" cap="none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количник</a:t>
            </a:r>
            <a:r>
              <a:rPr lang="en-US" sz="2400" b="1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cap="none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бројева</a:t>
            </a:r>
            <a:r>
              <a:rPr lang="sr-Cyrl-BA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7 665 : 21.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CD0F2-46E2-496D-8A1B-303E908CA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45587"/>
            <a:ext cx="9905999" cy="55567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7665 : 21 = 365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- 63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136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- 126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105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- 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7E4479-45CC-42CA-AB80-C60DA4DEEBEC}"/>
              </a:ext>
            </a:extLst>
          </p:cNvPr>
          <p:cNvSpPr txBox="1"/>
          <p:nvPr/>
        </p:nvSpPr>
        <p:spPr>
          <a:xfrm>
            <a:off x="6217920" y="3277772"/>
            <a:ext cx="3854547" cy="180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9400" indent="0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    365</a:t>
            </a: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sr-Cyrl-BA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br>
              <a:rPr lang="sr-Cyrl-BA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+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730__</a:t>
            </a:r>
            <a:b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    7</a:t>
            </a: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665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24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E0568D-237F-4EA4-9F71-CC918E9857BB}"/>
              </a:ext>
            </a:extLst>
          </p:cNvPr>
          <p:cNvSpPr/>
          <p:nvPr/>
        </p:nvSpPr>
        <p:spPr>
          <a:xfrm>
            <a:off x="3093721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B86DF3-59C1-4318-8847-1F56CFB2B9EA}"/>
              </a:ext>
            </a:extLst>
          </p:cNvPr>
          <p:cNvSpPr/>
          <p:nvPr/>
        </p:nvSpPr>
        <p:spPr>
          <a:xfrm>
            <a:off x="3268982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1AEEA-0083-43A0-BD48-958F69527889}"/>
              </a:ext>
            </a:extLst>
          </p:cNvPr>
          <p:cNvSpPr/>
          <p:nvPr/>
        </p:nvSpPr>
        <p:spPr>
          <a:xfrm>
            <a:off x="3467101" y="14911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A55C83-D8C0-4706-88F9-15AAAEA1D9A3}"/>
              </a:ext>
            </a:extLst>
          </p:cNvPr>
          <p:cNvSpPr/>
          <p:nvPr/>
        </p:nvSpPr>
        <p:spPr>
          <a:xfrm>
            <a:off x="1851661" y="269513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97AA1F-8E42-47BD-A795-B42EB8B94C0B}"/>
              </a:ext>
            </a:extLst>
          </p:cNvPr>
          <p:cNvSpPr/>
          <p:nvPr/>
        </p:nvSpPr>
        <p:spPr>
          <a:xfrm>
            <a:off x="2072641" y="39676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91576A-F99C-46DC-B82F-B7C55729CDC0}"/>
              </a:ext>
            </a:extLst>
          </p:cNvPr>
          <p:cNvSpPr/>
          <p:nvPr/>
        </p:nvSpPr>
        <p:spPr>
          <a:xfrm>
            <a:off x="1432561" y="2089051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DEC832-354A-484E-9F41-B5D16A954F0F}"/>
              </a:ext>
            </a:extLst>
          </p:cNvPr>
          <p:cNvSpPr/>
          <p:nvPr/>
        </p:nvSpPr>
        <p:spPr>
          <a:xfrm>
            <a:off x="1501141" y="3302390"/>
            <a:ext cx="35052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28F853-E716-441E-930E-04D8A0B2E1A7}"/>
              </a:ext>
            </a:extLst>
          </p:cNvPr>
          <p:cNvSpPr/>
          <p:nvPr/>
        </p:nvSpPr>
        <p:spPr>
          <a:xfrm>
            <a:off x="1722121" y="4574930"/>
            <a:ext cx="35052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3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B3FE-2966-4816-9880-1B377EA2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294228"/>
          </a:xfrm>
        </p:spPr>
        <p:txBody>
          <a:bodyPr/>
          <a:lstStyle/>
          <a:p>
            <a:r>
              <a:rPr kumimoji="0" lang="sr-Cyrl-BA" sz="24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</a:t>
            </a:r>
            <a:r>
              <a:rPr kumimoji="0" lang="sr-Cyrl-B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Израчунајмо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количник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бројева</a:t>
            </a:r>
            <a:r>
              <a:rPr kumimoji="0" lang="sr-Cyrl-BA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chemeClr val="bg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2 378 : 32.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52F4-F98C-445B-9E97-E05F1C5DA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3" y="1004847"/>
            <a:ext cx="9905999" cy="55286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2 378 : 32 = 74</a:t>
            </a:r>
            <a:endParaRPr lang="en-U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-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2 24</a:t>
            </a:r>
            <a:endParaRPr lang="en-U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138</a:t>
            </a:r>
            <a:endParaRPr lang="en-U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- </a:t>
            </a:r>
            <a:r>
              <a:rPr lang="sr-Cyrl-CS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128</a:t>
            </a:r>
            <a:endParaRPr lang="en-U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(10)</a:t>
            </a:r>
            <a:endParaRPr lang="sr-Latn-BA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ПР. 74 · 32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+10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AB3CF-9541-4480-84A7-D06003828C53}"/>
              </a:ext>
            </a:extLst>
          </p:cNvPr>
          <p:cNvSpPr txBox="1"/>
          <p:nvPr/>
        </p:nvSpPr>
        <p:spPr>
          <a:xfrm>
            <a:off x="6262258" y="1390296"/>
            <a:ext cx="5134709" cy="2148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Процјењујемо количник 237 : 32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 · 6 = 192 &lt; 237 </a:t>
            </a:r>
            <a:endParaRPr lang="en-US" sz="2400" b="1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 · 7 = 224 &lt; 237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32 · 8 = 256 &gt; 237 </a:t>
            </a:r>
            <a:endParaRPr lang="en-US" sz="2400" b="1" dirty="0">
              <a:solidFill>
                <a:schemeClr val="tx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D9423-C54D-4537-A3EC-F7C88590A595}"/>
              </a:ext>
            </a:extLst>
          </p:cNvPr>
          <p:cNvSpPr txBox="1"/>
          <p:nvPr/>
        </p:nvSpPr>
        <p:spPr>
          <a:xfrm>
            <a:off x="3344387" y="4381847"/>
            <a:ext cx="8143607" cy="46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2 368 + 10 = 2 378</a:t>
            </a:r>
            <a:endParaRPr lang="en-US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63FA25-82CF-4217-B313-5553B7FA73DB}"/>
              </a:ext>
            </a:extLst>
          </p:cNvPr>
          <p:cNvSpPr txBox="1"/>
          <p:nvPr/>
        </p:nvSpPr>
        <p:spPr>
          <a:xfrm>
            <a:off x="8072094" y="4283493"/>
            <a:ext cx="1983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800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 · 32</a:t>
            </a:r>
          </a:p>
          <a:p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+ 148</a:t>
            </a:r>
            <a:endParaRPr lang="sr-Cyrl-C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2368</a:t>
            </a:r>
            <a:endParaRPr lang="sr-Cyrl-BA" sz="2400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3A78E-6451-4EA6-8F0D-1AA8EDD1D4EA}"/>
              </a:ext>
            </a:extLst>
          </p:cNvPr>
          <p:cNvSpPr/>
          <p:nvPr/>
        </p:nvSpPr>
        <p:spPr>
          <a:xfrm>
            <a:off x="2904394" y="1146517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3D38C-001E-4B46-A379-A65652D9E78D}"/>
              </a:ext>
            </a:extLst>
          </p:cNvPr>
          <p:cNvSpPr/>
          <p:nvPr/>
        </p:nvSpPr>
        <p:spPr>
          <a:xfrm>
            <a:off x="3123407" y="1146517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7EDB82-3458-49DC-8863-7769DFDCBFFE}"/>
              </a:ext>
            </a:extLst>
          </p:cNvPr>
          <p:cNvSpPr/>
          <p:nvPr/>
        </p:nvSpPr>
        <p:spPr>
          <a:xfrm>
            <a:off x="1309257" y="1767238"/>
            <a:ext cx="414768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16AE52-C1A3-49C4-87E1-993E3AE1BC26}"/>
              </a:ext>
            </a:extLst>
          </p:cNvPr>
          <p:cNvSpPr/>
          <p:nvPr/>
        </p:nvSpPr>
        <p:spPr>
          <a:xfrm>
            <a:off x="1885658" y="2464597"/>
            <a:ext cx="238417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906532-675C-4F51-A1AA-642AA4D1A6C3}"/>
              </a:ext>
            </a:extLst>
          </p:cNvPr>
          <p:cNvSpPr/>
          <p:nvPr/>
        </p:nvSpPr>
        <p:spPr>
          <a:xfrm>
            <a:off x="1516641" y="3134721"/>
            <a:ext cx="414768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3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EF522EE-57A7-4870-8F1F-34603E7B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250831"/>
            <a:ext cx="9905998" cy="1477107"/>
          </a:xfrm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sr-Cyrl-CS" sz="1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27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sr-Cyrl-CS" sz="27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 прву процјену количника узима се онолико цифара дјељеника </a:t>
            </a:r>
            <a:r>
              <a:rPr lang="sr-Cyrl-CS" sz="27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тако</a:t>
            </a:r>
            <a:r>
              <a:rPr lang="sr-Cyrl-CS" sz="27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да број који оне чине буде већи од дјелиоца</a:t>
            </a:r>
            <a:r>
              <a:rPr lang="sr-Cyrl-CS" sz="27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Cyrl-CS" sz="27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br>
              <a:rPr lang="en-US" sz="27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sz="27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5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4C12C624-30F6-4E9E-99B2-1B773F0A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931" y="0"/>
            <a:ext cx="10283068" cy="14911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Дијељење двоцифреним бројем скраћујући поступак</a:t>
            </a: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3.  </a:t>
            </a:r>
            <a:r>
              <a:rPr lang="ru-RU" sz="2400" b="1" cap="none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Израчунајмо количник бројева</a:t>
            </a: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57 826 : 28.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79752-550F-4AFF-A7F4-9DC428F75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931" y="1146598"/>
            <a:ext cx="4811151" cy="31947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57 826 : 28 = 2 065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1 82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6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2 065 · 28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+6</a:t>
            </a:r>
            <a:r>
              <a:rPr lang="sr-Cyrl-C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sr-Cyrl-C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sr-Cyrl-CS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endParaRPr lang="sr-Cyrl-CS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sr-Cyrl-CS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310D9-EAAE-4FE9-B883-668C99F4A450}"/>
              </a:ext>
            </a:extLst>
          </p:cNvPr>
          <p:cNvSpPr txBox="1"/>
          <p:nvPr/>
        </p:nvSpPr>
        <p:spPr>
          <a:xfrm>
            <a:off x="6380195" y="2275235"/>
            <a:ext cx="5584874" cy="1586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Процјењујемо количник 182: 28.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28 · 6 = 168 &lt; 182 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28 · 7 = 196 &gt; 182 </a:t>
            </a:r>
            <a:endParaRPr lang="en-US" sz="2400" b="1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83FF8-ED3C-49F0-9D6D-DE2FABCF98A3}"/>
              </a:ext>
            </a:extLst>
          </p:cNvPr>
          <p:cNvSpPr txBox="1"/>
          <p:nvPr/>
        </p:nvSpPr>
        <p:spPr>
          <a:xfrm>
            <a:off x="6096000" y="1170128"/>
            <a:ext cx="5471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18 &lt; 28  те у количнику записујемо другу цифру 0 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5B851F-A07B-4480-B490-FC064BF4864E}"/>
              </a:ext>
            </a:extLst>
          </p:cNvPr>
          <p:cNvSpPr txBox="1"/>
          <p:nvPr/>
        </p:nvSpPr>
        <p:spPr>
          <a:xfrm>
            <a:off x="6380195" y="3862016"/>
            <a:ext cx="6761873" cy="1383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Процјењујемо количник 146 : 28. </a:t>
            </a:r>
            <a:endParaRPr lang="sr-Cyrl-C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28 · 5 = 140 &lt; 146 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28 · 6 = 168 &gt; 146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773B23-3F16-4295-96B4-DE6E09BAD2C5}"/>
              </a:ext>
            </a:extLst>
          </p:cNvPr>
          <p:cNvSpPr txBox="1"/>
          <p:nvPr/>
        </p:nvSpPr>
        <p:spPr>
          <a:xfrm>
            <a:off x="2827606" y="3593348"/>
            <a:ext cx="3066755" cy="480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57 820 + 6 = 57 826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D57302-642C-45E0-8A3F-947A7A81919E}"/>
              </a:ext>
            </a:extLst>
          </p:cNvPr>
          <p:cNvSpPr txBox="1"/>
          <p:nvPr/>
        </p:nvSpPr>
        <p:spPr>
          <a:xfrm>
            <a:off x="1886464" y="4270840"/>
            <a:ext cx="66434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BA" sz="18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18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2 065 · 28 </a:t>
            </a:r>
            <a:endParaRPr lang="sr-Latn-BA" sz="2400" b="1" u="sng" dirty="0">
              <a:solidFill>
                <a:schemeClr val="bg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sr-Latn-B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4130</a:t>
            </a:r>
          </a:p>
          <a:p>
            <a:r>
              <a:rPr lang="sr-Latn-B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 </a:t>
            </a:r>
            <a:r>
              <a:rPr lang="sr-Latn-BA" sz="24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16520</a:t>
            </a:r>
          </a:p>
          <a:p>
            <a:r>
              <a:rPr lang="sr-Latn-B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57820</a:t>
            </a:r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BB03DE-310D-4594-992F-38569C488F7C}"/>
              </a:ext>
            </a:extLst>
          </p:cNvPr>
          <p:cNvSpPr/>
          <p:nvPr/>
        </p:nvSpPr>
        <p:spPr>
          <a:xfrm>
            <a:off x="2707889" y="1229744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DDA0EF-BD86-4300-9D1E-1FE853206D96}"/>
              </a:ext>
            </a:extLst>
          </p:cNvPr>
          <p:cNvSpPr/>
          <p:nvPr/>
        </p:nvSpPr>
        <p:spPr>
          <a:xfrm>
            <a:off x="2935402" y="1238686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77E3B8-5D51-4095-9F41-37B47777143A}"/>
              </a:ext>
            </a:extLst>
          </p:cNvPr>
          <p:cNvSpPr/>
          <p:nvPr/>
        </p:nvSpPr>
        <p:spPr>
          <a:xfrm>
            <a:off x="3143316" y="1240575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1064B5-67C8-4EF2-B9B8-998B1CB75C2C}"/>
              </a:ext>
            </a:extLst>
          </p:cNvPr>
          <p:cNvSpPr/>
          <p:nvPr/>
        </p:nvSpPr>
        <p:spPr>
          <a:xfrm>
            <a:off x="3347195" y="1239992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4CC0BC-D364-4707-A448-B8814EFB63D6}"/>
              </a:ext>
            </a:extLst>
          </p:cNvPr>
          <p:cNvSpPr/>
          <p:nvPr/>
        </p:nvSpPr>
        <p:spPr>
          <a:xfrm>
            <a:off x="1260313" y="1843889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F9FDF9-1F90-4E32-80D8-4BCA0633C0C2}"/>
              </a:ext>
            </a:extLst>
          </p:cNvPr>
          <p:cNvSpPr/>
          <p:nvPr/>
        </p:nvSpPr>
        <p:spPr>
          <a:xfrm>
            <a:off x="1481293" y="1853414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B655AF-563C-4986-BC2A-47423418E86C}"/>
              </a:ext>
            </a:extLst>
          </p:cNvPr>
          <p:cNvSpPr/>
          <p:nvPr/>
        </p:nvSpPr>
        <p:spPr>
          <a:xfrm>
            <a:off x="1260313" y="2473108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D1675D3-A427-4AB3-A506-3B39D8945A78}"/>
              </a:ext>
            </a:extLst>
          </p:cNvPr>
          <p:cNvSpPr/>
          <p:nvPr/>
        </p:nvSpPr>
        <p:spPr>
          <a:xfrm>
            <a:off x="1678709" y="2473108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C6EA7D-D9E8-447C-8052-FBE3ACC0747E}"/>
              </a:ext>
            </a:extLst>
          </p:cNvPr>
          <p:cNvSpPr txBox="1"/>
          <p:nvPr/>
        </p:nvSpPr>
        <p:spPr>
          <a:xfrm>
            <a:off x="1569044" y="2993485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 )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  <p:bldP spid="8" grpId="0"/>
      <p:bldP spid="10" grpId="0"/>
      <p:bldP spid="12" grpId="0"/>
      <p:bldP spid="14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5FEE5-A48C-4EAC-A61C-CD1B51B6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00331"/>
            <a:ext cx="9905999" cy="5718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Површина правоугаоне парцеле је 25 088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sr-Latn-BA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 дужина једне стране је 98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Колика је дужина друге стране?</a:t>
            </a:r>
            <a:b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P=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25 088 m</a:t>
            </a:r>
            <a:r>
              <a:rPr lang="sr-Latn-BA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br>
              <a:rPr lang="sr-Cyrl-BA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BA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a=</a:t>
            </a:r>
            <a:r>
              <a:rPr lang="sr-Cyrl-BA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98 </a:t>
            </a:r>
            <a:r>
              <a:rPr lang="sr-Latn-BA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 </a:t>
            </a:r>
            <a:br>
              <a:rPr lang="sr-Cyrl-BA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b= ?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P= a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·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>
              <a:buNone/>
            </a:pP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25 088 m</a:t>
            </a:r>
            <a:r>
              <a:rPr lang="sr-Latn-BA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98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·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>
              <a:buNone/>
            </a:pP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b=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25 088 m</a:t>
            </a:r>
            <a:r>
              <a:rPr lang="sr-Latn-BA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:</a:t>
            </a:r>
            <a:r>
              <a:rPr lang="sr-Cyrl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98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sr-Cyrl-C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sr-Latn-BA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b= 256</a:t>
            </a:r>
            <a:r>
              <a:rPr lang="sr-Cyrl-RS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E0A6B8-5B9C-4852-A73E-D2FEE3327FA4}"/>
              </a:ext>
            </a:extLst>
          </p:cNvPr>
          <p:cNvSpPr txBox="1"/>
          <p:nvPr/>
        </p:nvSpPr>
        <p:spPr>
          <a:xfrm>
            <a:off x="6000626" y="1966128"/>
            <a:ext cx="4271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25 088 </a:t>
            </a:r>
            <a:r>
              <a:rPr lang="sr-Latn-BA" sz="2400" b="1" baseline="30000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98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256</a:t>
            </a:r>
            <a:endParaRPr lang="sr-Latn-BA" sz="2400" b="1" u="sng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5</a:t>
            </a: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48</a:t>
            </a:r>
          </a:p>
          <a:p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588</a:t>
            </a:r>
          </a:p>
          <a:p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305C6-6CC0-499E-8ADF-ABCDBE0B24D9}"/>
              </a:ext>
            </a:extLst>
          </p:cNvPr>
          <p:cNvSpPr txBox="1"/>
          <p:nvPr/>
        </p:nvSpPr>
        <p:spPr>
          <a:xfrm>
            <a:off x="6784424" y="3759590"/>
            <a:ext cx="2158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ПР.      </a:t>
            </a:r>
            <a:r>
              <a:rPr lang="sr-Cyrl-BA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256</a:t>
            </a:r>
            <a:r>
              <a:rPr lang="sr-Cyrl-CS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· 98</a:t>
            </a:r>
            <a:endParaRPr lang="sr-Cyrl-BA" sz="2400" b="1" u="sng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2304</a:t>
            </a:r>
            <a:b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sr-Cyrl-BA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+ 2048</a:t>
            </a:r>
            <a:br>
              <a:rPr lang="sr-Cyrl-BA" sz="2400" b="1" u="sng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 25088</a:t>
            </a:r>
            <a:endParaRPr lang="sr-Cyrl-BA" sz="2400" b="1" u="sng" dirty="0">
              <a:solidFill>
                <a:schemeClr val="tx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D672C-82C4-41C7-8175-6DE41879F584}"/>
              </a:ext>
            </a:extLst>
          </p:cNvPr>
          <p:cNvSpPr txBox="1"/>
          <p:nvPr/>
        </p:nvSpPr>
        <p:spPr>
          <a:xfrm>
            <a:off x="2992540" y="5957669"/>
            <a:ext cx="6456259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9400" indent="0">
              <a:lnSpc>
                <a:spcPct val="11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Дужина друге стране је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256</a:t>
            </a:r>
            <a:r>
              <a:rPr lang="sr-Cyrl-RS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sr-Cyrl-BA" sz="2400" b="1" dirty="0">
                <a:solidFill>
                  <a:schemeClr val="tx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Cyrl-BA" sz="2400" b="1" u="sng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endParaRPr lang="en-US" sz="2400" b="1" u="sng" dirty="0">
              <a:solidFill>
                <a:schemeClr val="tx2">
                  <a:lumMod val="1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950D2C-F74C-4CDC-B3A9-51F6CA21AA4E}"/>
              </a:ext>
            </a:extLst>
          </p:cNvPr>
          <p:cNvSpPr/>
          <p:nvPr/>
        </p:nvSpPr>
        <p:spPr>
          <a:xfrm>
            <a:off x="8064180" y="2018487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1EF565-6937-4C77-B5AC-9895DFC4F25C}"/>
              </a:ext>
            </a:extLst>
          </p:cNvPr>
          <p:cNvSpPr/>
          <p:nvPr/>
        </p:nvSpPr>
        <p:spPr>
          <a:xfrm>
            <a:off x="8251332" y="2018487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878669-9FE7-4816-A1AE-5102F30FFA72}"/>
              </a:ext>
            </a:extLst>
          </p:cNvPr>
          <p:cNvSpPr/>
          <p:nvPr/>
        </p:nvSpPr>
        <p:spPr>
          <a:xfrm>
            <a:off x="8419434" y="2018487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227630-BE21-4A31-8AA1-3472B7E26866}"/>
              </a:ext>
            </a:extLst>
          </p:cNvPr>
          <p:cNvSpPr/>
          <p:nvPr/>
        </p:nvSpPr>
        <p:spPr>
          <a:xfrm>
            <a:off x="6923316" y="2425820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5D8164-7630-4F5B-9BE1-0E8044EFD672}"/>
              </a:ext>
            </a:extLst>
          </p:cNvPr>
          <p:cNvSpPr/>
          <p:nvPr/>
        </p:nvSpPr>
        <p:spPr>
          <a:xfrm>
            <a:off x="6481761" y="2425820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05AEC5-1016-44BC-B11A-B6A632FE750D}"/>
              </a:ext>
            </a:extLst>
          </p:cNvPr>
          <p:cNvSpPr/>
          <p:nvPr/>
        </p:nvSpPr>
        <p:spPr>
          <a:xfrm>
            <a:off x="7144296" y="2797333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8EBA8-A59B-402C-AA37-AB95D782C00B}"/>
              </a:ext>
            </a:extLst>
          </p:cNvPr>
          <p:cNvSpPr/>
          <p:nvPr/>
        </p:nvSpPr>
        <p:spPr>
          <a:xfrm>
            <a:off x="6702741" y="2797333"/>
            <a:ext cx="220980" cy="29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  <p:bldP spid="8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94A0-CE2F-4938-AB23-01144E28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Уџбеник страна 131. задатак 166. под а). 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2B28ED-6335-4DD2-AB9F-DD715135ADC8}"/>
              </a:ext>
            </a:extLst>
          </p:cNvPr>
          <p:cNvSpPr txBox="1"/>
          <p:nvPr/>
        </p:nvSpPr>
        <p:spPr>
          <a:xfrm>
            <a:off x="821646" y="1524000"/>
            <a:ext cx="8318725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1724025" algn="l"/>
              </a:tabLst>
            </a:pPr>
            <a:r>
              <a:rPr lang="sr-Cyrl-BA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Задаци</a:t>
            </a:r>
            <a:r>
              <a:rPr lang="sr-Cyrl-B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sr-Cyrl-BA" sz="2400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самосталан</a:t>
            </a:r>
            <a:r>
              <a:rPr lang="sr-Cyrl-B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рад: </a:t>
            </a:r>
            <a:endParaRPr lang="sr-Cyrl-BA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12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688</TotalTime>
  <Words>397</Words>
  <Application>Microsoft Office PowerPoint</Application>
  <PresentationFormat>Widescreen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Tw Cen MT</vt:lpstr>
      <vt:lpstr>Circuit</vt:lpstr>
      <vt:lpstr>Дијељење вишецифрених бројева двоцифреним бројем</vt:lpstr>
      <vt:lpstr>1. Израчунајмо количник бројева 7 665 : 21.  </vt:lpstr>
      <vt:lpstr>2. Израчунајмо количник бројева 2 378 : 32.</vt:lpstr>
      <vt:lpstr> За прву процјену количника узима се онолико цифара дјељеника тако да број који оне чине буде већи од дјелиоца.  </vt:lpstr>
      <vt:lpstr>             Дијељење двоцифреним бројем скраћујући поступак   3.  Израчунајмо количник бројева 57 826 : 28.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</dc:creator>
  <cp:lastModifiedBy>Danijela</cp:lastModifiedBy>
  <cp:revision>42</cp:revision>
  <dcterms:created xsi:type="dcterms:W3CDTF">2021-01-31T17:33:12Z</dcterms:created>
  <dcterms:modified xsi:type="dcterms:W3CDTF">2021-02-04T07:39:27Z</dcterms:modified>
</cp:coreProperties>
</file>