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81" r:id="rId5"/>
    <p:sldId id="262" r:id="rId6"/>
    <p:sldId id="284" r:id="rId7"/>
    <p:sldId id="285" r:id="rId8"/>
    <p:sldId id="263" r:id="rId9"/>
    <p:sldId id="279" r:id="rId10"/>
    <p:sldId id="264" r:id="rId11"/>
    <p:sldId id="268" r:id="rId12"/>
    <p:sldId id="280" r:id="rId13"/>
    <p:sldId id="270" r:id="rId14"/>
    <p:sldId id="271" r:id="rId15"/>
    <p:sldId id="272" r:id="rId16"/>
    <p:sldId id="273" r:id="rId17"/>
    <p:sldId id="283" r:id="rId18"/>
    <p:sldId id="274" r:id="rId19"/>
    <p:sldId id="275" r:id="rId20"/>
    <p:sldId id="276" r:id="rId21"/>
    <p:sldId id="282" r:id="rId22"/>
    <p:sldId id="286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B661B-3B36-484B-877E-6F006F414D6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C349F-03F8-4B3B-93FF-EAE413EF7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97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B661B-3B36-484B-877E-6F006F414D6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C349F-03F8-4B3B-93FF-EAE413EF7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6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B661B-3B36-484B-877E-6F006F414D6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C349F-03F8-4B3B-93FF-EAE413EF7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51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B661B-3B36-484B-877E-6F006F414D6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C349F-03F8-4B3B-93FF-EAE413EF797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9983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B661B-3B36-484B-877E-6F006F414D6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C349F-03F8-4B3B-93FF-EAE413EF7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91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B661B-3B36-484B-877E-6F006F414D6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C349F-03F8-4B3B-93FF-EAE413EF7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94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B661B-3B36-484B-877E-6F006F414D6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C349F-03F8-4B3B-93FF-EAE413EF7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3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B661B-3B36-484B-877E-6F006F414D6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C349F-03F8-4B3B-93FF-EAE413EF7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14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B661B-3B36-484B-877E-6F006F414D6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C349F-03F8-4B3B-93FF-EAE413EF7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4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B661B-3B36-484B-877E-6F006F414D6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C349F-03F8-4B3B-93FF-EAE413EF7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3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B661B-3B36-484B-877E-6F006F414D6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C349F-03F8-4B3B-93FF-EAE413EF7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14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B661B-3B36-484B-877E-6F006F414D6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C349F-03F8-4B3B-93FF-EAE413EF7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9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B661B-3B36-484B-877E-6F006F414D6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C349F-03F8-4B3B-93FF-EAE413EF7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3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B661B-3B36-484B-877E-6F006F414D6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C349F-03F8-4B3B-93FF-EAE413EF7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9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B661B-3B36-484B-877E-6F006F414D6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C349F-03F8-4B3B-93FF-EAE413EF7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8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B661B-3B36-484B-877E-6F006F414D6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C349F-03F8-4B3B-93FF-EAE413EF7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5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B661B-3B36-484B-877E-6F006F414D6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C349F-03F8-4B3B-93FF-EAE413EF7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71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F1B661B-3B36-484B-877E-6F006F414D6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C349F-03F8-4B3B-93FF-EAE413EF7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818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6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6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50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0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2329543" cy="810940"/>
          </a:xfrm>
        </p:spPr>
        <p:txBody>
          <a:bodyPr>
            <a:noAutofit/>
          </a:bodyPr>
          <a:lstStyle/>
          <a:p>
            <a:r>
              <a:rPr lang="bs-Cyrl-BA" sz="1400" b="1" dirty="0" smtClean="0"/>
              <a:t>РАДОСАВА ЛАКИЋ</a:t>
            </a:r>
            <a:br>
              <a:rPr lang="bs-Cyrl-BA" sz="1400" b="1" dirty="0" smtClean="0"/>
            </a:br>
            <a:r>
              <a:rPr lang="bs-Cyrl-BA" sz="1400" b="1" dirty="0" smtClean="0"/>
              <a:t>ЈУОШ“Георгиос А Папандреу“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bs-Cyrl-BA" sz="1400" b="1" dirty="0" smtClean="0"/>
              <a:t>АЛЕКСАНДРОВАЦ                                                                                                                </a:t>
            </a:r>
            <a:endParaRPr lang="en-US" sz="1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3954420"/>
            <a:ext cx="8825658" cy="861420"/>
          </a:xfrm>
        </p:spPr>
        <p:txBody>
          <a:bodyPr>
            <a:normAutofit fontScale="77500" lnSpcReduction="20000"/>
          </a:bodyPr>
          <a:lstStyle/>
          <a:p>
            <a:endParaRPr lang="en-US" sz="8000" dirty="0"/>
          </a:p>
        </p:txBody>
      </p:sp>
      <p:sp>
        <p:nvSpPr>
          <p:cNvPr id="4" name="Rectangle 3"/>
          <p:cNvSpPr/>
          <p:nvPr/>
        </p:nvSpPr>
        <p:spPr>
          <a:xfrm>
            <a:off x="2498012" y="3239587"/>
            <a:ext cx="61395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s-Cyrl-BA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УПОРЕЂИВАЊЕ </a:t>
            </a:r>
          </a:p>
          <a:p>
            <a:pPr algn="ctr"/>
            <a:r>
              <a:rPr lang="bs-Cyrl-BA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РАЗЛОМАКА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877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8018" y="482143"/>
            <a:ext cx="2619375" cy="1095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64" y="467856"/>
            <a:ext cx="2600325" cy="1123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2999" y="426263"/>
            <a:ext cx="2562225" cy="1085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9906" y="3649223"/>
            <a:ext cx="2590800" cy="1038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6167" y="3644460"/>
            <a:ext cx="2600325" cy="1047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45" y="3582628"/>
            <a:ext cx="2590800" cy="10572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348757" y="1646934"/>
                <a:ext cx="629222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s-Cyrl-BA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s-Cyrl-BA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bs-Cyrl-BA" sz="4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757" y="1646934"/>
                <a:ext cx="629222" cy="12488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6183778" y="1517762"/>
                <a:ext cx="625492" cy="13644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s-Cyrl-BA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s-Cyrl-BA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bs-Cyrl-BA" sz="44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778" y="1517762"/>
                <a:ext cx="625492" cy="13644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0015069" y="1462156"/>
                <a:ext cx="418011" cy="1378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s-Cyrl-BA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s-Cyrl-BA" sz="4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bs-Cyrl-BA" sz="44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5069" y="1462156"/>
                <a:ext cx="418011" cy="13781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952455" y="4710169"/>
                <a:ext cx="611065" cy="1248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s-Cyrl-BA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s-Cyrl-BA" sz="4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bs-Cyrl-BA" sz="40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455" y="4710169"/>
                <a:ext cx="611065" cy="12488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044112" y="4724038"/>
                <a:ext cx="777308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s-Cyrl-BA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s-Cyrl-BA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bs-Cyrl-BA" sz="40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4112" y="4724038"/>
                <a:ext cx="777308" cy="124880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164906" y="4710169"/>
                <a:ext cx="611065" cy="12464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s-Cyrl-BA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bs-Cyrl-BA" sz="40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906" y="4710169"/>
                <a:ext cx="611065" cy="124649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8481546" y="1762465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4000" dirty="0"/>
              <a:t>&lt;</a:t>
            </a:r>
            <a:endParaRPr lang="en-US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4324312" y="1849510"/>
            <a:ext cx="2888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4400" dirty="0"/>
              <a:t>&lt;</a:t>
            </a:r>
            <a:endParaRPr lang="en-US" sz="4400" dirty="0"/>
          </a:p>
        </p:txBody>
      </p:sp>
      <p:sp>
        <p:nvSpPr>
          <p:cNvPr id="21" name="TextBox 20"/>
          <p:cNvSpPr txBox="1"/>
          <p:nvPr/>
        </p:nvSpPr>
        <p:spPr>
          <a:xfrm>
            <a:off x="4027980" y="4994496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4000" dirty="0" smtClean="0"/>
              <a:t>&gt;</a:t>
            </a:r>
            <a:endParaRPr lang="en-US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8481546" y="4994496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4000" dirty="0"/>
              <a:t>&gt;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9582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6" grpId="0"/>
      <p:bldP spid="17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dirty="0" smtClean="0"/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52719"/>
                <a:ext cx="10515600" cy="572424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bs-Cyrl-BA" sz="4800" b="1" dirty="0" smtClean="0"/>
                  <a:t>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s-Cyrl-BA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s-Cyrl-BA" sz="48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bs-Cyrl-BA" sz="4800" b="1" i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bs-Cyrl-BA" sz="4800" b="1" dirty="0" smtClean="0"/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s-Cyrl-BA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s-Cyrl-BA" sz="48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bs-Cyrl-BA" sz="4800" b="1" i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bs-Cyrl-BA" sz="4800" b="1" dirty="0" smtClean="0"/>
              </a:p>
              <a:p>
                <a:pPr marL="0" indent="0">
                  <a:buNone/>
                </a:pPr>
                <a:r>
                  <a:rPr lang="bs-Cyrl-BA" sz="4300" dirty="0" smtClean="0"/>
                  <a:t>Видимо да је једна осмина мања од двије осмине.</a:t>
                </a:r>
                <a:r>
                  <a:rPr lang="bs-Cyrl-BA" sz="4300" dirty="0" smtClean="0"/>
                  <a:t> </a:t>
                </a:r>
                <a:endParaRPr lang="bs-Cyrl-BA" sz="4300" dirty="0" smtClean="0"/>
              </a:p>
              <a:p>
                <a:endParaRPr lang="bs-Cyrl-BA" sz="43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bs-Cyrl-BA" sz="4300" b="1" dirty="0" smtClean="0"/>
                  <a:t>                          </a:t>
                </a:r>
                <a:r>
                  <a:rPr lang="bs-Cyrl-BA" sz="4300" b="1" dirty="0" smtClean="0"/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s-Cyrl-BA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s-Cyrl-BA" sz="48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bs-Cyrl-BA" sz="48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bs-Cyrl-BA" sz="4800" b="1" dirty="0" smtClean="0"/>
                  <a:t> 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s-Cyrl-BA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s-Cyrl-BA" sz="48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bs-Cyrl-BA" sz="48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bs-Cyrl-BA" sz="4800" b="1" dirty="0" smtClean="0"/>
              </a:p>
              <a:p>
                <a:r>
                  <a:rPr lang="bs-Cyrl-BA" sz="4400" dirty="0" smtClean="0"/>
                  <a:t>Исто тако, видимо да је пет осмина мање од седам осмина.</a:t>
                </a:r>
                <a:endParaRPr lang="en-US" sz="4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52719"/>
                <a:ext cx="10515600" cy="5724244"/>
              </a:xfrm>
              <a:blipFill>
                <a:blip r:embed="rId2"/>
                <a:stretch>
                  <a:fillRect l="-2319" t="-1278" r="-3652" b="-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27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22960"/>
            <a:ext cx="10515600" cy="5354003"/>
          </a:xfrm>
        </p:spPr>
        <p:txBody>
          <a:bodyPr>
            <a:normAutofit/>
          </a:bodyPr>
          <a:lstStyle/>
          <a:p>
            <a:r>
              <a:rPr lang="bs-Cyrl-BA" sz="5400" dirty="0" smtClean="0"/>
              <a:t>САДА ЋЕМО УПОРЕДИТИ РАЗЛОМКЕ КОЈИ ИМАЈУ РАЗЛИЧИТЕ  ИМЕНИОЦЕ.</a:t>
            </a:r>
          </a:p>
          <a:p>
            <a:endParaRPr lang="bs-Cyrl-BA" sz="5400" dirty="0"/>
          </a:p>
          <a:p>
            <a:r>
              <a:rPr lang="bs-Cyrl-BA" sz="5400" dirty="0" smtClean="0"/>
              <a:t>ПОГЛЕДАЈМО СЉЕДЕЋЕ РАЗЛОМКЕ: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0505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126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44583"/>
            <a:ext cx="10356669" cy="5220357"/>
          </a:xfrm>
        </p:spPr>
        <p:txBody>
          <a:bodyPr/>
          <a:lstStyle/>
          <a:p>
            <a:pPr marL="0" indent="0">
              <a:buNone/>
            </a:pPr>
            <a:r>
              <a:rPr lang="bs-Cyrl-BA" sz="4400" dirty="0" smtClean="0"/>
              <a:t>ВИДИМО ДА  ЈЕ:</a:t>
            </a:r>
            <a:endParaRPr lang="bs-Cyrl-BA" sz="4400" dirty="0"/>
          </a:p>
          <a:p>
            <a:endParaRPr lang="bs-Cyrl-BA" dirty="0" smtClean="0"/>
          </a:p>
          <a:p>
            <a:endParaRPr lang="bs-Cyrl-BA" dirty="0"/>
          </a:p>
          <a:p>
            <a:endParaRPr lang="bs-Cyrl-BA" dirty="0" smtClean="0"/>
          </a:p>
          <a:p>
            <a:pPr marL="0" indent="0">
              <a:buNone/>
            </a:pPr>
            <a:r>
              <a:rPr lang="bs-Cyrl-BA" sz="4000" dirty="0" smtClean="0"/>
              <a:t> 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692" y="1979522"/>
            <a:ext cx="2152650" cy="1809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657" y="2012202"/>
            <a:ext cx="2133600" cy="1819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14" y="2012202"/>
            <a:ext cx="2171700" cy="1866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390504" y="4431277"/>
                <a:ext cx="7776754" cy="1559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bs-Cyrl-BA" sz="6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s-Cyrl-BA" sz="6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bs-Cyrl-BA" sz="6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bs-Cyrl-BA" sz="6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s-Cyrl-BA" sz="4000" b="1" dirty="0" smtClean="0"/>
                  <a:t>    </a:t>
                </a:r>
                <a:r>
                  <a:rPr lang="bs-Cyrl-BA" sz="6600" b="1" dirty="0" smtClean="0"/>
                  <a:t>&lt;</a:t>
                </a:r>
                <a14:m>
                  <m:oMath xmlns:m="http://schemas.openxmlformats.org/officeDocument/2006/math">
                    <m:r>
                      <a:rPr lang="bs-Cyrl-BA" sz="6600" b="1" i="0" smtClean="0">
                        <a:latin typeface="Cambria Math" panose="02040503050406030204" pitchFamily="18" charset="0"/>
                      </a:rPr>
                      <m:t>        </m:t>
                    </m:r>
                    <m:f>
                      <m:fPr>
                        <m:ctrlPr>
                          <a:rPr lang="bs-Cyrl-BA" sz="6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s-Cyrl-BA" sz="6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bs-Cyrl-BA" sz="6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s-Cyrl-BA" sz="6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bs-Cyrl-BA" sz="6600" b="1" dirty="0" smtClean="0"/>
                  <a:t>          &lt;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s-Cyrl-BA" sz="6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s-Cyrl-BA" sz="6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bs-Cyrl-BA" sz="6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bs-Cyrl-BA" sz="6600" dirty="0" smtClean="0"/>
                  <a:t>  </a:t>
                </a:r>
                <a:endParaRPr lang="en-US" sz="6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504" y="4431277"/>
                <a:ext cx="7776754" cy="1559401"/>
              </a:xfrm>
              <a:prstGeom prst="rect">
                <a:avLst/>
              </a:prstGeom>
              <a:blipFill>
                <a:blip r:embed="rId5"/>
                <a:stretch>
                  <a:fillRect t="-1172" b="-12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477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r>
              <a:rPr lang="bs-Cyrl-BA" sz="4400" dirty="0" smtClean="0"/>
              <a:t>ЗНАЧИ: Ако цјелину дијелимо на </a:t>
            </a:r>
            <a:r>
              <a:rPr lang="bs-Cyrl-BA" sz="4400" b="1" dirty="0" smtClean="0"/>
              <a:t>ВИШЕ</a:t>
            </a:r>
            <a:r>
              <a:rPr lang="bs-Cyrl-BA" sz="4400" dirty="0" smtClean="0"/>
              <a:t> </a:t>
            </a:r>
            <a:r>
              <a:rPr lang="bs-Cyrl-BA" sz="4400" dirty="0" smtClean="0"/>
              <a:t>дијелова</a:t>
            </a:r>
            <a:r>
              <a:rPr lang="bs-Cyrl-BA" sz="4400" dirty="0" smtClean="0"/>
              <a:t>, дијелови су </a:t>
            </a:r>
            <a:r>
              <a:rPr lang="bs-Cyrl-BA" sz="4400" b="1" dirty="0" smtClean="0"/>
              <a:t>МАЊИ.</a:t>
            </a:r>
          </a:p>
          <a:p>
            <a:endParaRPr lang="bs-Cyrl-BA" sz="4400" dirty="0" smtClean="0"/>
          </a:p>
          <a:p>
            <a:r>
              <a:rPr lang="bs-Cyrl-BA" sz="4400" dirty="0" smtClean="0"/>
              <a:t>Тј. ако повећавамо ИМЕНИЛАЦ</a:t>
            </a:r>
            <a:r>
              <a:rPr lang="en-US" sz="4400" dirty="0" smtClean="0"/>
              <a:t>,</a:t>
            </a:r>
            <a:r>
              <a:rPr lang="bs-Cyrl-BA" sz="4400" dirty="0" smtClean="0"/>
              <a:t> </a:t>
            </a:r>
            <a:r>
              <a:rPr lang="en-US" sz="4400" dirty="0" smtClean="0"/>
              <a:t>a </a:t>
            </a:r>
            <a:r>
              <a:rPr lang="bs-Cyrl-BA" sz="4400" dirty="0" smtClean="0"/>
              <a:t>БРОЈИЛАЦ </a:t>
            </a:r>
            <a:r>
              <a:rPr lang="bs-Cyrl-BA" sz="4400" dirty="0"/>
              <a:t>остаје </a:t>
            </a:r>
            <a:r>
              <a:rPr lang="bs-Cyrl-BA" sz="4400" dirty="0" smtClean="0"/>
              <a:t>исти</a:t>
            </a:r>
            <a:r>
              <a:rPr lang="en-US" sz="4400" dirty="0" smtClean="0"/>
              <a:t>, </a:t>
            </a:r>
            <a:endParaRPr lang="bs-Cyrl-BA" sz="4400" dirty="0"/>
          </a:p>
          <a:p>
            <a:r>
              <a:rPr lang="bs-Cyrl-BA" sz="4400" dirty="0" smtClean="0"/>
              <a:t>разломак се </a:t>
            </a:r>
            <a:r>
              <a:rPr lang="bs-Cyrl-BA" sz="4400" b="1" i="1" dirty="0" smtClean="0"/>
              <a:t>СМАЊУЈЕ</a:t>
            </a:r>
            <a:r>
              <a:rPr lang="en-US" sz="4400" dirty="0"/>
              <a:t>.</a:t>
            </a:r>
            <a:endParaRPr lang="bs-Cyrl-BA" sz="4400" dirty="0" smtClean="0"/>
          </a:p>
          <a:p>
            <a:endParaRPr lang="bs-Cyrl-BA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37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1110" y="452718"/>
                <a:ext cx="12030890" cy="5811838"/>
              </a:xfrm>
            </p:spPr>
            <p:txBody>
              <a:bodyPr>
                <a:normAutofit lnSpcReduction="10000"/>
              </a:bodyPr>
              <a:lstStyle/>
              <a:p>
                <a:endParaRPr lang="en-US" dirty="0" smtClean="0"/>
              </a:p>
              <a:p>
                <a:endParaRPr lang="bs-Cyrl-BA" dirty="0" smtClean="0"/>
              </a:p>
              <a:p>
                <a:endParaRPr lang="bs-Cyrl-BA" dirty="0"/>
              </a:p>
              <a:p>
                <a:endParaRPr lang="bs-Cyrl-BA" dirty="0" smtClean="0"/>
              </a:p>
              <a:p>
                <a:pPr marL="0" indent="0">
                  <a:buNone/>
                </a:pPr>
                <a:r>
                  <a:rPr lang="bs-Cyrl-BA" sz="4400" dirty="0" smtClean="0"/>
                  <a:t>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s-Cyrl-BA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s-Cyrl-BA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bs-Cyrl-BA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bs-Cyrl-BA" sz="4400" dirty="0"/>
                  <a:t> </a:t>
                </a:r>
                <a:r>
                  <a:rPr lang="bs-Cyrl-BA" sz="4400" dirty="0" smtClean="0"/>
                  <a:t>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s-Cyrl-BA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s-Cyrl-BA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bs-Cyrl-BA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bs-Cyrl-BA" b="1" dirty="0" smtClean="0"/>
                  <a:t>                </a:t>
                </a:r>
              </a:p>
              <a:p>
                <a:pPr marL="0" indent="0">
                  <a:buNone/>
                </a:pPr>
                <a:r>
                  <a:rPr lang="bs-Cyrl-BA" sz="4000" dirty="0" smtClean="0"/>
                  <a:t> </a:t>
                </a:r>
                <a:r>
                  <a:rPr lang="bs-Cyrl-BA" sz="4000" dirty="0" smtClean="0"/>
                  <a:t>Значи, </a:t>
                </a:r>
                <a:r>
                  <a:rPr lang="bs-Cyrl-BA" sz="4000" b="1" i="1" dirty="0" smtClean="0"/>
                  <a:t>РАЗЛОМАК</a:t>
                </a:r>
                <a:r>
                  <a:rPr lang="bs-Cyrl-BA" sz="4000" dirty="0" smtClean="0"/>
                  <a:t> </a:t>
                </a:r>
                <a:r>
                  <a:rPr lang="bs-Cyrl-BA" sz="4000" dirty="0" smtClean="0"/>
                  <a:t>је </a:t>
                </a:r>
                <a:r>
                  <a:rPr lang="bs-Cyrl-BA" sz="4000" b="1" dirty="0" smtClean="0"/>
                  <a:t>већи</a:t>
                </a:r>
                <a:r>
                  <a:rPr lang="bs-Cyrl-BA" sz="4000" dirty="0" smtClean="0"/>
                  <a:t> ако узимамо </a:t>
                </a:r>
                <a:r>
                  <a:rPr lang="bs-Cyrl-BA" sz="4000" b="1" dirty="0" smtClean="0"/>
                  <a:t>више</a:t>
                </a:r>
                <a:r>
                  <a:rPr lang="bs-Cyrl-BA" sz="4000" dirty="0" smtClean="0"/>
                  <a:t> истих дијелова цјелине</a:t>
                </a:r>
                <a:r>
                  <a:rPr lang="bs-Cyrl-BA" sz="4000" dirty="0" smtClean="0"/>
                  <a:t>.</a:t>
                </a:r>
                <a:endParaRPr lang="en-US" sz="4000" dirty="0"/>
              </a:p>
              <a:p>
                <a:pPr marL="0" indent="0">
                  <a:buNone/>
                </a:pPr>
                <a:endParaRPr lang="bs-Cyrl-BA" sz="4000" dirty="0" smtClean="0"/>
              </a:p>
              <a:p>
                <a:pPr marL="0" indent="0">
                  <a:buNone/>
                </a:pPr>
                <a:r>
                  <a:rPr lang="en-US" sz="4000" dirty="0" smtClean="0"/>
                  <a:t>A</a:t>
                </a:r>
                <a:r>
                  <a:rPr lang="bs-Cyrl-BA" sz="4000" dirty="0" smtClean="0"/>
                  <a:t>ко повећамо БРОЈИЛАЦ, а ИМЕНИЛАЦ </a:t>
                </a:r>
              </a:p>
              <a:p>
                <a:pPr marL="0" indent="0">
                  <a:buNone/>
                </a:pPr>
                <a:r>
                  <a:rPr lang="bs-Cyrl-BA" sz="4000" dirty="0" smtClean="0"/>
                  <a:t>остаје исти  разломак се </a:t>
                </a:r>
                <a:r>
                  <a:rPr lang="bs-Cyrl-BA" sz="4000" b="1" i="1" dirty="0" smtClean="0"/>
                  <a:t>ПОВЕЋАВА</a:t>
                </a:r>
                <a:r>
                  <a:rPr lang="bs-Cyrl-BA" sz="4000" dirty="0" smtClean="0"/>
                  <a:t> . </a:t>
                </a:r>
                <a:r>
                  <a:rPr lang="en-US" sz="4000" dirty="0" smtClean="0"/>
                  <a:t> </a:t>
                </a:r>
                <a:endParaRPr lang="bs-Cyrl-BA" sz="4000" dirty="0"/>
              </a:p>
              <a:p>
                <a:pPr marL="0" indent="0">
                  <a:buNone/>
                </a:pPr>
                <a:endParaRPr lang="en-US" sz="40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1110" y="452718"/>
                <a:ext cx="12030890" cy="5811838"/>
              </a:xfrm>
              <a:blipFill>
                <a:blip r:embed="rId2"/>
                <a:stretch>
                  <a:fillRect l="-1773" r="-1216" b="-4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705" y="409046"/>
            <a:ext cx="2105025" cy="1819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2061" y="409047"/>
            <a:ext cx="21336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38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940526"/>
                <a:ext cx="10515600" cy="523643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bs-Cyrl-BA" sz="4000" dirty="0" smtClean="0"/>
                  <a:t>АКО РАЗЛОМЦИ ИМАЈУ ЈЕДНАКЕ БРОЈИОЦЕ ВРИЈЕДИ:</a:t>
                </a:r>
              </a:p>
              <a:p>
                <a:pPr marL="0" indent="0">
                  <a:buNone/>
                </a:pPr>
                <a:r>
                  <a:rPr lang="bs-Cyrl-BA" sz="4000" b="1" dirty="0"/>
                  <a:t> </a:t>
                </a:r>
                <a:r>
                  <a:rPr lang="bs-Cyrl-BA" sz="4000" b="1" dirty="0" smtClean="0"/>
                  <a:t>              </a:t>
                </a:r>
                <a:r>
                  <a:rPr lang="sr-Latn-BA" sz="4000" b="1" dirty="0" smtClean="0"/>
                  <a:t>   p&gt;q</a:t>
                </a:r>
                <a:r>
                  <a:rPr lang="sr-Latn-BA" sz="4000" dirty="0" smtClean="0"/>
                  <a:t>, </a:t>
                </a:r>
                <a:r>
                  <a:rPr lang="bs-Cyrl-BA" sz="4000" dirty="0" smtClean="0"/>
                  <a:t>онда је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s-Cyrl-BA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40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sr-Latn-BA" sz="40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den>
                    </m:f>
                  </m:oMath>
                </a14:m>
                <a:r>
                  <a:rPr lang="bs-Cyrl-BA" sz="4000" b="1" dirty="0"/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s-Cyrl-BA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40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sr-Latn-BA" sz="4000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den>
                    </m:f>
                  </m:oMath>
                </a14:m>
                <a:endParaRPr lang="bs-Cyrl-BA" sz="4000" b="1" dirty="0" smtClean="0"/>
              </a:p>
              <a:p>
                <a:pPr marL="0" indent="0">
                  <a:buNone/>
                </a:pPr>
                <a:endParaRPr lang="bs-Cyrl-BA" sz="4000" dirty="0" smtClean="0"/>
              </a:p>
              <a:p>
                <a:pPr marL="0" indent="0">
                  <a:buNone/>
                </a:pPr>
                <a:r>
                  <a:rPr lang="bs-Cyrl-BA" sz="4000" dirty="0"/>
                  <a:t>П</a:t>
                </a:r>
                <a:r>
                  <a:rPr lang="bs-Cyrl-BA" sz="4000" dirty="0" smtClean="0"/>
                  <a:t>римјер:</a:t>
                </a:r>
              </a:p>
              <a:p>
                <a:pPr marL="0" indent="0">
                  <a:buNone/>
                </a:pPr>
                <a:r>
                  <a:rPr lang="bs-Cyrl-BA" sz="4000" dirty="0"/>
                  <a:t> </a:t>
                </a:r>
                <a:r>
                  <a:rPr lang="bs-Cyrl-BA" sz="4000" dirty="0" smtClean="0"/>
                  <a:t>              </a:t>
                </a:r>
                <a:r>
                  <a:rPr lang="sr-Latn-BA" sz="4000" dirty="0" smtClean="0"/>
                  <a:t>   </a:t>
                </a:r>
                <a:r>
                  <a:rPr lang="bs-Cyrl-BA" sz="4000" b="1" dirty="0"/>
                  <a:t>5</a:t>
                </a:r>
                <a:r>
                  <a:rPr lang="sr-Latn-BA" sz="4000" b="1" dirty="0" smtClean="0"/>
                  <a:t>&gt;</a:t>
                </a:r>
                <a:r>
                  <a:rPr lang="bs-Cyrl-BA" sz="4000" b="1" dirty="0" smtClean="0"/>
                  <a:t>3</a:t>
                </a:r>
                <a:r>
                  <a:rPr lang="sr-Latn-BA" sz="4000" dirty="0" smtClean="0"/>
                  <a:t>, </a:t>
                </a:r>
                <a:r>
                  <a:rPr lang="bs-Cyrl-BA" sz="4400" dirty="0" smtClean="0"/>
                  <a:t>онда је</a:t>
                </a:r>
                <a:r>
                  <a:rPr lang="bs-Cyrl-BA" sz="4400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s-Cyrl-BA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s-Cyrl-BA" sz="4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bs-Cyrl-BA" sz="4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bs-Cyrl-BA" sz="4400" b="1" dirty="0"/>
                  <a:t> </a:t>
                </a:r>
                <a:r>
                  <a:rPr lang="bs-Cyrl-BA" sz="4400" b="1" dirty="0" smtClean="0"/>
                  <a:t>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s-Cyrl-BA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s-Cyrl-BA" sz="4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bs-Cyrl-BA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40526"/>
                <a:ext cx="10515600" cy="5236437"/>
              </a:xfrm>
              <a:blipFill>
                <a:blip r:embed="rId2"/>
                <a:stretch>
                  <a:fillRect l="-2087" t="-2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383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940526"/>
                <a:ext cx="10515600" cy="523643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bs-Cyrl-BA" sz="4000" b="1" dirty="0" smtClean="0"/>
              </a:p>
              <a:p>
                <a:pPr marL="0" indent="0">
                  <a:buNone/>
                </a:pPr>
                <a:r>
                  <a:rPr lang="bs-Cyrl-BA" sz="4000" dirty="0" smtClean="0"/>
                  <a:t>АКО РАЗЛОМЦИ ИМАЈУ ЈЕДНАКЕ ИМЕНИОЦЕ ВРИЈЕДИ:</a:t>
                </a:r>
              </a:p>
              <a:p>
                <a:pPr marL="0" indent="0">
                  <a:buNone/>
                </a:pPr>
                <a:r>
                  <a:rPr lang="bs-Cyrl-BA" sz="4000" dirty="0"/>
                  <a:t> </a:t>
                </a:r>
                <a:r>
                  <a:rPr lang="bs-Cyrl-BA" sz="4000" dirty="0" smtClean="0"/>
                  <a:t>              </a:t>
                </a:r>
                <a:r>
                  <a:rPr lang="sr-Latn-BA" sz="4000" dirty="0" smtClean="0"/>
                  <a:t>   </a:t>
                </a:r>
                <a:r>
                  <a:rPr lang="sr-Latn-BA" sz="4000" b="1" dirty="0" smtClean="0"/>
                  <a:t>m&gt;n</a:t>
                </a:r>
                <a:r>
                  <a:rPr lang="sr-Latn-BA" sz="4000" dirty="0" smtClean="0"/>
                  <a:t>, </a:t>
                </a:r>
                <a:r>
                  <a:rPr lang="bs-Cyrl-BA" sz="4000" dirty="0" smtClean="0"/>
                  <a:t>онда је</a:t>
                </a:r>
                <a:r>
                  <a:rPr lang="bs-Cyrl-BA" sz="4000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s-Cyrl-BA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40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sr-Latn-BA" sz="40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den>
                    </m:f>
                  </m:oMath>
                </a14:m>
                <a:r>
                  <a:rPr lang="bs-Cyrl-BA" sz="4000" b="1" dirty="0"/>
                  <a:t> </a:t>
                </a:r>
                <a:r>
                  <a:rPr lang="bs-Cyrl-BA" sz="4000" b="1" dirty="0" smtClean="0"/>
                  <a:t>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s-Cyrl-BA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4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num>
                      <m:den>
                        <m:r>
                          <a:rPr lang="sr-Latn-BA" sz="40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den>
                    </m:f>
                  </m:oMath>
                </a14:m>
                <a:endParaRPr lang="bs-Cyrl-BA" sz="4000" b="1" dirty="0" smtClean="0"/>
              </a:p>
              <a:p>
                <a:pPr marL="0" indent="0">
                  <a:buNone/>
                </a:pPr>
                <a:endParaRPr lang="sr-Latn-BA" sz="4000" b="1" dirty="0" smtClean="0"/>
              </a:p>
              <a:p>
                <a:pPr marL="0" indent="0">
                  <a:buNone/>
                </a:pPr>
                <a:r>
                  <a:rPr lang="bs-Cyrl-BA" sz="4000" b="1" dirty="0" smtClean="0"/>
                  <a:t>Примјер:</a:t>
                </a:r>
                <a:r>
                  <a:rPr lang="sr-Latn-BA" sz="4000" dirty="0"/>
                  <a:t> </a:t>
                </a:r>
                <a:r>
                  <a:rPr lang="bs-Cyrl-BA" sz="4000" b="1" dirty="0" smtClean="0"/>
                  <a:t>5</a:t>
                </a:r>
                <a:r>
                  <a:rPr lang="sr-Latn-BA" sz="4000" b="1" dirty="0" smtClean="0"/>
                  <a:t>&gt;</a:t>
                </a:r>
                <a:r>
                  <a:rPr lang="bs-Cyrl-BA" sz="4000" b="1" dirty="0" smtClean="0"/>
                  <a:t>3</a:t>
                </a:r>
                <a:r>
                  <a:rPr lang="sr-Latn-BA" sz="4000" dirty="0" smtClean="0"/>
                  <a:t>, </a:t>
                </a:r>
                <a:r>
                  <a:rPr lang="bs-Cyrl-BA" sz="4000" dirty="0"/>
                  <a:t>онда је</a:t>
                </a:r>
                <a:r>
                  <a:rPr lang="bs-Cyrl-BA" sz="40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s-Cyrl-BA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s-Cyrl-BA" sz="4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bs-Cyrl-BA" sz="40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bs-Cyrl-BA" sz="4000" b="1" dirty="0"/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s-Cyrl-BA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s-Cyrl-BA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bs-Cyrl-BA" sz="40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40526"/>
                <a:ext cx="10515600" cy="5236437"/>
              </a:xfrm>
              <a:blipFill>
                <a:blip r:embed="rId2"/>
                <a:stretch>
                  <a:fillRect l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848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822960"/>
                <a:ext cx="10515600" cy="535400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bs-Cyrl-BA" sz="2800" dirty="0" smtClean="0"/>
                  <a:t>СВАКОДНЕВНО СЕ СУОЧАВАМО СА МЈЕРЕЊЕМ ВРЕМЕНА ПА ЋЕМО РАЗМОТРИТИ СЉЕДЕЋИ ПРИМЈЕР:</a:t>
                </a:r>
              </a:p>
              <a:p>
                <a:pPr marL="0" indent="0">
                  <a:buNone/>
                </a:pPr>
                <a:r>
                  <a:rPr lang="bs-Cyrl-BA" b="1" dirty="0"/>
                  <a:t> </a:t>
                </a:r>
                <a:r>
                  <a:rPr lang="bs-Cyrl-BA" b="1" dirty="0" smtClean="0"/>
                  <a:t>              </a:t>
                </a:r>
                <a:r>
                  <a:rPr lang="sr-Latn-BA" b="1" dirty="0" smtClean="0"/>
                  <a:t>   </a:t>
                </a:r>
                <a:endParaRPr lang="bs-Cyrl-BA" b="1" dirty="0" smtClean="0"/>
              </a:p>
              <a:p>
                <a:r>
                  <a:rPr lang="bs-Cyrl-BA" b="1" dirty="0"/>
                  <a:t> </a:t>
                </a:r>
                <a:r>
                  <a:rPr lang="bs-Cyrl-BA" b="1" dirty="0" smtClean="0"/>
                  <a:t>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s-Cyrl-BA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s-Cyrl-BA" sz="4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bs-Cyrl-BA" sz="40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bs-Cyrl-BA" sz="4000" b="1" dirty="0"/>
                  <a:t> </a:t>
                </a:r>
                <a:r>
                  <a:rPr lang="bs-Cyrl-BA" sz="4000" b="1" dirty="0" smtClean="0"/>
                  <a:t>САТА ЈЕ 30</a:t>
                </a:r>
                <a:r>
                  <a:rPr lang="sr-Latn-BA" sz="4000" b="1" dirty="0" smtClean="0"/>
                  <a:t>min=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s-Cyrl-BA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r-Latn-BA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bs-Cyrl-BA" sz="4000" b="1" dirty="0" smtClean="0"/>
                  <a:t> САТА</a:t>
                </a:r>
              </a:p>
              <a:p>
                <a:endParaRPr lang="bs-Cyrl-BA" dirty="0" smtClean="0"/>
              </a:p>
              <a:p>
                <a:r>
                  <a:rPr lang="bs-Cyrl-BA" sz="2800" dirty="0" smtClean="0"/>
                  <a:t>ЗНАЧИ</a:t>
                </a:r>
                <a:r>
                  <a:rPr lang="bs-Cyrl-BA" dirty="0" smtClean="0"/>
                  <a:t>: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s-Cyrl-BA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s-Cyrl-BA" sz="4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bs-Cyrl-BA" sz="40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bs-Cyrl-BA" sz="4000" b="1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bs-Cyrl-BA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s-Cyrl-BA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bs-Cyrl-BA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bs-Cyrl-BA" sz="4000" b="1" dirty="0" smtClean="0"/>
                  <a:t>        И          5*2=10*1</a:t>
                </a:r>
              </a:p>
              <a:p>
                <a:endParaRPr lang="bs-Cyrl-BA" sz="4000" b="1" dirty="0" smtClean="0"/>
              </a:p>
              <a:p>
                <a:pPr marL="0" indent="0">
                  <a:buNone/>
                </a:pPr>
                <a:r>
                  <a:rPr lang="bs-Cyrl-BA" sz="4000" b="1" dirty="0" smtClean="0"/>
                  <a:t>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s-Cyrl-BA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s-Cyrl-BA" sz="40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bs-Cyrl-BA" sz="40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bs-Cyrl-BA" sz="4000" b="1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bs-Cyrl-BA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s-Cyrl-BA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bs-Cyrl-BA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bs-Cyrl-BA" sz="4000" b="1" dirty="0" smtClean="0"/>
                  <a:t>          и          4*</a:t>
                </a:r>
                <a:r>
                  <a:rPr lang="en-US" sz="4000" b="1" dirty="0" smtClean="0"/>
                  <a:t>9</a:t>
                </a:r>
                <a:r>
                  <a:rPr lang="bs-Cyrl-BA" sz="4000" b="1" dirty="0" smtClean="0"/>
                  <a:t>=</a:t>
                </a:r>
                <a:r>
                  <a:rPr lang="en-US" sz="4000" b="1" dirty="0" smtClean="0"/>
                  <a:t>12</a:t>
                </a:r>
                <a:r>
                  <a:rPr lang="bs-Cyrl-BA" sz="4000" b="1" dirty="0" smtClean="0"/>
                  <a:t>*</a:t>
                </a:r>
                <a:r>
                  <a:rPr lang="en-US" sz="4000" b="1" dirty="0" smtClean="0"/>
                  <a:t>3</a:t>
                </a:r>
                <a:endParaRPr lang="bs-Cyrl-BA" sz="4000" b="1" dirty="0" smtClean="0"/>
              </a:p>
              <a:p>
                <a:endParaRPr lang="bs-Cyrl-BA" sz="4000" b="1" dirty="0" smtClean="0"/>
              </a:p>
              <a:p>
                <a:pPr marL="0" indent="0">
                  <a:buNone/>
                </a:pPr>
                <a:endParaRPr lang="en-US" sz="40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22960"/>
                <a:ext cx="10515600" cy="5354003"/>
              </a:xfrm>
              <a:blipFill>
                <a:blip r:embed="rId2"/>
                <a:stretch>
                  <a:fillRect l="-1217" t="-1936" r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131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862150"/>
                <a:ext cx="9621294" cy="538625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bs-Cyrl-BA" sz="4800" dirty="0" smtClean="0"/>
                  <a:t>ИЗ НАВЕДЕНИХ ПРИМЈЕРА ВИДИМО ДА СЛИЈЕДИ ЈЕДНАКОСТ:</a:t>
                </a:r>
              </a:p>
              <a:p>
                <a:endParaRPr lang="bs-Cyrl-BA" sz="5400" b="1" i="1" dirty="0" smtClean="0">
                  <a:latin typeface="Cambria Math" panose="02040503050406030204" pitchFamily="18" charset="0"/>
                </a:endParaRPr>
              </a:p>
              <a:p>
                <a:r>
                  <a:rPr lang="bs-Cyrl-BA" sz="5400" b="1" dirty="0" smtClean="0"/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s-Cyrl-BA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5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sr-Latn-BA" sz="5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  <m:r>
                      <a:rPr lang="bs-Cyrl-BA" sz="5400" b="1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bs-Cyrl-BA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5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sr-Latn-BA" sz="54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sr-Latn-BA" sz="5400" dirty="0" smtClean="0"/>
                  <a:t>   </a:t>
                </a:r>
                <a:r>
                  <a:rPr lang="bs-Cyrl-BA" sz="5400" dirty="0" smtClean="0"/>
                  <a:t>АКО ЈЕ    </a:t>
                </a:r>
                <a:r>
                  <a:rPr lang="sr-Latn-BA" sz="5400" b="1" i="1" dirty="0" smtClean="0"/>
                  <a:t>ad=bc</a:t>
                </a:r>
              </a:p>
              <a:p>
                <a:r>
                  <a:rPr lang="bs-Cyrl-BA" sz="5400" i="1" dirty="0" smtClean="0"/>
                  <a:t>Унакрсно помножимо.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862150"/>
                <a:ext cx="9621294" cy="5386250"/>
              </a:xfrm>
              <a:blipFill>
                <a:blip r:embed="rId2"/>
                <a:stretch>
                  <a:fillRect l="-2345" t="-3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3997234" y="6126480"/>
            <a:ext cx="13063" cy="26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066504" y="4115888"/>
            <a:ext cx="836023" cy="64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926080" y="4167051"/>
            <a:ext cx="1116873" cy="537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55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6073095"/>
          </a:xfrm>
        </p:spPr>
        <p:txBody>
          <a:bodyPr/>
          <a:lstStyle/>
          <a:p>
            <a:r>
              <a:rPr lang="bs-Cyrl-BA" sz="4000" dirty="0" smtClean="0"/>
              <a:t>Пица подијељена</a:t>
            </a:r>
          </a:p>
          <a:p>
            <a:pPr marL="0" indent="0">
              <a:buNone/>
            </a:pPr>
            <a:r>
              <a:rPr lang="bs-Cyrl-BA" sz="4000" dirty="0" smtClean="0"/>
              <a:t> на </a:t>
            </a:r>
            <a:r>
              <a:rPr lang="bs-Cyrl-BA" sz="4000" b="1" i="1" dirty="0" smtClean="0"/>
              <a:t>шестине</a:t>
            </a:r>
            <a:r>
              <a:rPr lang="bs-Cyrl-BA" sz="4000" dirty="0" smtClean="0"/>
              <a:t>:</a:t>
            </a:r>
          </a:p>
          <a:p>
            <a:endParaRPr lang="bs-Cyrl-BA" dirty="0"/>
          </a:p>
          <a:p>
            <a:endParaRPr lang="bs-Cyrl-BA" dirty="0" smtClean="0"/>
          </a:p>
          <a:p>
            <a:endParaRPr lang="bs-Cyrl-BA" dirty="0"/>
          </a:p>
          <a:p>
            <a:pPr marL="0" indent="0">
              <a:buNone/>
            </a:pPr>
            <a:r>
              <a:rPr lang="bs-Cyrl-BA" dirty="0" smtClean="0"/>
              <a:t>Лана је наручила                Милан је наручио                 Ђорће је наручио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1590" y="614351"/>
            <a:ext cx="1390650" cy="12334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475945" y="3556838"/>
            <a:ext cx="800100" cy="1019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6995" y="3537788"/>
            <a:ext cx="1314450" cy="1047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2433" y="3581896"/>
            <a:ext cx="1390650" cy="1028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049715">
            <a:off x="10209540" y="3550337"/>
            <a:ext cx="756930" cy="7667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45372" y="4552458"/>
                <a:ext cx="583814" cy="1248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s-Cyrl-BA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s-Cyrl-BA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bs-Cyrl-BA" sz="4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372" y="4552458"/>
                <a:ext cx="583814" cy="12488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594167" y="4585538"/>
                <a:ext cx="583814" cy="12464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s-Cyrl-BA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s-Cyrl-BA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bs-Cyrl-BA" sz="4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167" y="4585538"/>
                <a:ext cx="583814" cy="12464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028737" y="4472417"/>
                <a:ext cx="2231446" cy="1050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bs-Cyrl-BA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s-Cyrl-BA" sz="4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bs-Cyrl-BA" sz="4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bs-Cyrl-BA" sz="40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s-Cyrl-BA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s-Cyrl-BA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bs-Cyrl-BA" sz="4000" b="0" i="1" smtClean="0">
                            <a:latin typeface="Cambria Math" panose="02040503050406030204" pitchFamily="18" charset="0"/>
                          </a:rPr>
                          <m:t>6 </m:t>
                        </m:r>
                      </m:den>
                    </m:f>
                  </m:oMath>
                </a14:m>
                <a:r>
                  <a:rPr lang="bs-Cyrl-BA" sz="4000" dirty="0" smtClean="0"/>
                  <a:t> </a:t>
                </a:r>
                <a:r>
                  <a:rPr lang="bs-Cyrl-BA" sz="44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s-Cyrl-BA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s-Cyrl-BA" sz="4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bs-Cyrl-BA" sz="4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8737" y="4472417"/>
                <a:ext cx="2231446" cy="1050224"/>
              </a:xfrm>
              <a:prstGeom prst="rect">
                <a:avLst/>
              </a:prstGeom>
              <a:blipFill>
                <a:blip r:embed="rId8"/>
                <a:stretch>
                  <a:fillRect t="-1163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15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dirty="0" smtClean="0"/>
              <a:t/>
            </a:r>
            <a:br>
              <a:rPr lang="bs-Cyrl-BA" dirty="0" smtClean="0"/>
            </a:br>
            <a:r>
              <a:rPr lang="bs-Cyrl-BA" dirty="0"/>
              <a:t/>
            </a:r>
            <a:br>
              <a:rPr lang="bs-Cyrl-BA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452718"/>
            <a:ext cx="8946541" cy="5717305"/>
          </a:xfrm>
        </p:spPr>
        <p:txBody>
          <a:bodyPr>
            <a:normAutofit lnSpcReduction="10000"/>
          </a:bodyPr>
          <a:lstStyle/>
          <a:p>
            <a:r>
              <a:rPr lang="bs-Cyrl-BA" sz="4000" b="1" dirty="0" smtClean="0"/>
              <a:t>ШТА СМО ДАНАС НАУЧИЛИ?</a:t>
            </a:r>
          </a:p>
          <a:p>
            <a:endParaRPr lang="bs-Cyrl-BA" sz="4000" dirty="0" smtClean="0"/>
          </a:p>
          <a:p>
            <a:r>
              <a:rPr lang="bs-Cyrl-BA" sz="4000" dirty="0" smtClean="0"/>
              <a:t>Ако </a:t>
            </a:r>
            <a:r>
              <a:rPr lang="bs-Cyrl-BA" sz="4000" i="1" dirty="0" smtClean="0"/>
              <a:t>повећавамо</a:t>
            </a:r>
            <a:r>
              <a:rPr lang="bs-Cyrl-BA" sz="4000" dirty="0" smtClean="0"/>
              <a:t> ИМЕНИЛАЦ, а БРОЈИЛАЦ остаје исти разломак се </a:t>
            </a:r>
            <a:r>
              <a:rPr lang="bs-Cyrl-BA" sz="4000" b="1" i="1" dirty="0" smtClean="0"/>
              <a:t>СМАЊУЈЕ</a:t>
            </a:r>
            <a:r>
              <a:rPr lang="bs-Cyrl-BA" sz="4000" dirty="0" smtClean="0"/>
              <a:t>.</a:t>
            </a:r>
          </a:p>
          <a:p>
            <a:endParaRPr lang="bs-Cyrl-BA" sz="4000" dirty="0" smtClean="0"/>
          </a:p>
          <a:p>
            <a:r>
              <a:rPr lang="bs-Cyrl-BA" sz="4000" dirty="0" smtClean="0"/>
              <a:t>Ако повећамо БРОЈИЛАЦ, а ИМЕНИЛАЦ остаје исти разломак се </a:t>
            </a:r>
            <a:r>
              <a:rPr lang="bs-Cyrl-BA" sz="4000" b="1" i="1" dirty="0" smtClean="0"/>
              <a:t>ПОВЕЋАВА.</a:t>
            </a:r>
          </a:p>
        </p:txBody>
      </p:sp>
    </p:spTree>
    <p:extLst>
      <p:ext uri="{BB962C8B-B14F-4D97-AF65-F5344CB8AC3E}">
        <p14:creationId xmlns:p14="http://schemas.microsoft.com/office/powerpoint/2010/main" val="161624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12" y="0"/>
            <a:ext cx="9631842" cy="6753497"/>
          </a:xfrm>
        </p:spPr>
        <p:txBody>
          <a:bodyPr>
            <a:normAutofit fontScale="92500"/>
          </a:bodyPr>
          <a:lstStyle/>
          <a:p>
            <a:endParaRPr lang="bs-Cyrl-BA" dirty="0" smtClean="0"/>
          </a:p>
          <a:p>
            <a:r>
              <a:rPr lang="bs-Cyrl-BA" sz="4000" b="1" dirty="0" smtClean="0"/>
              <a:t>АКО СУ ИМЕНИОЦИ РАЗЛОМ</a:t>
            </a:r>
            <a:r>
              <a:rPr lang="en-US" sz="4000" b="1" dirty="0" smtClean="0"/>
              <a:t>A</a:t>
            </a:r>
            <a:r>
              <a:rPr lang="bs-Cyrl-BA" sz="4000" b="1" dirty="0" smtClean="0"/>
              <a:t>КА ЈЕДНАКИ, ВЕЋИ ЈЕ ОНАЈ</a:t>
            </a:r>
            <a:r>
              <a:rPr lang="en-US" sz="4000" b="1" dirty="0" smtClean="0"/>
              <a:t> </a:t>
            </a:r>
            <a:r>
              <a:rPr lang="bs-Cyrl-BA" sz="4000" b="1" dirty="0" smtClean="0"/>
              <a:t>РАЗЛОМАК КОЈИ ИМА ВЕЋИ БРОЈИЛАЦ.</a:t>
            </a:r>
          </a:p>
          <a:p>
            <a:endParaRPr lang="bs-Cyrl-BA" sz="4000" b="1" dirty="0" smtClean="0"/>
          </a:p>
          <a:p>
            <a:r>
              <a:rPr lang="bs-Cyrl-BA" sz="4000" b="1" i="1" dirty="0" smtClean="0"/>
              <a:t>АКО СУ </a:t>
            </a:r>
            <a:r>
              <a:rPr lang="bs-Cyrl-BA" sz="4000" b="1" i="1" dirty="0" smtClean="0"/>
              <a:t>БРОЈИОЦИ  РАЗЛОМАКА ЈЕДНАКИ</a:t>
            </a:r>
            <a:r>
              <a:rPr lang="bs-Cyrl-BA" sz="4000" b="1" dirty="0" smtClean="0"/>
              <a:t>, ВЕЋИ </a:t>
            </a:r>
            <a:r>
              <a:rPr lang="bs-Cyrl-BA" sz="4000" b="1" i="1" dirty="0" smtClean="0"/>
              <a:t>ЈЕ ОНАЈ РАЗЛОМАК, КОЈИ ИМА </a:t>
            </a:r>
            <a:r>
              <a:rPr lang="bs-Cyrl-BA" sz="4000" b="1" dirty="0" smtClean="0"/>
              <a:t>МАЊИ</a:t>
            </a:r>
            <a:r>
              <a:rPr lang="bs-Cyrl-BA" sz="4000" b="1" i="1" dirty="0" smtClean="0"/>
              <a:t> ИМЕНИЛАЦ.</a:t>
            </a:r>
          </a:p>
          <a:p>
            <a:endParaRPr lang="bs-Cyrl-BA" sz="4000" b="1" dirty="0" smtClean="0"/>
          </a:p>
          <a:p>
            <a:r>
              <a:rPr lang="bs-Cyrl-BA" sz="4000" b="1" dirty="0" smtClean="0"/>
              <a:t>СВЕ ПРИРОДНЕ БРОЈЕВЕ МОЖЕМО НАПИСАТИ У ОБЛИКУ </a:t>
            </a:r>
            <a:r>
              <a:rPr lang="bs-Cyrl-BA" sz="4000" b="1" i="1" dirty="0" smtClean="0"/>
              <a:t>РАЗЛОМКА.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315926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dirty="0" smtClean="0"/>
              <a:t>Провјерите ваше знање из данашње лекције  на сљедећем линку: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860766"/>
            <a:ext cx="8946541" cy="3387633"/>
          </a:xfrm>
        </p:spPr>
        <p:txBody>
          <a:bodyPr/>
          <a:lstStyle/>
          <a:p>
            <a:endParaRPr lang="bs-Cyrl-BA" dirty="0" smtClean="0"/>
          </a:p>
          <a:p>
            <a:endParaRPr lang="bs-Cyrl-BA" dirty="0"/>
          </a:p>
          <a:p>
            <a:r>
              <a:rPr lang="en-US" sz="3200" dirty="0" smtClean="0"/>
              <a:t>https</a:t>
            </a:r>
            <a:r>
              <a:rPr lang="en-US" sz="3200" dirty="0"/>
              <a:t>://wordwall.net/sr/resource/8397450</a:t>
            </a:r>
          </a:p>
        </p:txBody>
      </p:sp>
    </p:spTree>
    <p:extLst>
      <p:ext uri="{BB962C8B-B14F-4D97-AF65-F5344CB8AC3E}">
        <p14:creationId xmlns:p14="http://schemas.microsoft.com/office/powerpoint/2010/main" val="29190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Cyrl-BA" sz="4400" smtClean="0"/>
              <a:t>ЗАДАЋА: уџбеник стр.76 задаци:1, 2, 3</a:t>
            </a:r>
            <a:r>
              <a:rPr lang="bs-Cyrl-BA" sz="4400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1844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56450" y="2967335"/>
            <a:ext cx="587911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s-Cyrl-BA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Хвала на пажњи</a:t>
            </a:r>
            <a:r>
              <a:rPr lang="bs-Cyrl-B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028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dirty="0" smtClean="0"/>
              <a:t/>
            </a:r>
            <a:br>
              <a:rPr lang="bs-Cyrl-BA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690" y="216704"/>
            <a:ext cx="10515600" cy="6073095"/>
          </a:xfrm>
        </p:spPr>
        <p:txBody>
          <a:bodyPr/>
          <a:lstStyle/>
          <a:p>
            <a:pPr marL="0" indent="0">
              <a:buNone/>
            </a:pPr>
            <a:r>
              <a:rPr lang="bs-Cyrl-BA" sz="4000" dirty="0" smtClean="0"/>
              <a:t>КОЛИКО ЈЕ КО НАРУЧИО ОД ЦИЈЕЛЕ ПИЦЕ?</a:t>
            </a:r>
          </a:p>
          <a:p>
            <a:pPr marL="0" indent="0">
              <a:buNone/>
            </a:pPr>
            <a:endParaRPr lang="bs-Cyrl-BA" sz="4000" dirty="0"/>
          </a:p>
          <a:p>
            <a:pPr marL="0" indent="0">
              <a:buNone/>
            </a:pPr>
            <a:r>
              <a:rPr lang="bs-Cyrl-BA" dirty="0" smtClean="0"/>
              <a:t>Лана је наручила                Милан је наручио                Ђорће је наручио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121419" y="3330068"/>
            <a:ext cx="800100" cy="1019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602" y="3253251"/>
            <a:ext cx="1314450" cy="1047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8746" y="3229163"/>
            <a:ext cx="1390650" cy="1028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0050834" y="3229163"/>
            <a:ext cx="756930" cy="7667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77256" y="4553484"/>
                <a:ext cx="1409190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bs-Cyrl-BA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s-Cyrl-BA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bs-Cyrl-BA" sz="4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bs-Cyrl-BA" sz="4000" b="1" dirty="0" smtClean="0"/>
                  <a:t> &lt; 1</a:t>
                </a:r>
                <a:endParaRPr lang="en-US" sz="4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256" y="4553484"/>
                <a:ext cx="1409190" cy="981487"/>
              </a:xfrm>
              <a:prstGeom prst="rect">
                <a:avLst/>
              </a:prstGeom>
              <a:blipFill>
                <a:blip r:embed="rId6"/>
                <a:stretch>
                  <a:fillRect r="-6061" b="-10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72001" y="4471321"/>
                <a:ext cx="1524000" cy="979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bs-Cyrl-BA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s-Cyrl-BA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bs-Cyrl-BA" sz="4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bs-Cyrl-BA" sz="4000" b="1" dirty="0" smtClean="0"/>
                  <a:t> &lt; 1</a:t>
                </a:r>
                <a:endParaRPr lang="en-US" sz="4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1" y="4471321"/>
                <a:ext cx="1524000" cy="979820"/>
              </a:xfrm>
              <a:prstGeom prst="rect">
                <a:avLst/>
              </a:prstGeom>
              <a:blipFill>
                <a:blip r:embed="rId7"/>
                <a:stretch>
                  <a:fillRect b="-10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942218" y="4483080"/>
                <a:ext cx="3332940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bs-Cyrl-BA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s-Cyrl-BA" sz="4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bs-Cyrl-BA" sz="4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bs-Cyrl-BA" sz="4000" b="1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s-Cyrl-BA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s-Cyrl-BA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bs-Cyrl-BA" sz="4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bs-Cyrl-BA" sz="4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s-Cyrl-BA" sz="4000" b="1" dirty="0" smtClean="0"/>
                  <a:t> </a:t>
                </a:r>
                <a:r>
                  <a:rPr lang="bs-Cyrl-BA" sz="4400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s-Cyrl-BA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s-Cyrl-BA" sz="4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bs-Cyrl-BA" sz="44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bs-Cyrl-BA" sz="4400" b="1" dirty="0" smtClean="0"/>
                  <a:t> &gt;1</a:t>
                </a:r>
                <a:endParaRPr lang="en-US" sz="44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2218" y="4483080"/>
                <a:ext cx="3332940" cy="1067152"/>
              </a:xfrm>
              <a:prstGeom prst="rect">
                <a:avLst/>
              </a:prstGeom>
              <a:blipFill>
                <a:blip r:embed="rId8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13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8" y="-124356"/>
            <a:ext cx="9404723" cy="14005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3248"/>
            <a:ext cx="10515600" cy="4584972"/>
          </a:xfrm>
        </p:spPr>
        <p:txBody>
          <a:bodyPr/>
          <a:lstStyle/>
          <a:p>
            <a:pPr marL="0" indent="0">
              <a:buNone/>
            </a:pPr>
            <a:endParaRPr lang="bs-Cyrl-BA" dirty="0" smtClean="0"/>
          </a:p>
          <a:p>
            <a:endParaRPr lang="bs-Cyrl-BA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317600" y="2157185"/>
            <a:ext cx="800100" cy="1019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556" y="2288039"/>
            <a:ext cx="1314450" cy="10477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96406" y="3869874"/>
                <a:ext cx="1535613" cy="1248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s-Cyrl-BA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s-Cyrl-BA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bs-Cyrl-BA" sz="4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bs-Cyrl-BA" sz="4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bs-Cyrl-BA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s-Cyrl-BA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bs-Cyrl-BA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406" y="3869874"/>
                <a:ext cx="1535613" cy="12488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86400" y="3848634"/>
                <a:ext cx="2145213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s-Cyrl-BA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s-Cyrl-BA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bs-Cyrl-BA" sz="4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bs-Cyrl-BA" sz="4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bs-Cyrl-BA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s-Cyrl-BA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bs-Cyrl-BA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3848634"/>
                <a:ext cx="2145213" cy="12488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731563" y="3848634"/>
                <a:ext cx="2638963" cy="966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bs-Cyrl-BA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s-Cyrl-BA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bs-Cyrl-BA" sz="4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bs-Cyrl-BA" sz="4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s-Cyrl-BA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s-Cyrl-BA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bs-Cyrl-BA" sz="40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den>
                    </m:f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1563" y="3848634"/>
                <a:ext cx="2638963" cy="966675"/>
              </a:xfrm>
              <a:prstGeom prst="rect">
                <a:avLst/>
              </a:prstGeom>
              <a:blipFill>
                <a:blip r:embed="rId6"/>
                <a:stretch>
                  <a:fillRect b="-10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8544" y="2129761"/>
            <a:ext cx="1434632" cy="11417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5122" y="858888"/>
            <a:ext cx="11126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3600" dirty="0" smtClean="0"/>
              <a:t>СА СЛИКА МОЖЕМО ЗАКЉУЧИТИ  И СЉЕДЕЋЕ: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6678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6111" y="325936"/>
                <a:ext cx="10515600" cy="58118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bs-Cyrl-BA" sz="4800" dirty="0" smtClean="0"/>
                  <a:t>ПРАВИ РАЗЛО</a:t>
                </a:r>
                <a:r>
                  <a:rPr lang="en-US" sz="4800" dirty="0" smtClean="0"/>
                  <a:t>M</a:t>
                </a:r>
                <a:r>
                  <a:rPr lang="bs-Cyrl-BA" sz="4800" dirty="0" smtClean="0"/>
                  <a:t>ЦИ </a:t>
                </a:r>
                <a:r>
                  <a:rPr lang="bs-Cyrl-BA" sz="4800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s-Cyrl-BA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48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sr-Latn-BA" sz="4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sr-Latn-BA" sz="4800" b="1" dirty="0" smtClean="0"/>
                  <a:t>&lt;1 </a:t>
                </a:r>
                <a:r>
                  <a:rPr lang="sr-Latn-BA" sz="4800" dirty="0" smtClean="0"/>
                  <a:t>m&lt;n(</a:t>
                </a:r>
                <a:r>
                  <a:rPr lang="bs-Cyrl-BA" sz="4800" dirty="0" smtClean="0"/>
                  <a:t>бројилац мањи од имениоца),</a:t>
                </a:r>
              </a:p>
              <a:p>
                <a:pPr marL="0" indent="0">
                  <a:buNone/>
                </a:pPr>
                <a:endParaRPr lang="bs-Cyrl-BA" sz="4800" dirty="0"/>
              </a:p>
              <a:p>
                <a:pPr marL="0" indent="0">
                  <a:buNone/>
                </a:pPr>
                <a:r>
                  <a:rPr lang="bs-Cyrl-BA" sz="4000" b="1" dirty="0" smtClean="0"/>
                  <a:t>Примјери: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s-Cyrl-BA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s-Cyrl-BA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bs-Cyrl-BA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bs-Cyrl-BA" sz="4000" b="1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bs-Cyrl-BA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s-Cyrl-BA" sz="4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bs-Cyrl-BA" sz="4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bs-Cyrl-BA" sz="4000" b="1" dirty="0" smtClean="0"/>
                  <a:t>,</a:t>
                </a:r>
                <a:r>
                  <a:rPr lang="bs-Cyrl-BA" sz="40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s-Cyrl-BA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s-Cyrl-BA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bs-Cyrl-BA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bs-Cyrl-BA" sz="4000" b="1" i="0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bs-Cyrl-BA" sz="4000" b="1" dirty="0" smtClean="0"/>
              </a:p>
              <a:p>
                <a:pPr marL="0" indent="0">
                  <a:buNone/>
                </a:pPr>
                <a:endParaRPr lang="bs-Cyrl-BA" sz="4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6111" y="325936"/>
                <a:ext cx="10515600" cy="5811838"/>
              </a:xfrm>
              <a:blipFill>
                <a:blip r:embed="rId2"/>
                <a:stretch>
                  <a:fillRect l="-2667" t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352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6112" y="940527"/>
                <a:ext cx="9403742" cy="53209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bs-Cyrl-BA" sz="4400" dirty="0" smtClean="0"/>
                  <a:t>НЕПРАВИ  РАЗЛОМЦИ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s-Cyrl-BA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4400" b="1" i="1"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sr-Latn-BA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bs-Cyrl-BA" sz="4400" b="1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sr-Latn-BA" sz="4400" b="1" dirty="0"/>
                  <a:t>1</a:t>
                </a:r>
                <a:r>
                  <a:rPr lang="bs-Cyrl-BA" sz="4400" dirty="0"/>
                  <a:t>,</a:t>
                </a:r>
                <a:r>
                  <a:rPr lang="sr-Latn-BA" sz="4400" dirty="0"/>
                  <a:t> m</a:t>
                </a:r>
                <a:r>
                  <a:rPr lang="bs-Cyrl-BA" sz="4400" dirty="0"/>
                  <a:t>&gt;</a:t>
                </a:r>
                <a:r>
                  <a:rPr lang="sr-Latn-BA" sz="4400" dirty="0"/>
                  <a:t>n(</a:t>
                </a:r>
                <a:r>
                  <a:rPr lang="bs-Cyrl-BA" sz="4400" dirty="0"/>
                  <a:t>бројилац већи од имениоца)</a:t>
                </a:r>
              </a:p>
              <a:p>
                <a:pPr marL="0" indent="0">
                  <a:buNone/>
                </a:pPr>
                <a:endParaRPr lang="bs-Cyrl-BA" sz="5400" dirty="0" smtClean="0"/>
              </a:p>
              <a:p>
                <a:pPr marL="0" indent="0">
                  <a:buNone/>
                </a:pPr>
                <a:r>
                  <a:rPr lang="bs-Cyrl-BA" sz="5400" dirty="0" smtClean="0"/>
                  <a:t>Примјери</a:t>
                </a:r>
                <a:r>
                  <a:rPr lang="bs-Cyrl-BA" sz="5400" dirty="0"/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s-Cyrl-BA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s-Cyrl-BA" sz="54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bs-Cyrl-BA" sz="5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bs-Cyrl-BA" sz="5400" dirty="0"/>
                  <a:t>,</a:t>
                </a:r>
                <a:r>
                  <a:rPr lang="bs-Cyrl-BA" sz="54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s-Cyrl-BA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s-Cyrl-BA" sz="54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bs-Cyrl-BA" sz="5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bs-Cyrl-BA" sz="5400" dirty="0"/>
                  <a:t>,</a:t>
                </a:r>
                <a:r>
                  <a:rPr lang="bs-Cyrl-BA" sz="54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s-Cyrl-BA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s-Cyrl-BA" sz="5400" b="1" i="1" smtClean="0"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bs-Cyrl-BA" sz="54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6112" y="940527"/>
                <a:ext cx="9403742" cy="5320936"/>
              </a:xfrm>
              <a:blipFill>
                <a:blip r:embed="rId2"/>
                <a:stretch>
                  <a:fillRect l="-3500" t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651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220" y="0"/>
            <a:ext cx="9404723" cy="1400530"/>
          </a:xfrm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3310" y="700265"/>
                <a:ext cx="8946541" cy="560831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bs-Cyrl-BA" sz="4800" dirty="0"/>
                  <a:t>ПРИВИДНИ РАЗЛОМЦИ</a:t>
                </a:r>
                <a:r>
                  <a:rPr lang="bs-Cyrl-BA" sz="4800" b="1" dirty="0"/>
                  <a:t>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s-Cyrl-BA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s-Cyrl-BA" sz="4800" b="1" i="1">
                            <a:latin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bs-Cyrl-BA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bs-Cyrl-BA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bs-Cyrl-BA" sz="4800">
                        <a:latin typeface="Cambria Math" panose="02040503050406030204" pitchFamily="18" charset="0"/>
                      </a:rPr>
                      <m:t>9 </m:t>
                    </m:r>
                    <m:r>
                      <a:rPr lang="bs-Cyrl-BA" sz="4800" b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bs-Cyrl-BA" sz="4800" b="1" dirty="0"/>
                  <a:t>     </a:t>
                </a:r>
              </a:p>
              <a:p>
                <a:pPr marL="0" indent="0">
                  <a:buNone/>
                </a:pPr>
                <a:r>
                  <a:rPr lang="bs-Cyrl-BA" sz="48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s-Cyrl-BA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s-Cyrl-BA" sz="4800" b="1" i="1"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bs-Cyrl-BA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bs-Cyrl-BA" sz="4800" b="1" dirty="0"/>
                  <a:t>=4  </a:t>
                </a:r>
                <a:r>
                  <a:rPr lang="bs-Cyrl-BA" sz="4800" dirty="0"/>
                  <a:t>;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s-Cyrl-BA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s-Cyrl-BA" sz="4800" b="1" i="1"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bs-Cyrl-BA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bs-Cyrl-BA" sz="4800" b="1" dirty="0"/>
                  <a:t>=2</a:t>
                </a:r>
                <a:r>
                  <a:rPr lang="bs-Cyrl-BA" sz="4800" dirty="0"/>
                  <a:t>   </a:t>
                </a:r>
              </a:p>
              <a:p>
                <a:pPr marL="0" indent="0">
                  <a:buNone/>
                </a:pPr>
                <a:r>
                  <a:rPr lang="bs-Cyrl-BA" sz="4800" dirty="0" smtClean="0"/>
                  <a:t>Сваки </a:t>
                </a:r>
                <a:r>
                  <a:rPr lang="bs-Cyrl-BA" sz="4800" b="1" i="1" dirty="0" smtClean="0"/>
                  <a:t>природан</a:t>
                </a:r>
                <a:r>
                  <a:rPr lang="bs-Cyrl-BA" sz="4800" dirty="0" smtClean="0"/>
                  <a:t> број  се може  написати у облику </a:t>
                </a:r>
                <a:r>
                  <a:rPr lang="bs-Cyrl-BA" sz="4800" b="1" i="1" dirty="0" smtClean="0"/>
                  <a:t>разломка.</a:t>
                </a:r>
                <a:endParaRPr lang="en-US" sz="4800" b="1" i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0" y="700265"/>
                <a:ext cx="8946541" cy="5608319"/>
              </a:xfrm>
              <a:blipFill>
                <a:blip r:embed="rId2"/>
                <a:stretch>
                  <a:fillRect l="-3134" t="-2500" b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944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888274"/>
                <a:ext cx="10515600" cy="52886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bs-Cyrl-BA" sz="4000" b="1" dirty="0" smtClean="0"/>
                  <a:t>ДЕЦИМАЛНИ </a:t>
                </a:r>
                <a:r>
                  <a:rPr lang="bs-Cyrl-BA" sz="4000" b="1" dirty="0" smtClean="0"/>
                  <a:t>РАЗЛОМЦИ</a:t>
                </a:r>
                <a:r>
                  <a:rPr lang="bs-Cyrl-BA" sz="4000" dirty="0" smtClean="0"/>
                  <a:t>,разломци код којих је </a:t>
                </a:r>
                <a:r>
                  <a:rPr lang="bs-Cyrl-BA" sz="4000" i="1" dirty="0" smtClean="0"/>
                  <a:t>ИМЕНИЛАЦ</a:t>
                </a:r>
                <a:r>
                  <a:rPr lang="bs-Cyrl-BA" sz="4000" dirty="0" smtClean="0"/>
                  <a:t> </a:t>
                </a:r>
                <a:r>
                  <a:rPr lang="bs-Cyrl-BA" sz="4000" b="1" dirty="0" smtClean="0"/>
                  <a:t>ДЕКАДНА ЈЕДИНИЦА.</a:t>
                </a:r>
              </a:p>
              <a:p>
                <a:pPr marL="0" indent="0">
                  <a:buNone/>
                </a:pPr>
                <a:r>
                  <a:rPr lang="bs-Cyrl-BA" sz="4000" dirty="0" smtClean="0"/>
                  <a:t>НПР</a:t>
                </a:r>
                <a:r>
                  <a:rPr lang="bs-Cyrl-BA" sz="4000" b="1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s-Cyrl-BA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s-Cyrl-BA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bs-Cyrl-BA" sz="40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bs-Cyrl-BA" sz="4000" dirty="0" smtClean="0"/>
                  <a:t> (три десетине)</a:t>
                </a:r>
              </a:p>
              <a:p>
                <a:pPr marL="0" indent="0">
                  <a:buNone/>
                </a:pPr>
                <a:r>
                  <a:rPr lang="bs-Cyrl-BA" sz="4000" b="1" dirty="0" smtClean="0"/>
                  <a:t>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s-Cyrl-BA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s-Cyrl-BA" sz="4000" b="1" i="1" smtClean="0">
                            <a:latin typeface="Cambria Math" panose="02040503050406030204" pitchFamily="18" charset="0"/>
                          </a:rPr>
                          <m:t>𝟑𝟕</m:t>
                        </m:r>
                      </m:num>
                      <m:den>
                        <m:r>
                          <a:rPr lang="bs-Cyrl-BA" sz="4000" b="1" i="1" smtClean="0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bs-Cyrl-BA" sz="4000" dirty="0" smtClean="0"/>
                  <a:t>(тридесет седам стотих)</a:t>
                </a:r>
              </a:p>
              <a:p>
                <a:pPr marL="0" indent="0">
                  <a:buNone/>
                </a:pPr>
                <a:r>
                  <a:rPr lang="bs-Cyrl-BA" sz="4000" b="1" i="1" dirty="0" smtClean="0">
                    <a:latin typeface="Cambria Math" panose="02040503050406030204" pitchFamily="18" charset="0"/>
                  </a:rPr>
                  <a:t>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s-Cyrl-BA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s-Cyrl-BA" sz="4000" b="1" i="1" smtClean="0">
                            <a:latin typeface="Cambria Math" panose="02040503050406030204" pitchFamily="18" charset="0"/>
                          </a:rPr>
                          <m:t>𝟒𝟕</m:t>
                        </m:r>
                      </m:num>
                      <m:den>
                        <m:r>
                          <a:rPr lang="bs-Cyrl-BA" sz="4000" b="1" i="1" smtClean="0"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bs-Cyrl-BA" sz="4000" dirty="0" smtClean="0"/>
                  <a:t> (четрдесет седам хиљадитих)</a:t>
                </a:r>
              </a:p>
              <a:p>
                <a:pPr marL="0" indent="0">
                  <a:buNone/>
                </a:pPr>
                <a:endParaRPr lang="bs-Cyrl-BA" sz="4000" dirty="0" smtClean="0"/>
              </a:p>
              <a:p>
                <a:pPr marL="0" indent="0">
                  <a:buNone/>
                </a:pPr>
                <a:endParaRPr lang="bs-Cyrl-BA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88274"/>
                <a:ext cx="10515600" cy="5288689"/>
              </a:xfrm>
              <a:blipFill>
                <a:blip r:embed="rId2"/>
                <a:stretch>
                  <a:fillRect l="-2087" t="-2076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84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bs-Cyrl-BA" sz="6000" dirty="0" smtClean="0"/>
              <a:t>УПОРЕДИЋЕМО РАЗЛОМКЕ КОЈИ ИМАЈУ ЈЕДНАКЕ ИМЕНИОЦЕ</a:t>
            </a:r>
            <a:r>
              <a:rPr lang="en-US" sz="6000" dirty="0" smtClean="0"/>
              <a:t>.</a:t>
            </a:r>
            <a:endParaRPr lang="bs-Cyrl-BA" sz="6000" dirty="0" smtClean="0"/>
          </a:p>
          <a:p>
            <a:r>
              <a:rPr lang="bs-Cyrl-BA" sz="6000" dirty="0" smtClean="0"/>
              <a:t>ПА ДА ПОГЛЕДАМО СЉЕДЕЋЕ РАЗЛОМКЕ: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5646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649</TotalTime>
  <Words>274</Words>
  <Application>Microsoft Office PowerPoint</Application>
  <PresentationFormat>Widescreen</PresentationFormat>
  <Paragraphs>116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Cambria Math</vt:lpstr>
      <vt:lpstr>Century Gothic</vt:lpstr>
      <vt:lpstr>Wingdings 3</vt:lpstr>
      <vt:lpstr>Ion</vt:lpstr>
      <vt:lpstr>РАДОСАВА ЛАКИЋ ЈУОШ“Георгиос А Папандреу“ АЛЕКСАНДРОВАЦ                                                                                                                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Провјерите ваше знање из данашње лекције  на сљедећем линку: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РАДОСАВА ЛАКИЋ ЈУОШ“Георгиос А Папандреу“</dc:title>
  <dc:creator>hp</dc:creator>
  <cp:lastModifiedBy>hp</cp:lastModifiedBy>
  <cp:revision>72</cp:revision>
  <dcterms:created xsi:type="dcterms:W3CDTF">2021-01-30T10:17:03Z</dcterms:created>
  <dcterms:modified xsi:type="dcterms:W3CDTF">2021-02-03T18:37:44Z</dcterms:modified>
</cp:coreProperties>
</file>