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sr-Latn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sr-Latn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sr-Latn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sr-Latn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sr-Latn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sr-Latn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sr-Cyrl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sr-Cyrl-B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sr-Cyrl-B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Математика – 2. 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1"/>
            <a:ext cx="7772400" cy="1143000"/>
          </a:xfrm>
        </p:spPr>
        <p:txBody>
          <a:bodyPr/>
          <a:lstStyle/>
          <a:p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САБИРАЊЕ</a:t>
            </a:r>
            <a:r>
              <a:rPr lang="sr-Latn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ЈЕДИНИЦЕ</a:t>
            </a:r>
            <a:r>
              <a:rPr lang="sr-Latn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sr-Latn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ДЕСЕТИЦОМ</a:t>
            </a:r>
            <a:endParaRPr lang="sr-Cyrl-B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4+10</a:t>
            </a:r>
            <a:r>
              <a:rPr lang="sr-Latn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3+12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77A117-26D9-4727-92D4-4B6E0A366D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55"/>
          <a:stretch/>
        </p:blipFill>
        <p:spPr>
          <a:xfrm>
            <a:off x="990600" y="3200400"/>
            <a:ext cx="7315200" cy="306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Замијени мјеста сабирцима и израчунај.</a:t>
            </a:r>
          </a:p>
          <a:p>
            <a:endParaRPr lang="sr-Cyrl-BA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+ 10 =________________</a:t>
            </a:r>
          </a:p>
          <a:p>
            <a:pPr>
              <a:buNone/>
            </a:pPr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+ 4 =________________</a:t>
            </a:r>
          </a:p>
          <a:p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+ 11 =________________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Вјежбамо</a:t>
            </a:r>
            <a:br>
              <a:rPr lang="sr-Cyrl-BA" dirty="0" smtClean="0">
                <a:solidFill>
                  <a:srgbClr val="FF0000"/>
                </a:solidFill>
              </a:rPr>
            </a:br>
            <a:r>
              <a:rPr lang="sr-Cyrl-BA" dirty="0" smtClean="0">
                <a:solidFill>
                  <a:srgbClr val="FF0000"/>
                </a:solidFill>
              </a:rPr>
              <a:t>2. задатак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FF34E-D01F-4C61-9294-8B3EB5904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2897666" cy="4264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Замијени мјеста сабирцима и израчунај.</a:t>
            </a:r>
          </a:p>
          <a:p>
            <a:endParaRPr lang="sr-Cyrl-BA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 +  10  =  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 +  7  =  17</a:t>
            </a:r>
          </a:p>
          <a:p>
            <a:pPr>
              <a:buNone/>
            </a:pPr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 +  4  =  </a:t>
            </a:r>
            <a:r>
              <a:rPr lang="sr-Latn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+  </a:t>
            </a:r>
            <a:r>
              <a:rPr lang="sr-Latn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 16</a:t>
            </a:r>
          </a:p>
          <a:p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+  11  =  </a:t>
            </a:r>
            <a:r>
              <a:rPr lang="sr-Cyrl-B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 +  5  =  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Провјеримо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FF34E-D01F-4C61-9294-8B3EB5904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1200"/>
            <a:ext cx="2897666" cy="4264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 је број за 4 већи од броја 12?</a:t>
            </a:r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Вјежбамо</a:t>
            </a:r>
            <a:br>
              <a:rPr lang="sr-Cyrl-BA" dirty="0" smtClean="0">
                <a:solidFill>
                  <a:srgbClr val="FF0000"/>
                </a:solidFill>
              </a:rPr>
            </a:br>
            <a:r>
              <a:rPr lang="sr-Cyrl-BA" dirty="0" smtClean="0">
                <a:solidFill>
                  <a:srgbClr val="FF0000"/>
                </a:solidFill>
              </a:rPr>
              <a:t>3. задатак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FF34E-D01F-4C61-9294-8B3EB5904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599"/>
            <a:ext cx="2059466" cy="312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 је број за 4 већи од броја 12?</a:t>
            </a:r>
          </a:p>
          <a:p>
            <a:pPr>
              <a:buNone/>
            </a:pPr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r-Cyrl-B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12  + 4  =  16</a:t>
            </a:r>
          </a:p>
          <a:p>
            <a:pPr>
              <a:buNone/>
            </a:pP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То је број 16.</a:t>
            </a:r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Провјеримо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FF34E-D01F-4C61-9294-8B3EB5904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599"/>
            <a:ext cx="2059466" cy="312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Уџбеник, страна 93</a:t>
            </a: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2.   и   3. </a:t>
            </a:r>
            <a:r>
              <a:rPr lang="sr-Cyrl-BA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задатак.</a:t>
            </a:r>
            <a:endParaRPr lang="sr-Cyrl-B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B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B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ЗАДАЦИ ЗА </a:t>
            </a:r>
            <a:br>
              <a:rPr lang="sr-Cyrl-B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САМОСТАЛАН РАД:</a:t>
            </a:r>
            <a:r>
              <a:rPr lang="sr-Cyrl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D2EBD1-6279-4A3F-BE93-CEBF60BE3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398364" cy="609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r-Latn-B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r-Latn-B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r-Latn-B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r-Latn-B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Научићемо како и на који начин сабирати јединице са десетицама.</a:t>
            </a:r>
            <a:endParaRPr lang="sr-Latn-B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r-Latn-B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Једна д</a:t>
            </a: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есетица </a:t>
            </a: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број </a:t>
            </a: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endParaRPr lang="sr-Cyrl-BA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Јединице су бројеви: </a:t>
            </a:r>
            <a:r>
              <a:rPr lang="sr-Cyrl-B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2, 3, 4, 5, 6, 7, 8, и 9.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B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ЋЕМО ДАНАС НОВО НАУЧИТИ?</a:t>
            </a:r>
            <a:r>
              <a:rPr lang="en-GB" sz="4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2A8342-EE2D-43A3-B0E9-64515B47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 rot="18945658">
            <a:off x="4895423" y="2267396"/>
            <a:ext cx="698183" cy="774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DC6EAEF-F49A-430F-B1F3-F65AC727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4267200" y="1676400"/>
            <a:ext cx="572224" cy="594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02A8342-EE2D-43A3-B0E9-64515B47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 rot="18945658">
            <a:off x="3142823" y="2191197"/>
            <a:ext cx="698183" cy="774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DC6EAEF-F49A-430F-B1F3-F65AC727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934200" y="2362200"/>
            <a:ext cx="572224" cy="5943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C6EAEF-F49A-430F-B1F3-F65AC727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867400" y="1828800"/>
            <a:ext cx="572224" cy="5943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C6EAEF-F49A-430F-B1F3-F65AC727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2133600" y="1676400"/>
            <a:ext cx="572224" cy="594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02A8342-EE2D-43A3-B0E9-64515B47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 rot="18945658">
            <a:off x="1466422" y="2191197"/>
            <a:ext cx="698183" cy="77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sr-Cyrl-B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r-Cyrl-B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Cyrl-B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>
              <a:buNone/>
            </a:pP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 3 је први </a:t>
            </a:r>
            <a:r>
              <a:rPr lang="sr-Cyrl-B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сабирак</a:t>
            </a:r>
            <a:r>
              <a:rPr lang="sr-Cyrl-B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 2 је други </a:t>
            </a:r>
            <a:r>
              <a:rPr lang="sr-Cyrl-BA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сабирак</a:t>
            </a:r>
            <a:r>
              <a:rPr lang="sr-Cyrl-B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 5 је </a:t>
            </a:r>
            <a:r>
              <a:rPr lang="sr-Cyrl-BA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</a:t>
            </a:r>
            <a:r>
              <a:rPr lang="sr-Cyrl-B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бројева 3 и 2.</a:t>
            </a:r>
            <a:endParaRPr lang="sr-Latn-B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r-Latn-BA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B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Прије рачунања, поновимо:</a:t>
            </a:r>
            <a:r>
              <a:rPr lang="en-GB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415557-0674-4A33-A1F1-770D2D0F8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990600"/>
            <a:ext cx="3162118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9039E1-747E-4DF6-87A3-7CAFF3BBE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06752">
            <a:off x="1077600" y="3929709"/>
            <a:ext cx="1286015" cy="1408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EAF349-FB92-4030-8968-9D31061F4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31101">
            <a:off x="3022104" y="4192396"/>
            <a:ext cx="1339697" cy="164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28C451-4749-4ACD-91B8-B12C616CA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9272">
            <a:off x="4936305" y="3757261"/>
            <a:ext cx="1469498" cy="191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sr-Latn-B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B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B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BA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sr-Latn-B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r-Latn-BA" sz="9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r-Cyrl-BA" sz="9600" b="1" dirty="0" smtClean="0">
                <a:solidFill>
                  <a:srgbClr val="FF0000"/>
                </a:solidFill>
              </a:rPr>
              <a:t>4</a:t>
            </a:r>
            <a:r>
              <a:rPr lang="sr-Cyrl-BA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9600" b="1" dirty="0" smtClean="0"/>
              <a:t> </a:t>
            </a:r>
            <a:r>
              <a:rPr lang="sr-Cyrl-BA" sz="96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sr-Cyrl-BA" sz="9600" b="1" dirty="0" smtClean="0"/>
              <a:t> </a:t>
            </a:r>
            <a:r>
              <a:rPr lang="sr-Cyrl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Latn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BA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Рачунамо: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4000" dirty="0" smtClean="0">
                <a:solidFill>
                  <a:srgbClr val="FF0000"/>
                </a:solidFill>
              </a:rPr>
              <a:t>4 </a:t>
            </a:r>
            <a:r>
              <a:rPr lang="sr-Cyrl-B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4000" dirty="0" smtClean="0">
                <a:solidFill>
                  <a:srgbClr val="FF0000"/>
                </a:solidFill>
              </a:rPr>
              <a:t> </a:t>
            </a:r>
            <a:r>
              <a:rPr lang="sr-Latn-BA" sz="4000" dirty="0" smtClean="0">
                <a:solidFill>
                  <a:srgbClr val="002060"/>
                </a:solidFill>
              </a:rPr>
              <a:t>0</a:t>
            </a:r>
            <a:r>
              <a:rPr lang="sr-Cyrl-B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Cyrl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</a:t>
            </a:r>
            <a:r>
              <a:rPr lang="sr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404A21-CF23-4AB9-9F5C-49F6A5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2438400" y="2362200"/>
            <a:ext cx="643295" cy="698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404A21-CF23-4AB9-9F5C-49F6A5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1981200" y="1600200"/>
            <a:ext cx="643295" cy="698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404A21-CF23-4AB9-9F5C-49F6A5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1524000" y="2209800"/>
            <a:ext cx="643295" cy="698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404A21-CF23-4AB9-9F5C-49F6A5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1066800" y="1676400"/>
            <a:ext cx="643295" cy="698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305800" y="2819400"/>
            <a:ext cx="600078" cy="623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620000" y="2819400"/>
            <a:ext cx="600078" cy="623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086600" y="2971800"/>
            <a:ext cx="600078" cy="623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477000" y="3124200"/>
            <a:ext cx="600078" cy="623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638800" y="3048000"/>
            <a:ext cx="600078" cy="623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324600" y="2362200"/>
            <a:ext cx="600078" cy="623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638800" y="2362200"/>
            <a:ext cx="600078" cy="623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543800" y="2133600"/>
            <a:ext cx="600078" cy="623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934200" y="2286000"/>
            <a:ext cx="600078" cy="623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153400" y="2133600"/>
            <a:ext cx="600078" cy="623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sr-Latn-B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B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BA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BA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sr-Latn-B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r-Latn-BA" sz="9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sr-Cyrl-BA" sz="9600" b="1" dirty="0" smtClean="0">
                <a:solidFill>
                  <a:srgbClr val="FF0000"/>
                </a:solidFill>
              </a:rPr>
              <a:t>4</a:t>
            </a:r>
            <a:r>
              <a:rPr lang="sr-Cyrl-BA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9600" b="1" dirty="0" smtClean="0"/>
              <a:t> </a:t>
            </a:r>
            <a:r>
              <a:rPr lang="sr-Cyrl-BA" sz="9600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sr-Cyrl-BA" sz="9600" b="1" dirty="0" smtClean="0"/>
              <a:t> </a:t>
            </a:r>
            <a:r>
              <a:rPr lang="sr-Cyrl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Latn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BA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Рачунамо: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4000" dirty="0" smtClean="0">
                <a:solidFill>
                  <a:srgbClr val="FF0000"/>
                </a:solidFill>
              </a:rPr>
              <a:t>4 </a:t>
            </a:r>
            <a:r>
              <a:rPr lang="sr-Cyrl-B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4000" dirty="0" smtClean="0">
                <a:solidFill>
                  <a:srgbClr val="FF0000"/>
                </a:solidFill>
              </a:rPr>
              <a:t> </a:t>
            </a:r>
            <a:r>
              <a:rPr lang="sr-Latn-BA" sz="4000" dirty="0" smtClean="0">
                <a:solidFill>
                  <a:srgbClr val="002060"/>
                </a:solidFill>
              </a:rPr>
              <a:t>0</a:t>
            </a:r>
            <a:r>
              <a:rPr lang="sr-Cyrl-B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Cyrl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</a:t>
            </a:r>
            <a:r>
              <a:rPr lang="sr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404A21-CF23-4AB9-9F5C-49F6A5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2438400" y="2362200"/>
            <a:ext cx="643295" cy="698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404A21-CF23-4AB9-9F5C-49F6A5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1981200" y="1600200"/>
            <a:ext cx="643295" cy="698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404A21-CF23-4AB9-9F5C-49F6A5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1524000" y="2209800"/>
            <a:ext cx="643295" cy="698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404A21-CF23-4AB9-9F5C-49F6A5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1066800" y="1676400"/>
            <a:ext cx="643295" cy="698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305800" y="2819400"/>
            <a:ext cx="600078" cy="623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620000" y="2819400"/>
            <a:ext cx="600078" cy="623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086600" y="2971800"/>
            <a:ext cx="600078" cy="623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477000" y="3124200"/>
            <a:ext cx="600078" cy="623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638800" y="3048000"/>
            <a:ext cx="600078" cy="623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324600" y="2362200"/>
            <a:ext cx="600078" cy="623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638800" y="2362200"/>
            <a:ext cx="600078" cy="623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543800" y="2133600"/>
            <a:ext cx="600078" cy="623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934200" y="2286000"/>
            <a:ext cx="600078" cy="623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153400" y="2133600"/>
            <a:ext cx="600078" cy="623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Рачунамо: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3100" dirty="0" smtClean="0">
                <a:solidFill>
                  <a:srgbClr val="FF0000"/>
                </a:solidFill>
              </a:rPr>
              <a:t>3 </a:t>
            </a:r>
            <a:r>
              <a:rPr lang="sr-Cyrl-B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3100" dirty="0" smtClean="0">
                <a:solidFill>
                  <a:srgbClr val="FF0000"/>
                </a:solidFill>
              </a:rPr>
              <a:t> </a:t>
            </a:r>
            <a:r>
              <a:rPr lang="sr-Cyrl-BA" sz="31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sr-Cyrl-B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Cyrl-BA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BA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r-Cyrl-BA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3E106D6-3E27-4921-8494-EBBDA2F92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2133600" y="1981200"/>
            <a:ext cx="632379" cy="69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E106D6-3E27-4921-8494-EBBDA2F92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1295400" y="1600200"/>
            <a:ext cx="643295" cy="698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E106D6-3E27-4921-8494-EBBDA2F92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533400" y="1524000"/>
            <a:ext cx="643295" cy="698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458200" y="1752600"/>
            <a:ext cx="600078" cy="623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696200" y="1143000"/>
            <a:ext cx="600078" cy="623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543922" y="2514600"/>
            <a:ext cx="600078" cy="623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305800" y="1066800"/>
            <a:ext cx="600078" cy="623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848600" y="1828800"/>
            <a:ext cx="600078" cy="623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400800" y="1828800"/>
            <a:ext cx="600078" cy="623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867400" y="2514600"/>
            <a:ext cx="600078" cy="623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553200" y="2590800"/>
            <a:ext cx="600078" cy="623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239000" y="2422628"/>
            <a:ext cx="762000" cy="791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162800" y="1752600"/>
            <a:ext cx="600078" cy="623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715000" y="1828800"/>
            <a:ext cx="600078" cy="623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001000" y="2514600"/>
            <a:ext cx="600078" cy="6232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000" y="4038600"/>
            <a:ext cx="7924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9600" b="1" dirty="0" smtClean="0">
                <a:solidFill>
                  <a:srgbClr val="FF0000"/>
                </a:solidFill>
              </a:rPr>
              <a:t>3</a:t>
            </a:r>
            <a:r>
              <a:rPr lang="sr-Cyrl-BA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9600" b="1" dirty="0" smtClean="0"/>
              <a:t> </a:t>
            </a:r>
            <a:r>
              <a:rPr lang="sr-Cyrl-BA" sz="9600" b="1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sr-Cyrl-BA" sz="9600" b="1" dirty="0" smtClean="0"/>
              <a:t> </a:t>
            </a:r>
            <a:r>
              <a:rPr lang="sr-Cyrl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Cyrl-BA" sz="9600" b="1" dirty="0" smtClean="0"/>
              <a:t> </a:t>
            </a:r>
            <a:r>
              <a:rPr lang="sr-Latn-BA" sz="9600" b="1" dirty="0" smtClean="0">
                <a:solidFill>
                  <a:srgbClr val="FFFF00"/>
                </a:solidFill>
              </a:rPr>
              <a:t>?</a:t>
            </a:r>
            <a:r>
              <a:rPr lang="sr-Cyrl-BA" sz="1200" b="1" dirty="0" smtClean="0">
                <a:solidFill>
                  <a:srgbClr val="FFFF00"/>
                </a:solidFill>
              </a:rPr>
              <a:t/>
            </a:r>
            <a:br>
              <a:rPr lang="sr-Cyrl-BA" sz="12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Рачунамо: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BA" sz="3100" dirty="0" smtClean="0">
                <a:solidFill>
                  <a:srgbClr val="FF0000"/>
                </a:solidFill>
              </a:rPr>
              <a:t>3 </a:t>
            </a:r>
            <a:r>
              <a:rPr lang="sr-Cyrl-B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3100" dirty="0" smtClean="0">
                <a:solidFill>
                  <a:srgbClr val="FF0000"/>
                </a:solidFill>
              </a:rPr>
              <a:t> </a:t>
            </a:r>
            <a:r>
              <a:rPr lang="sr-Cyrl-BA" sz="31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sr-Cyrl-B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Cyrl-BA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BA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r-Cyrl-BA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B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3E106D6-3E27-4921-8494-EBBDA2F92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2133600" y="1981200"/>
            <a:ext cx="632379" cy="69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E106D6-3E27-4921-8494-EBBDA2F92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1295400" y="1600200"/>
            <a:ext cx="643295" cy="698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E106D6-3E27-4921-8494-EBBDA2F92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1" t="10867" r="1"/>
          <a:stretch/>
        </p:blipFill>
        <p:spPr>
          <a:xfrm>
            <a:off x="533400" y="1524000"/>
            <a:ext cx="643295" cy="698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458200" y="1752600"/>
            <a:ext cx="600078" cy="623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696200" y="1143000"/>
            <a:ext cx="600078" cy="623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543922" y="2514600"/>
            <a:ext cx="600078" cy="623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305800" y="1066800"/>
            <a:ext cx="600078" cy="623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848600" y="1828800"/>
            <a:ext cx="600078" cy="623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400800" y="1828800"/>
            <a:ext cx="600078" cy="623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867400" y="2514600"/>
            <a:ext cx="600078" cy="623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6553200" y="2590800"/>
            <a:ext cx="600078" cy="623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239000" y="2422628"/>
            <a:ext cx="762000" cy="791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7162800" y="1752600"/>
            <a:ext cx="600078" cy="623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5715000" y="1828800"/>
            <a:ext cx="600078" cy="623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BF7210D-0364-4CB8-AC99-CF24CDB6A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7" t="18528"/>
          <a:stretch/>
        </p:blipFill>
        <p:spPr>
          <a:xfrm>
            <a:off x="8001000" y="2514600"/>
            <a:ext cx="600078" cy="6232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000" y="4038600"/>
            <a:ext cx="7924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9600" b="1" dirty="0" smtClean="0">
                <a:solidFill>
                  <a:srgbClr val="FF0000"/>
                </a:solidFill>
              </a:rPr>
              <a:t>3</a:t>
            </a:r>
            <a:r>
              <a:rPr lang="sr-Cyrl-BA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sr-Cyrl-BA" sz="9600" b="1" dirty="0" smtClean="0"/>
              <a:t> </a:t>
            </a:r>
            <a:r>
              <a:rPr lang="sr-Cyrl-BA" sz="9600" b="1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sr-Cyrl-BA" sz="9600" b="1" dirty="0" smtClean="0"/>
              <a:t> </a:t>
            </a:r>
            <a:r>
              <a:rPr lang="sr-Cyrl-B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sr-Cyrl-BA" sz="9600" b="1" dirty="0" smtClean="0"/>
              <a:t> </a:t>
            </a:r>
            <a:r>
              <a:rPr lang="sr-Cyrl-BA" sz="9600" b="1" dirty="0" smtClean="0">
                <a:solidFill>
                  <a:srgbClr val="FFFF00"/>
                </a:solidFill>
              </a:rPr>
              <a:t>15</a:t>
            </a:r>
            <a:r>
              <a:rPr lang="sr-Cyrl-BA" sz="1200" b="1" dirty="0" smtClean="0">
                <a:solidFill>
                  <a:srgbClr val="FFFF00"/>
                </a:solidFill>
              </a:rPr>
              <a:t/>
            </a:r>
            <a:br>
              <a:rPr lang="sr-Cyrl-BA" sz="12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/>
          <a:lstStyle/>
          <a:p>
            <a:pPr>
              <a:buNone/>
            </a:pPr>
            <a:r>
              <a:rPr lang="sr-Cyrl-BA" sz="3200" dirty="0" smtClean="0"/>
              <a:t>5 + 11 =___		4 + 15 =___	</a:t>
            </a:r>
          </a:p>
          <a:p>
            <a:pPr>
              <a:buNone/>
            </a:pPr>
            <a:endParaRPr lang="sr-Cyrl-BA" sz="3200" dirty="0" smtClean="0"/>
          </a:p>
          <a:p>
            <a:pPr>
              <a:buNone/>
            </a:pPr>
            <a:r>
              <a:rPr lang="sr-Cyrl-BA" sz="3200" dirty="0" smtClean="0"/>
              <a:t>2 + 16 =___		3 + 10 =___</a:t>
            </a:r>
          </a:p>
          <a:p>
            <a:pPr>
              <a:buNone/>
            </a:pPr>
            <a:endParaRPr lang="sr-Cyrl-BA" sz="3200" dirty="0" smtClean="0"/>
          </a:p>
          <a:p>
            <a:pPr>
              <a:buNone/>
            </a:pPr>
            <a:r>
              <a:rPr lang="sr-Cyrl-BA" sz="3200" dirty="0" smtClean="0"/>
              <a:t>3 + 13 =___</a:t>
            </a:r>
          </a:p>
          <a:p>
            <a:pPr>
              <a:buNone/>
            </a:pPr>
            <a:endParaRPr lang="sr-Cyrl-BA" sz="3200" dirty="0" smtClean="0"/>
          </a:p>
          <a:p>
            <a:pPr>
              <a:buNone/>
            </a:pPr>
            <a:r>
              <a:rPr lang="sr-Cyrl-BA" sz="3200" dirty="0" smtClean="0"/>
              <a:t>5 + 12 =___</a:t>
            </a:r>
            <a:r>
              <a:rPr lang="sr-Cyrl-BA" dirty="0" smtClean="0"/>
              <a:t> 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Вјежбамо</a:t>
            </a:r>
            <a:br>
              <a:rPr lang="sr-Cyrl-BA" dirty="0" smtClean="0">
                <a:solidFill>
                  <a:srgbClr val="FF0000"/>
                </a:solidFill>
              </a:rPr>
            </a:br>
            <a:r>
              <a:rPr lang="sr-Cyrl-BA" dirty="0" smtClean="0">
                <a:solidFill>
                  <a:srgbClr val="FF0000"/>
                </a:solidFill>
              </a:rPr>
              <a:t>1. задатак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FF34E-D01F-4C61-9294-8B3EB5904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24200"/>
            <a:ext cx="3581400" cy="32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/>
          <a:lstStyle/>
          <a:p>
            <a:pPr>
              <a:buNone/>
            </a:pPr>
            <a:r>
              <a:rPr lang="sr-Cyrl-BA" sz="3200" dirty="0" smtClean="0"/>
              <a:t>5 + 11 = </a:t>
            </a:r>
            <a:r>
              <a:rPr lang="sr-Cyrl-BA" sz="3200" dirty="0" smtClean="0">
                <a:solidFill>
                  <a:srgbClr val="FF0000"/>
                </a:solidFill>
              </a:rPr>
              <a:t>16</a:t>
            </a:r>
            <a:r>
              <a:rPr lang="sr-Cyrl-BA" sz="3200" dirty="0" smtClean="0"/>
              <a:t>		4 + 15 = </a:t>
            </a:r>
            <a:r>
              <a:rPr lang="sr-Cyrl-BA" sz="3200" dirty="0" smtClean="0">
                <a:solidFill>
                  <a:srgbClr val="FF0000"/>
                </a:solidFill>
              </a:rPr>
              <a:t>1</a:t>
            </a:r>
            <a:r>
              <a:rPr lang="sr-Latn-BA" sz="3200" dirty="0" smtClean="0">
                <a:solidFill>
                  <a:srgbClr val="FF0000"/>
                </a:solidFill>
              </a:rPr>
              <a:t>9</a:t>
            </a:r>
            <a:r>
              <a:rPr lang="sr-Cyrl-BA" sz="3200" dirty="0" smtClean="0"/>
              <a:t>	</a:t>
            </a:r>
          </a:p>
          <a:p>
            <a:pPr>
              <a:buNone/>
            </a:pPr>
            <a:endParaRPr lang="sr-Cyrl-BA" sz="3200" dirty="0" smtClean="0"/>
          </a:p>
          <a:p>
            <a:pPr>
              <a:buNone/>
            </a:pPr>
            <a:r>
              <a:rPr lang="sr-Cyrl-BA" sz="3200" dirty="0" smtClean="0"/>
              <a:t>2 + 16 = </a:t>
            </a:r>
            <a:r>
              <a:rPr lang="sr-Cyrl-BA" sz="3200" dirty="0" smtClean="0">
                <a:solidFill>
                  <a:srgbClr val="FF0000"/>
                </a:solidFill>
              </a:rPr>
              <a:t>18</a:t>
            </a:r>
            <a:r>
              <a:rPr lang="sr-Cyrl-BA" sz="3200" dirty="0" smtClean="0"/>
              <a:t>		3 + 10 = </a:t>
            </a:r>
            <a:r>
              <a:rPr lang="sr-Cyrl-BA" sz="3200" dirty="0" smtClean="0">
                <a:solidFill>
                  <a:srgbClr val="FF0000"/>
                </a:solidFill>
              </a:rPr>
              <a:t>13</a:t>
            </a:r>
          </a:p>
          <a:p>
            <a:pPr>
              <a:buNone/>
            </a:pPr>
            <a:endParaRPr lang="sr-Cyrl-BA" sz="3200" dirty="0" smtClean="0"/>
          </a:p>
          <a:p>
            <a:pPr>
              <a:buNone/>
            </a:pPr>
            <a:r>
              <a:rPr lang="sr-Cyrl-BA" sz="3200" dirty="0" smtClean="0"/>
              <a:t>3 + 13 = </a:t>
            </a:r>
            <a:r>
              <a:rPr lang="sr-Cyrl-BA" sz="3200" dirty="0" smtClean="0">
                <a:solidFill>
                  <a:srgbClr val="FF0000"/>
                </a:solidFill>
              </a:rPr>
              <a:t>16</a:t>
            </a:r>
          </a:p>
          <a:p>
            <a:pPr>
              <a:buNone/>
            </a:pPr>
            <a:endParaRPr lang="sr-Cyrl-BA" sz="3200" dirty="0" smtClean="0"/>
          </a:p>
          <a:p>
            <a:pPr>
              <a:buNone/>
            </a:pPr>
            <a:r>
              <a:rPr lang="sr-Cyrl-BA" sz="3200" dirty="0" smtClean="0"/>
              <a:t>5 + 12 = </a:t>
            </a:r>
            <a:r>
              <a:rPr lang="sr-Cyrl-BA" sz="3200" dirty="0" smtClean="0">
                <a:solidFill>
                  <a:srgbClr val="FF0000"/>
                </a:solidFill>
              </a:rPr>
              <a:t>17</a:t>
            </a:r>
            <a:r>
              <a:rPr lang="sr-Cyrl-BA" dirty="0" smtClean="0"/>
              <a:t>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solidFill>
                  <a:srgbClr val="FF0000"/>
                </a:solidFill>
              </a:rPr>
              <a:t>Провјеримо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FF34E-D01F-4C61-9294-8B3EB5904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24200"/>
            <a:ext cx="3581400" cy="32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198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     Математика – 2. разред</vt:lpstr>
      <vt:lpstr>  ШТА ЋЕМО ДАНАС НОВО НАУЧИТИ? </vt:lpstr>
      <vt:lpstr>Прије рачунања, поновимо: </vt:lpstr>
      <vt:lpstr>  Рачунамо: 4 + 0=  4  </vt:lpstr>
      <vt:lpstr>  Рачунамо: 4 + 0=  4  </vt:lpstr>
      <vt:lpstr>  Рачунамо: 3 + 2 =  5  </vt:lpstr>
      <vt:lpstr>  Рачунамо: 3 + 2 =  5  </vt:lpstr>
      <vt:lpstr>Вјежбамо 1. задатак</vt:lpstr>
      <vt:lpstr>Провјеримо</vt:lpstr>
      <vt:lpstr>Вјежбамо 2. задатак</vt:lpstr>
      <vt:lpstr>Провјеримо</vt:lpstr>
      <vt:lpstr>Вјежбамо 3. задатак</vt:lpstr>
      <vt:lpstr>Провјеримо</vt:lpstr>
      <vt:lpstr>  ЗАДАЦИ ЗА  САМОСТАЛАН РАД: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Математика – 2. разред </dc:title>
  <dc:creator/>
  <cp:lastModifiedBy>PC</cp:lastModifiedBy>
  <cp:revision>16</cp:revision>
  <dcterms:created xsi:type="dcterms:W3CDTF">2006-08-16T00:00:00Z</dcterms:created>
  <dcterms:modified xsi:type="dcterms:W3CDTF">2021-02-06T10:43:09Z</dcterms:modified>
</cp:coreProperties>
</file>