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855" autoAdjust="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2A5C12-F24B-4E30-AA5A-1C071B07F58C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B0F69-86E0-4F57-995D-E5AEA65A3F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9442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Die </a:t>
            </a:r>
            <a:r>
              <a:rPr lang="en-US" dirty="0" err="1" smtClean="0">
                <a:solidFill>
                  <a:schemeClr val="tx2"/>
                </a:solidFill>
              </a:rPr>
              <a:t>Geburtstagsparty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7333383-geburtstagsgeschenke-und-dekoration-bereit-für-geburtstagsparty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633670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bs-Latn-BA" dirty="0" smtClean="0"/>
              <a:t>Welches Wort passt?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686800" cy="4047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Latn-BA" dirty="0" smtClean="0">
                <a:solidFill>
                  <a:schemeClr val="tx2"/>
                </a:solidFill>
              </a:rPr>
              <a:t>Lieber Michael,</a:t>
            </a:r>
          </a:p>
          <a:p>
            <a:pPr>
              <a:buNone/>
            </a:pPr>
            <a:r>
              <a:rPr lang="bs-Latn-BA" dirty="0" smtClean="0">
                <a:solidFill>
                  <a:schemeClr val="tx2"/>
                </a:solidFill>
              </a:rPr>
              <a:t>am 18. Februar habe ich _________. Ich ______ 13 Jahre alt.</a:t>
            </a:r>
          </a:p>
          <a:p>
            <a:pPr>
              <a:buNone/>
            </a:pPr>
            <a:r>
              <a:rPr lang="bs-Latn-BA" dirty="0" smtClean="0">
                <a:solidFill>
                  <a:schemeClr val="tx2"/>
                </a:solidFill>
              </a:rPr>
              <a:t>Wir feiern eine ____________</a:t>
            </a:r>
            <a:r>
              <a:rPr lang="de-DE" dirty="0" smtClean="0">
                <a:solidFill>
                  <a:schemeClr val="tx2"/>
                </a:solidFill>
              </a:rPr>
              <a:t>__</a:t>
            </a:r>
            <a:r>
              <a:rPr lang="bs-Latn-BA" dirty="0" smtClean="0">
                <a:solidFill>
                  <a:schemeClr val="tx2"/>
                </a:solidFill>
              </a:rPr>
              <a:t>. Die </a:t>
            </a:r>
            <a:r>
              <a:rPr lang="de-DE" dirty="0" smtClean="0">
                <a:solidFill>
                  <a:schemeClr val="tx2"/>
                </a:solidFill>
              </a:rPr>
              <a:t>Party _________um 15</a:t>
            </a:r>
          </a:p>
          <a:p>
            <a:pPr>
              <a:buNone/>
            </a:pPr>
            <a:r>
              <a:rPr lang="de-DE" dirty="0" smtClean="0">
                <a:solidFill>
                  <a:schemeClr val="tx2"/>
                </a:solidFill>
              </a:rPr>
              <a:t>Uhr. Ich ______ dich und deine Schwester _____.</a:t>
            </a:r>
          </a:p>
          <a:p>
            <a:pPr>
              <a:buNone/>
            </a:pPr>
            <a:r>
              <a:rPr lang="de-DE" dirty="0" smtClean="0">
                <a:solidFill>
                  <a:schemeClr val="tx2"/>
                </a:solidFill>
              </a:rPr>
              <a:t>Ich schreibe noch eine __________. Wir feiern im </a:t>
            </a:r>
          </a:p>
          <a:p>
            <a:pPr>
              <a:buNone/>
            </a:pPr>
            <a:r>
              <a:rPr lang="de-DE" dirty="0" smtClean="0">
                <a:solidFill>
                  <a:schemeClr val="tx2"/>
                </a:solidFill>
              </a:rPr>
              <a:t>___________. Gib mir bitte bis Freitag eine _________.</a:t>
            </a:r>
          </a:p>
          <a:p>
            <a:pPr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chemeClr val="tx2"/>
                </a:solidFill>
              </a:rPr>
              <a:t>LG Stefan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Geburtstagsparty- werde- Antwort- Freizeitpark- Geburtstag- beginnt- lade ein- Einladung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7809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Geburtstag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278092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werde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32849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Geburtstagsparty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2849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beginnt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371703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</a:t>
            </a:r>
            <a:r>
              <a:rPr lang="de-DE" sz="2400" dirty="0" smtClean="0"/>
              <a:t>ade                                                       ein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 Einladung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6531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Freizeitpark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46531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Antwort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Hausaufgaben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Schreibe eine Einladung. Benutze mindestens 7 der </a:t>
            </a:r>
          </a:p>
          <a:p>
            <a:pPr>
              <a:buNone/>
            </a:pPr>
            <a:r>
              <a:rPr lang="de-DE" dirty="0" smtClean="0"/>
              <a:t>folgenden Wörter.</a:t>
            </a:r>
          </a:p>
          <a:p>
            <a:pPr>
              <a:buNone/>
            </a:pPr>
            <a:r>
              <a:rPr lang="de-DE" dirty="0" err="1" smtClean="0">
                <a:solidFill>
                  <a:schemeClr val="tx2"/>
                </a:solidFill>
              </a:rPr>
              <a:t>Geburtagsparty</a:t>
            </a:r>
            <a:r>
              <a:rPr lang="de-DE" dirty="0" smtClean="0">
                <a:solidFill>
                  <a:schemeClr val="tx2"/>
                </a:solidFill>
              </a:rPr>
              <a:t>, beginnt, Uhr, am Samstag, einladen, </a:t>
            </a:r>
          </a:p>
          <a:p>
            <a:pPr>
              <a:buNone/>
            </a:pPr>
            <a:r>
              <a:rPr lang="de-DE" dirty="0" smtClean="0">
                <a:solidFill>
                  <a:schemeClr val="tx2"/>
                </a:solidFill>
              </a:rPr>
              <a:t>antworte, feiern, Ausflug, werde.</a:t>
            </a:r>
          </a:p>
          <a:p>
            <a:pPr>
              <a:buNone/>
            </a:pPr>
            <a:endParaRPr lang="de-DE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rmAutofit/>
          </a:bodyPr>
          <a:lstStyle/>
          <a:p>
            <a:pPr algn="ctr"/>
            <a:r>
              <a:rPr lang="de-DE" sz="5400" dirty="0" smtClean="0"/>
              <a:t>Vielen Dank und </a:t>
            </a:r>
            <a:r>
              <a:rPr lang="de-DE" sz="5400" dirty="0" err="1" smtClean="0"/>
              <a:t>Aufwiedersehen</a:t>
            </a:r>
            <a:r>
              <a:rPr lang="de-DE" sz="5400" dirty="0" smtClean="0"/>
              <a:t> </a:t>
            </a:r>
            <a:r>
              <a:rPr lang="de-DE" sz="5400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Max </a:t>
            </a:r>
            <a:r>
              <a:rPr lang="en-US" dirty="0" err="1" smtClean="0"/>
              <a:t>feiert</a:t>
            </a:r>
            <a:r>
              <a:rPr lang="en-US" dirty="0" smtClean="0"/>
              <a:t> </a:t>
            </a:r>
            <a:r>
              <a:rPr lang="en-US" dirty="0" err="1" smtClean="0"/>
              <a:t>Geburtstag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Petra: Max, </a:t>
            </a:r>
            <a:r>
              <a:rPr lang="en-US" dirty="0" err="1" smtClean="0"/>
              <a:t>wann</a:t>
            </a:r>
            <a:r>
              <a:rPr lang="en-US" dirty="0" smtClean="0"/>
              <a:t> hast du </a:t>
            </a:r>
            <a:r>
              <a:rPr lang="en-US" dirty="0" err="1" smtClean="0"/>
              <a:t>Geburtstag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Max: In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Tagen</a:t>
            </a:r>
            <a:r>
              <a:rPr lang="en-US" dirty="0" smtClean="0"/>
              <a:t>, am 18. </a:t>
            </a:r>
            <a:r>
              <a:rPr lang="en-US" dirty="0" err="1" smtClean="0"/>
              <a:t>Februar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Petra: </a:t>
            </a:r>
            <a:r>
              <a:rPr lang="en-US" dirty="0" err="1" smtClean="0"/>
              <a:t>Wie</a:t>
            </a:r>
            <a:r>
              <a:rPr lang="en-US" dirty="0" smtClean="0"/>
              <a:t> alt </a:t>
            </a:r>
            <a:r>
              <a:rPr lang="en-US" b="1" dirty="0" err="1" smtClean="0"/>
              <a:t>wirst</a:t>
            </a:r>
            <a:r>
              <a:rPr lang="en-US" dirty="0" smtClean="0"/>
              <a:t> du?</a:t>
            </a:r>
          </a:p>
          <a:p>
            <a:pPr>
              <a:buNone/>
            </a:pPr>
            <a:r>
              <a:rPr lang="en-US" dirty="0" smtClean="0"/>
              <a:t>Max: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b="1" dirty="0" err="1" smtClean="0"/>
              <a:t>werde</a:t>
            </a:r>
            <a:r>
              <a:rPr lang="en-US" b="1" dirty="0" smtClean="0"/>
              <a:t> </a:t>
            </a:r>
            <a:r>
              <a:rPr lang="en-US" dirty="0" smtClean="0"/>
              <a:t>13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pPr>
              <a:buNone/>
            </a:pPr>
            <a:r>
              <a:rPr lang="en-US" dirty="0" smtClean="0"/>
              <a:t>Petra: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feierst</a:t>
            </a:r>
            <a:r>
              <a:rPr lang="en-US" dirty="0" smtClean="0"/>
              <a:t> du </a:t>
            </a:r>
            <a:r>
              <a:rPr lang="en-US" dirty="0" err="1" smtClean="0"/>
              <a:t>deinen</a:t>
            </a:r>
            <a:r>
              <a:rPr lang="en-US" dirty="0" smtClean="0"/>
              <a:t> </a:t>
            </a:r>
            <a:r>
              <a:rPr lang="en-US" dirty="0" err="1" smtClean="0"/>
              <a:t>Geburtstag</a:t>
            </a:r>
            <a:r>
              <a:rPr lang="en-US" dirty="0" smtClean="0"/>
              <a:t>? Hast du </a:t>
            </a:r>
            <a:r>
              <a:rPr lang="en-US" dirty="0" err="1" smtClean="0"/>
              <a:t>schon</a:t>
            </a:r>
            <a:r>
              <a:rPr lang="en-US" dirty="0" smtClean="0"/>
              <a:t> Pl</a:t>
            </a:r>
            <a:r>
              <a:rPr lang="de-DE" dirty="0" err="1" smtClean="0"/>
              <a:t>äne</a:t>
            </a:r>
            <a:r>
              <a:rPr lang="de-DE" dirty="0" smtClean="0"/>
              <a:t> für die Party?</a:t>
            </a:r>
          </a:p>
          <a:p>
            <a:pPr>
              <a:buNone/>
            </a:pPr>
            <a:r>
              <a:rPr lang="de-DE" dirty="0" smtClean="0"/>
              <a:t>Max: Ich möchte zu Hause eine Party geben!</a:t>
            </a:r>
          </a:p>
          <a:p>
            <a:pPr>
              <a:buNone/>
            </a:pPr>
            <a:r>
              <a:rPr lang="de-DE" dirty="0" smtClean="0"/>
              <a:t>Petra: Toll!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de-DE" dirty="0" smtClean="0"/>
              <a:t>Wie alt wirst du? Verb </a:t>
            </a:r>
            <a:r>
              <a:rPr lang="de-DE" dirty="0" smtClean="0"/>
              <a:t>werden.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a)</a:t>
            </a:r>
            <a:r>
              <a:rPr lang="de-DE" dirty="0" smtClean="0">
                <a:solidFill>
                  <a:schemeClr val="tx2"/>
                </a:solidFill>
              </a:rPr>
              <a:t>∆</a:t>
            </a:r>
            <a:r>
              <a:rPr lang="de-DE" dirty="0" smtClean="0"/>
              <a:t> Stefan wie alt </a:t>
            </a:r>
            <a:r>
              <a:rPr lang="de-DE" b="1" dirty="0" smtClean="0">
                <a:solidFill>
                  <a:schemeClr val="tx2"/>
                </a:solidFill>
              </a:rPr>
              <a:t>wirst</a:t>
            </a:r>
            <a:r>
              <a:rPr lang="de-DE" dirty="0" smtClean="0"/>
              <a:t> du am 3. Mai?</a:t>
            </a:r>
          </a:p>
          <a:p>
            <a:pPr>
              <a:buNone/>
            </a:pPr>
            <a:r>
              <a:rPr lang="de-DE" dirty="0" smtClean="0">
                <a:sym typeface="Wingdings"/>
              </a:rPr>
              <a:t>   </a:t>
            </a:r>
            <a:r>
              <a:rPr lang="de-DE" dirty="0" smtClean="0">
                <a:solidFill>
                  <a:schemeClr val="tx2"/>
                </a:solidFill>
                <a:sym typeface="Wingdings"/>
              </a:rPr>
              <a:t></a:t>
            </a:r>
            <a:r>
              <a:rPr lang="de-DE" dirty="0" smtClean="0">
                <a:sym typeface="Wingdings"/>
              </a:rPr>
              <a:t>Ich </a:t>
            </a:r>
            <a:r>
              <a:rPr lang="de-DE" b="1" dirty="0" smtClean="0">
                <a:solidFill>
                  <a:schemeClr val="tx2"/>
                </a:solidFill>
                <a:sym typeface="Wingdings"/>
              </a:rPr>
              <a:t>werde</a:t>
            </a:r>
            <a:r>
              <a:rPr lang="de-DE" b="1" dirty="0" smtClean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14 Jahre alt. </a:t>
            </a:r>
          </a:p>
          <a:p>
            <a:pPr>
              <a:buNone/>
            </a:pPr>
            <a:r>
              <a:rPr lang="de-DE" dirty="0" smtClean="0">
                <a:sym typeface="Wingdings"/>
              </a:rPr>
              <a:t>b)</a:t>
            </a:r>
            <a:r>
              <a:rPr lang="de-DE" dirty="0" smtClean="0">
                <a:solidFill>
                  <a:schemeClr val="tx2"/>
                </a:solidFill>
                <a:sym typeface="Wingdings"/>
              </a:rPr>
              <a:t>∆</a:t>
            </a:r>
            <a:r>
              <a:rPr lang="de-DE" dirty="0" smtClean="0">
                <a:sym typeface="Wingdings"/>
              </a:rPr>
              <a:t>Lena, deine Schwester </a:t>
            </a:r>
            <a:r>
              <a:rPr lang="de-DE" b="1" dirty="0" smtClean="0">
                <a:solidFill>
                  <a:schemeClr val="tx2"/>
                </a:solidFill>
                <a:sym typeface="Wingdings"/>
              </a:rPr>
              <a:t>wird</a:t>
            </a:r>
            <a:r>
              <a:rPr lang="de-DE" b="1" dirty="0" smtClean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bald 13 Jahre alt, oder?</a:t>
            </a:r>
          </a:p>
          <a:p>
            <a:pPr>
              <a:buNone/>
            </a:pPr>
            <a:r>
              <a:rPr lang="de-DE" dirty="0" smtClean="0">
                <a:sym typeface="Wingdings"/>
              </a:rPr>
              <a:t>	</a:t>
            </a:r>
            <a:r>
              <a:rPr lang="de-DE" dirty="0" smtClean="0">
                <a:solidFill>
                  <a:schemeClr val="tx2"/>
                </a:solidFill>
                <a:sym typeface="Wingdings"/>
              </a:rPr>
              <a:t></a:t>
            </a:r>
            <a:r>
              <a:rPr lang="de-DE" dirty="0" smtClean="0">
                <a:sym typeface="Wingdings"/>
              </a:rPr>
              <a:t>Ja, am zwanzigsten Juni.</a:t>
            </a:r>
          </a:p>
          <a:p>
            <a:pPr>
              <a:buNone/>
            </a:pPr>
            <a:r>
              <a:rPr lang="de-DE" dirty="0" smtClean="0">
                <a:sym typeface="Wingdings"/>
              </a:rPr>
              <a:t>c) </a:t>
            </a:r>
            <a:r>
              <a:rPr lang="de-DE" dirty="0" smtClean="0">
                <a:solidFill>
                  <a:schemeClr val="tx2"/>
                </a:solidFill>
                <a:sym typeface="Wingdings"/>
              </a:rPr>
              <a:t>∆</a:t>
            </a:r>
            <a:r>
              <a:rPr lang="de-DE" dirty="0" smtClean="0">
                <a:sym typeface="Wingdings"/>
              </a:rPr>
              <a:t>Ich und mein Zwillingsbruder Marko </a:t>
            </a:r>
            <a:r>
              <a:rPr lang="de-DE" b="1" dirty="0" smtClean="0">
                <a:solidFill>
                  <a:schemeClr val="tx2"/>
                </a:solidFill>
                <a:sym typeface="Wingdings"/>
              </a:rPr>
              <a:t>werden</a:t>
            </a:r>
            <a:r>
              <a:rPr lang="de-DE" b="1" dirty="0" smtClean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am</a:t>
            </a:r>
          </a:p>
          <a:p>
            <a:pPr>
              <a:buNone/>
            </a:pPr>
            <a:r>
              <a:rPr lang="de-DE" dirty="0" smtClean="0">
                <a:sym typeface="Wingdings"/>
              </a:rPr>
              <a:t>       Dienstag Geburtstag haben.</a:t>
            </a:r>
          </a:p>
          <a:p>
            <a:pPr>
              <a:buNone/>
            </a:pPr>
            <a:r>
              <a:rPr lang="de-DE" dirty="0" smtClean="0">
                <a:solidFill>
                  <a:schemeClr val="tx2"/>
                </a:solidFill>
                <a:sym typeface="Wingdings"/>
              </a:rPr>
              <a:t>	</a:t>
            </a:r>
            <a:r>
              <a:rPr lang="de-DE" dirty="0" smtClean="0">
                <a:sym typeface="Wingdings"/>
              </a:rPr>
              <a:t>Ja richtig, am 11. August </a:t>
            </a:r>
            <a:r>
              <a:rPr lang="de-DE" b="1" dirty="0" smtClean="0">
                <a:solidFill>
                  <a:schemeClr val="tx2"/>
                </a:solidFill>
                <a:sym typeface="Wingdings"/>
              </a:rPr>
              <a:t>werdet </a:t>
            </a:r>
            <a:r>
              <a:rPr lang="de-DE" dirty="0" smtClean="0">
                <a:sym typeface="Wingdings"/>
              </a:rPr>
              <a:t>ihr 15 Jahre alt.</a:t>
            </a:r>
          </a:p>
          <a:p>
            <a:pPr>
              <a:buNone/>
            </a:pPr>
            <a:r>
              <a:rPr lang="de-DE" dirty="0" smtClean="0">
                <a:sym typeface="Wingdings"/>
              </a:rPr>
              <a:t>d)</a:t>
            </a:r>
            <a:r>
              <a:rPr lang="de-DE" dirty="0" smtClean="0">
                <a:solidFill>
                  <a:schemeClr val="tx2"/>
                </a:solidFill>
                <a:sym typeface="Wingdings"/>
              </a:rPr>
              <a:t>∆</a:t>
            </a:r>
            <a:r>
              <a:rPr lang="de-DE" dirty="0" smtClean="0">
                <a:sym typeface="Wingdings"/>
              </a:rPr>
              <a:t>Wie alt </a:t>
            </a:r>
            <a:r>
              <a:rPr lang="de-DE" b="1" dirty="0" smtClean="0">
                <a:solidFill>
                  <a:schemeClr val="tx2"/>
                </a:solidFill>
                <a:sym typeface="Wingdings"/>
              </a:rPr>
              <a:t>werden</a:t>
            </a:r>
            <a:r>
              <a:rPr lang="de-DE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deine Eltern dieses Jahr?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</a:t>
            </a:r>
            <a:r>
              <a:rPr lang="de-DE" dirty="0" smtClean="0">
                <a:solidFill>
                  <a:schemeClr val="tx2"/>
                </a:solidFill>
                <a:sym typeface="Wingdings"/>
              </a:rPr>
              <a:t></a:t>
            </a:r>
            <a:r>
              <a:rPr lang="de-DE" dirty="0" smtClean="0">
                <a:sym typeface="Wingdings"/>
              </a:rPr>
              <a:t>Meine Mutter </a:t>
            </a:r>
            <a:r>
              <a:rPr lang="de-DE" b="1" dirty="0" smtClean="0">
                <a:solidFill>
                  <a:schemeClr val="tx2"/>
                </a:solidFill>
                <a:sym typeface="Wingdings"/>
              </a:rPr>
              <a:t>wird </a:t>
            </a:r>
            <a:r>
              <a:rPr lang="de-DE" dirty="0" smtClean="0">
                <a:sym typeface="Wingdings"/>
              </a:rPr>
              <a:t>am 5. Mai 42 und Mein Vater     </a:t>
            </a:r>
          </a:p>
          <a:p>
            <a:pPr>
              <a:buNone/>
            </a:pPr>
            <a:r>
              <a:rPr lang="de-DE" b="1" dirty="0" smtClean="0">
                <a:solidFill>
                  <a:schemeClr val="tx2"/>
                </a:solidFill>
                <a:sym typeface="Wingdings"/>
              </a:rPr>
              <a:t>       wird </a:t>
            </a:r>
            <a:r>
              <a:rPr lang="de-DE" dirty="0" smtClean="0">
                <a:sym typeface="Wingdings"/>
              </a:rPr>
              <a:t>am 30. Januar auch 42.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Wie alt wird…? Ergänze das Verb werden in der richtigen </a:t>
            </a:r>
            <a:r>
              <a:rPr lang="de-DE" sz="3200" dirty="0" smtClean="0"/>
              <a:t>Form.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7283152" cy="504056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tx2"/>
                </a:solidFill>
              </a:rPr>
              <a:t>a. Im November _________ ich 14.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4"/>
            <a:ext cx="7488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tx2"/>
                </a:solidFill>
              </a:rPr>
              <a:t> b. Meine Mutter _________ am 15. April 45.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708920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tx2"/>
                </a:solidFill>
              </a:rPr>
              <a:t>c. Am 13. Mai ________ mein Vater 42.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212976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tx2"/>
                </a:solidFill>
              </a:rPr>
              <a:t>d. Peter und Petra sind Zwillinge und am 20. Oktober</a:t>
            </a:r>
          </a:p>
          <a:p>
            <a:r>
              <a:rPr lang="de-DE" sz="2600" dirty="0">
                <a:solidFill>
                  <a:schemeClr val="tx2"/>
                </a:solidFill>
              </a:rPr>
              <a:t> </a:t>
            </a:r>
            <a:r>
              <a:rPr lang="de-DE" sz="2600" dirty="0" smtClean="0">
                <a:solidFill>
                  <a:schemeClr val="tx2"/>
                </a:solidFill>
              </a:rPr>
              <a:t>    ________ sie 15.            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21088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tx2"/>
                </a:solidFill>
              </a:rPr>
              <a:t> e. Herr Fischer, Sie ________ bald 32, oder? 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725144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tx2"/>
                </a:solidFill>
              </a:rPr>
              <a:t>f. Alex, wie alt __________ du am 1. Dezember?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1700808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B0F0"/>
                </a:solidFill>
              </a:rPr>
              <a:t>werde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2204864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B0F0"/>
                </a:solidFill>
              </a:rPr>
              <a:t>wird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2708920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B0F0"/>
                </a:solidFill>
              </a:rPr>
              <a:t> wird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3645024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B0F0"/>
                </a:solidFill>
              </a:rPr>
              <a:t>werden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4221088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B0F0"/>
                </a:solidFill>
              </a:rPr>
              <a:t>werden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4725144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B0F0"/>
                </a:solidFill>
              </a:rPr>
              <a:t>   wirst </a:t>
            </a:r>
            <a:endParaRPr lang="en-US" sz="2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5" grpId="0" build="allAtOnce"/>
      <p:bldP spid="17" grpId="0" build="allAtOnce"/>
      <p:bldP spid="18" grpId="0" build="allAtOnce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DE" smtClean="0"/>
              <a:t>Wer schreibt welche Einladung?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1"/>
            <a:ext cx="6336704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51720" y="83671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Max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83671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Petra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1988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Andreas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206084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Johann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206084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Ema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8367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Michael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de-DE" sz="2800" dirty="0" smtClean="0"/>
              <a:t>Jemanden zum Geburtstag einladen – Verb </a:t>
            </a:r>
            <a:r>
              <a:rPr lang="de-DE" sz="2800" dirty="0" smtClean="0"/>
              <a:t>einladen.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677152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tx2"/>
                </a:solidFill>
              </a:rPr>
              <a:t>-Max </a:t>
            </a:r>
            <a:r>
              <a:rPr lang="de-DE" b="1" dirty="0" smtClean="0">
                <a:solidFill>
                  <a:srgbClr val="7030A0"/>
                </a:solidFill>
              </a:rPr>
              <a:t>lädt</a:t>
            </a:r>
            <a:r>
              <a:rPr lang="de-DE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2">
                    <a:lumMod val="25000"/>
                  </a:schemeClr>
                </a:solidFill>
              </a:rPr>
              <a:t>mich zu seiner Geburtstagsparty am Sonntag </a:t>
            </a:r>
            <a:r>
              <a:rPr lang="de-DE" b="1" dirty="0" smtClean="0">
                <a:solidFill>
                  <a:srgbClr val="7030A0"/>
                </a:solidFill>
              </a:rPr>
              <a:t>ein</a:t>
            </a:r>
            <a:r>
              <a:rPr lang="de-DE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de-DE" dirty="0" smtClean="0">
                <a:solidFill>
                  <a:schemeClr val="tx2"/>
                </a:solidFill>
              </a:rPr>
              <a:t>-Ich </a:t>
            </a:r>
            <a:r>
              <a:rPr lang="de-DE" b="1" dirty="0" smtClean="0">
                <a:solidFill>
                  <a:srgbClr val="7030A0"/>
                </a:solidFill>
              </a:rPr>
              <a:t>lade</a:t>
            </a:r>
            <a:r>
              <a:rPr lang="de-DE" dirty="0" smtClean="0">
                <a:solidFill>
                  <a:schemeClr val="tx2"/>
                </a:solidFill>
              </a:rPr>
              <a:t> Ema auch zu meiner Kostüm-Party </a:t>
            </a:r>
            <a:r>
              <a:rPr lang="de-DE" b="1" dirty="0" smtClean="0">
                <a:solidFill>
                  <a:srgbClr val="7030A0"/>
                </a:solidFill>
              </a:rPr>
              <a:t>ein</a:t>
            </a:r>
            <a:r>
              <a:rPr lang="de-DE" b="1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de-DE" b="1" dirty="0" smtClean="0">
                <a:solidFill>
                  <a:schemeClr val="tx2"/>
                </a:solidFill>
              </a:rPr>
              <a:t>-</a:t>
            </a:r>
            <a:r>
              <a:rPr lang="de-DE" b="1" dirty="0" smtClean="0">
                <a:solidFill>
                  <a:srgbClr val="7030A0"/>
                </a:solidFill>
              </a:rPr>
              <a:t>Lädst </a:t>
            </a:r>
            <a:r>
              <a:rPr lang="de-DE" dirty="0" smtClean="0">
                <a:solidFill>
                  <a:schemeClr val="tx2"/>
                </a:solidFill>
              </a:rPr>
              <a:t>du Andreas auch </a:t>
            </a:r>
            <a:r>
              <a:rPr lang="de-DE" b="1" dirty="0" smtClean="0">
                <a:solidFill>
                  <a:srgbClr val="7030A0"/>
                </a:solidFill>
              </a:rPr>
              <a:t>ein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</a:p>
          <a:p>
            <a:pPr>
              <a:buNone/>
            </a:pPr>
            <a:r>
              <a:rPr lang="de-DE" b="1" dirty="0" smtClean="0">
                <a:solidFill>
                  <a:schemeClr val="tx2"/>
                </a:solidFill>
              </a:rPr>
              <a:t>- </a:t>
            </a:r>
            <a:r>
              <a:rPr lang="de-DE" dirty="0" smtClean="0">
                <a:solidFill>
                  <a:schemeClr val="tx2"/>
                </a:solidFill>
              </a:rPr>
              <a:t>Stefan und Petra </a:t>
            </a:r>
            <a:r>
              <a:rPr lang="de-DE" b="1" dirty="0" smtClean="0">
                <a:solidFill>
                  <a:srgbClr val="7030A0"/>
                </a:solidFill>
              </a:rPr>
              <a:t>laden </a:t>
            </a:r>
            <a:r>
              <a:rPr lang="de-DE" dirty="0" smtClean="0">
                <a:solidFill>
                  <a:schemeClr val="tx2"/>
                </a:solidFill>
              </a:rPr>
              <a:t>uns zum Freizeitpark </a:t>
            </a:r>
            <a:r>
              <a:rPr lang="de-DE" b="1" dirty="0" smtClean="0">
                <a:solidFill>
                  <a:srgbClr val="7030A0"/>
                </a:solidFill>
              </a:rPr>
              <a:t>ein</a:t>
            </a:r>
            <a:r>
              <a:rPr lang="de-DE" b="1" dirty="0" smtClean="0">
                <a:solidFill>
                  <a:schemeClr val="tx2"/>
                </a:solidFill>
              </a:rPr>
              <a:t>.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endParaRPr lang="de-DE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chemeClr val="tx2"/>
                </a:solidFill>
              </a:rPr>
              <a:t>- </a:t>
            </a:r>
            <a:r>
              <a:rPr lang="de-DE" dirty="0" smtClean="0">
                <a:solidFill>
                  <a:schemeClr val="tx2"/>
                </a:solidFill>
              </a:rPr>
              <a:t>Frau Fischer, </a:t>
            </a:r>
            <a:r>
              <a:rPr lang="de-DE" b="1" dirty="0" smtClean="0">
                <a:solidFill>
                  <a:srgbClr val="7030A0"/>
                </a:solidFill>
              </a:rPr>
              <a:t>laden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Sie Ema zum Picknick </a:t>
            </a:r>
            <a:r>
              <a:rPr lang="de-DE" b="1" dirty="0" smtClean="0">
                <a:solidFill>
                  <a:srgbClr val="7030A0"/>
                </a:solidFill>
              </a:rPr>
              <a:t>ein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  <a:endParaRPr lang="de-DE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chemeClr val="tx2"/>
                </a:solidFill>
              </a:rPr>
              <a:t>- </a:t>
            </a:r>
            <a:r>
              <a:rPr lang="de-DE" dirty="0" smtClean="0">
                <a:solidFill>
                  <a:schemeClr val="tx2"/>
                </a:solidFill>
              </a:rPr>
              <a:t>Kinder, </a:t>
            </a:r>
            <a:r>
              <a:rPr lang="de-DE" b="1" dirty="0" smtClean="0">
                <a:solidFill>
                  <a:srgbClr val="7030A0"/>
                </a:solidFill>
              </a:rPr>
              <a:t>ladet </a:t>
            </a:r>
            <a:r>
              <a:rPr lang="de-DE" dirty="0" smtClean="0">
                <a:solidFill>
                  <a:schemeClr val="tx2"/>
                </a:solidFill>
              </a:rPr>
              <a:t>ihr mich auch zum Ausflug </a:t>
            </a:r>
            <a:r>
              <a:rPr lang="de-DE" b="1" dirty="0" smtClean="0">
                <a:solidFill>
                  <a:srgbClr val="7030A0"/>
                </a:solidFill>
              </a:rPr>
              <a:t>ein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Ergänze das Verb einladen in der richtigen </a:t>
            </a:r>
            <a:r>
              <a:rPr lang="de-DE" sz="3200" dirty="0" smtClean="0"/>
              <a:t>Form.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6805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sz="2800" dirty="0" smtClean="0">
                <a:solidFill>
                  <a:schemeClr val="tx2"/>
                </a:solidFill>
              </a:rPr>
              <a:t>a) Paul _______ mich zu seiner </a:t>
            </a:r>
            <a:r>
              <a:rPr lang="de-DE" sz="2800" dirty="0" err="1" smtClean="0">
                <a:solidFill>
                  <a:schemeClr val="tx2"/>
                </a:solidFill>
              </a:rPr>
              <a:t>Geburtagsparty</a:t>
            </a:r>
            <a:r>
              <a:rPr lang="de-DE" sz="2800" dirty="0" smtClean="0">
                <a:solidFill>
                  <a:schemeClr val="tx2"/>
                </a:solidFill>
              </a:rPr>
              <a:t> ____. </a:t>
            </a:r>
          </a:p>
          <a:p>
            <a:pPr marL="514350" indent="-514350">
              <a:buNone/>
            </a:pPr>
            <a:r>
              <a:rPr lang="de-DE" sz="2800" dirty="0" smtClean="0">
                <a:solidFill>
                  <a:schemeClr val="tx2"/>
                </a:solidFill>
              </a:rPr>
              <a:t>b) Ich ______ Michael auch zum Ausflug ____.</a:t>
            </a:r>
          </a:p>
          <a:p>
            <a:pPr marL="514350" indent="-514350">
              <a:buNone/>
            </a:pPr>
            <a:r>
              <a:rPr lang="de-DE" sz="2800" dirty="0" smtClean="0">
                <a:solidFill>
                  <a:schemeClr val="tx2"/>
                </a:solidFill>
              </a:rPr>
              <a:t>c) Frau Engel, Sie ______ mich zu einer Kostüm-Party ____?</a:t>
            </a:r>
          </a:p>
          <a:p>
            <a:pPr marL="514350" indent="-514350">
              <a:buNone/>
            </a:pPr>
            <a:r>
              <a:rPr lang="de-DE" sz="2800" dirty="0" smtClean="0">
                <a:solidFill>
                  <a:schemeClr val="tx2"/>
                </a:solidFill>
              </a:rPr>
              <a:t>d) Wir feiern am 12. Mai meinen </a:t>
            </a:r>
            <a:r>
              <a:rPr lang="de-DE" sz="2800" dirty="0" err="1" smtClean="0">
                <a:solidFill>
                  <a:schemeClr val="tx2"/>
                </a:solidFill>
              </a:rPr>
              <a:t>Geburtstag,wir</a:t>
            </a:r>
            <a:r>
              <a:rPr lang="de-DE" sz="2800" dirty="0" smtClean="0">
                <a:solidFill>
                  <a:schemeClr val="tx2"/>
                </a:solidFill>
              </a:rPr>
              <a:t> ____   alle</a:t>
            </a:r>
          </a:p>
          <a:p>
            <a:pPr marL="514350" indent="-514350">
              <a:buNone/>
            </a:pPr>
            <a:r>
              <a:rPr lang="de-DE" sz="2800" dirty="0" smtClean="0">
                <a:solidFill>
                  <a:schemeClr val="tx2"/>
                </a:solidFill>
              </a:rPr>
              <a:t>     Freunde ____.</a:t>
            </a:r>
          </a:p>
          <a:p>
            <a:pPr marL="514350" indent="-514350">
              <a:buNone/>
            </a:pPr>
            <a:r>
              <a:rPr lang="de-DE" sz="2800" dirty="0" smtClean="0">
                <a:solidFill>
                  <a:schemeClr val="tx2"/>
                </a:solidFill>
              </a:rPr>
              <a:t>e) ______ ihr mich auch zum Picknick 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lädt                                                              ein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2048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lade                                                      ein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708920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                       laden                                               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ein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3717032"/>
            <a:ext cx="7524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                                                              laden</a:t>
            </a:r>
          </a:p>
          <a:p>
            <a:r>
              <a:rPr lang="de-DE" sz="2800" dirty="0" smtClean="0"/>
              <a:t>  ein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72514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Ladet                                                     ein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8" grpId="0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Wie heißt das auf Deutsch? Ordne </a:t>
            </a:r>
            <a:r>
              <a:rPr lang="de-DE" sz="3600" dirty="0" smtClean="0"/>
              <a:t>zu.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6409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Bowlen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Freizeitpark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Kostüm-Party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8691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Einen Ausflug machen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486916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Videospielhalle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Wortliste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feiern – </a:t>
            </a:r>
            <a:r>
              <a:rPr lang="de-DE" sz="2000" dirty="0" err="1" smtClean="0">
                <a:solidFill>
                  <a:schemeClr val="tx2"/>
                </a:solidFill>
              </a:rPr>
              <a:t>slaviti</a:t>
            </a:r>
            <a:endParaRPr lang="de-DE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Ich 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feiere</a:t>
            </a:r>
            <a:r>
              <a:rPr lang="de-DE" sz="2000" dirty="0" smtClean="0">
                <a:solidFill>
                  <a:schemeClr val="tx2"/>
                </a:solidFill>
              </a:rPr>
              <a:t> meinen Geburtstag am 12. Januar.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b</a:t>
            </a:r>
            <a:r>
              <a:rPr lang="de-DE" sz="2000" dirty="0" err="1" smtClean="0">
                <a:solidFill>
                  <a:schemeClr val="tx2"/>
                </a:solidFill>
              </a:rPr>
              <a:t>eginnen</a:t>
            </a:r>
            <a:r>
              <a:rPr lang="de-DE" sz="2000" dirty="0" smtClean="0">
                <a:solidFill>
                  <a:schemeClr val="tx2"/>
                </a:solidFill>
              </a:rPr>
              <a:t> – </a:t>
            </a:r>
            <a:r>
              <a:rPr lang="de-DE" sz="2000" dirty="0" err="1" smtClean="0">
                <a:solidFill>
                  <a:schemeClr val="tx2"/>
                </a:solidFill>
              </a:rPr>
              <a:t>po</a:t>
            </a:r>
            <a:r>
              <a:rPr lang="bs-Latn-BA" sz="2000" dirty="0" smtClean="0">
                <a:solidFill>
                  <a:schemeClr val="tx2"/>
                </a:solidFill>
              </a:rPr>
              <a:t>četi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Die Geburtagsparty </a:t>
            </a:r>
            <a:r>
              <a:rPr lang="bs-Latn-B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beginnt</a:t>
            </a:r>
            <a:r>
              <a:rPr lang="bs-Latn-BA" sz="2000" dirty="0" smtClean="0">
                <a:solidFill>
                  <a:schemeClr val="tx2"/>
                </a:solidFill>
              </a:rPr>
              <a:t> um 11 Uhr.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einladen – pozvati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Ich </a:t>
            </a:r>
            <a:r>
              <a:rPr lang="bs-Latn-BA" sz="2000" dirty="0" smtClean="0"/>
              <a:t>lade </a:t>
            </a:r>
            <a:r>
              <a:rPr lang="bs-Latn-BA" sz="2000" dirty="0" smtClean="0">
                <a:solidFill>
                  <a:schemeClr val="tx2"/>
                </a:solidFill>
              </a:rPr>
              <a:t>Michael zu meiner Party </a:t>
            </a:r>
            <a:r>
              <a:rPr lang="bs-Latn-BA" sz="2000" dirty="0" smtClean="0"/>
              <a:t>ein</a:t>
            </a:r>
            <a:r>
              <a:rPr lang="bs-Latn-BA" sz="2000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die Einladung – pozivnica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Michael schreibt eine </a:t>
            </a:r>
            <a:r>
              <a:rPr lang="bs-Latn-BA" sz="2000" dirty="0" smtClean="0"/>
              <a:t>Einladung</a:t>
            </a:r>
            <a:r>
              <a:rPr lang="bs-Latn-BA" sz="2000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das Geschenk – poklon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Ich kaufe Max ein </a:t>
            </a:r>
            <a:r>
              <a:rPr lang="bs-Latn-BA" sz="2000" dirty="0" smtClean="0"/>
              <a:t>Geschenk</a:t>
            </a:r>
            <a:r>
              <a:rPr lang="bs-Latn-BA" sz="2000" dirty="0" smtClean="0">
                <a:solidFill>
                  <a:schemeClr val="tx2"/>
                </a:solidFill>
              </a:rPr>
              <a:t> zum Geburtstag.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Die Antwort – odgovor</a:t>
            </a:r>
          </a:p>
          <a:p>
            <a:pPr>
              <a:buNone/>
            </a:pPr>
            <a:r>
              <a:rPr lang="bs-Latn-BA" sz="2000" dirty="0" smtClean="0">
                <a:solidFill>
                  <a:schemeClr val="tx2"/>
                </a:solidFill>
              </a:rPr>
              <a:t>Gib mir bis 10 Uhr bitte eine </a:t>
            </a:r>
            <a:r>
              <a:rPr lang="bs-Latn-BA" sz="2000" dirty="0" smtClean="0"/>
              <a:t>Antwort</a:t>
            </a:r>
            <a:r>
              <a:rPr lang="bs-Latn-BA" sz="2000" dirty="0" smtClean="0">
                <a:solidFill>
                  <a:schemeClr val="tx2"/>
                </a:solidFill>
              </a:rPr>
              <a:t>.</a:t>
            </a:r>
            <a:endParaRPr lang="bs-Latn-BA" sz="2000" dirty="0" smtClean="0"/>
          </a:p>
          <a:p>
            <a:pPr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572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Die Geburtstagsparty </vt:lpstr>
      <vt:lpstr>Max feiert Geburtstag</vt:lpstr>
      <vt:lpstr>Wie alt wirst du? Verb werden.</vt:lpstr>
      <vt:lpstr>Wie alt wird…? Ergänze das Verb werden in der richtigen Form.</vt:lpstr>
      <vt:lpstr>Wer schreibt welche Einladung?</vt:lpstr>
      <vt:lpstr>Jemanden zum Geburtstag einladen – Verb einladen.</vt:lpstr>
      <vt:lpstr>Ergänze das Verb einladen in der richtigen Form.</vt:lpstr>
      <vt:lpstr>Wie heißt das auf Deutsch? Ordne zu.</vt:lpstr>
      <vt:lpstr>Die Wortliste</vt:lpstr>
      <vt:lpstr>Welches Wort passt?</vt:lpstr>
      <vt:lpstr>Die Hausaufgaben</vt:lpstr>
      <vt:lpstr>Vielen Dank und Aufwiedersehen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29</cp:revision>
  <dcterms:created xsi:type="dcterms:W3CDTF">2021-02-06T17:26:57Z</dcterms:created>
  <dcterms:modified xsi:type="dcterms:W3CDTF">2021-02-07T10:42:46Z</dcterms:modified>
</cp:coreProperties>
</file>