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notesMasterIdLst>
    <p:notesMasterId r:id="rId28"/>
  </p:notesMasterIdLst>
  <p:sldIdLst>
    <p:sldId id="256" r:id="rId2"/>
    <p:sldId id="257" r:id="rId3"/>
    <p:sldId id="260" r:id="rId4"/>
    <p:sldId id="267" r:id="rId5"/>
    <p:sldId id="268" r:id="rId6"/>
    <p:sldId id="266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</p:sldIdLst>
  <p:sldSz cx="121904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B38"/>
    <a:srgbClr val="EF71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7" autoAdjust="0"/>
    <p:restoredTop sz="94686" autoAdjust="0"/>
  </p:normalViewPr>
  <p:slideViewPr>
    <p:cSldViewPr>
      <p:cViewPr varScale="1">
        <p:scale>
          <a:sx n="70" d="100"/>
          <a:sy n="70" d="100"/>
        </p:scale>
        <p:origin x="75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0CC66-36B4-4716-92A0-E95C91F400DB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6A9B8-6842-4C8E-910F-80C09D535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18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6A9B8-6842-4C8E-910F-80C09D5359B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75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6A9B8-6842-4C8E-910F-80C09D5359B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199864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282" y="1752603"/>
            <a:ext cx="10361852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282" y="3611607"/>
            <a:ext cx="10361852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8" y="4953000"/>
            <a:ext cx="12195432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37089F-6BC4-4D94-AB21-3A21181CC911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C1C4BAD-C157-40C7-BB55-B8BA7BFFCB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1481331"/>
            <a:ext cx="10971372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37089F-6BC4-4D94-AB21-3A21181CC911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1C4BAD-C157-40C7-BB55-B8BA7BFFCB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163" y="274642"/>
            <a:ext cx="2369652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0" y="274641"/>
            <a:ext cx="8431702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37089F-6BC4-4D94-AB21-3A21181CC911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1C4BAD-C157-40C7-BB55-B8BA7BFFCB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37089F-6BC4-4D94-AB21-3A21181CC911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1C4BAD-C157-40C7-BB55-B8BA7BFFCB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43" y="1059712"/>
            <a:ext cx="10361852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9604" y="2931712"/>
            <a:ext cx="6095207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37089F-6BC4-4D94-AB21-3A21181CC911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1C4BAD-C157-40C7-BB55-B8BA7BFFCB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277" y="3005472"/>
            <a:ext cx="243808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599754" y="3005472"/>
            <a:ext cx="243808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481330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481330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37089F-6BC4-4D94-AB21-3A21181CC911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1C4BAD-C157-40C7-BB55-B8BA7BFFCB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2" y="273050"/>
            <a:ext cx="10971372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5410200"/>
            <a:ext cx="5386216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2563" y="5410200"/>
            <a:ext cx="5388332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521" y="1444296"/>
            <a:ext cx="5386216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1444296"/>
            <a:ext cx="5388332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37089F-6BC4-4D94-AB21-3A21181CC911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1C4BAD-C157-40C7-BB55-B8BA7BFFCB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37089F-6BC4-4D94-AB21-3A21181CC911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1C4BAD-C157-40C7-BB55-B8BA7BFFCB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37089F-6BC4-4D94-AB21-3A21181CC911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1C4BAD-C157-40C7-BB55-B8BA7BFFCB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042" y="4876800"/>
            <a:ext cx="9974403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033" y="5355102"/>
            <a:ext cx="529876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042" y="274320"/>
            <a:ext cx="9971758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8209" y="6407944"/>
            <a:ext cx="2559987" cy="365760"/>
          </a:xfrm>
        </p:spPr>
        <p:txBody>
          <a:bodyPr/>
          <a:lstStyle>
            <a:extLst/>
          </a:lstStyle>
          <a:p>
            <a:fld id="{5337089F-6BC4-4D94-AB21-3A21181CC911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1C4BAD-C157-40C7-BB55-B8BA7BFFCB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445" y="5443402"/>
            <a:ext cx="9549157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760" y="189968"/>
            <a:ext cx="11580893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37089F-6BC4-4D94-AB21-3A21181CC911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39337" y="6407946"/>
            <a:ext cx="313383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C1C4BAD-C157-40C7-BB55-B8BA7BFFCB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60" y="4865122"/>
            <a:ext cx="10765841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55124" y="5001995"/>
            <a:ext cx="5068678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71405" y="5785023"/>
            <a:ext cx="5068678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4" y="5791253"/>
            <a:ext cx="4535828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3" y="5787740"/>
            <a:ext cx="4540088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0646" y="4988440"/>
            <a:ext cx="243808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2124" y="4988440"/>
            <a:ext cx="243808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5124" y="5001995"/>
            <a:ext cx="5068678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405" y="5785023"/>
            <a:ext cx="5068678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4" y="5791253"/>
            <a:ext cx="4535828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3" y="5787740"/>
            <a:ext cx="4540088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522" y="274638"/>
            <a:ext cx="1097137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522" y="1481330"/>
            <a:ext cx="10971372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8209" y="6407944"/>
            <a:ext cx="2559987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337089F-6BC4-4D94-AB21-3A21181CC911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39337" y="6407946"/>
            <a:ext cx="313383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8195" y="6407946"/>
            <a:ext cx="48761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C1C4BAD-C157-40C7-BB55-B8BA7BFFCB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101" y="2071680"/>
            <a:ext cx="10361852" cy="1470025"/>
          </a:xfrm>
        </p:spPr>
        <p:txBody>
          <a:bodyPr>
            <a:normAutofit fontScale="90000"/>
          </a:bodyPr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Математика - 2. разред</a:t>
            </a:r>
            <a:br>
              <a:rPr lang="sr-Cyrl-RS" dirty="0" smtClean="0">
                <a:latin typeface="Arial" pitchFamily="34" charset="0"/>
                <a:cs typeface="Arial" pitchFamily="34" charset="0"/>
              </a:rPr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sz="4900" b="1" dirty="0" smtClean="0">
                <a:latin typeface="Arial" pitchFamily="34" charset="0"/>
                <a:cs typeface="Arial" pitchFamily="34" charset="0"/>
              </a:rPr>
              <a:t>САБИРАЊЕ И ОДУЗИМАЊЕ ДО 20</a:t>
            </a:r>
            <a:endParaRPr lang="en-US" sz="4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5200" y="3714752"/>
            <a:ext cx="9874235" cy="1752600"/>
          </a:xfrm>
        </p:spPr>
        <p:txBody>
          <a:bodyPr>
            <a:normAutofit/>
          </a:bodyPr>
          <a:lstStyle/>
          <a:p>
            <a:endParaRPr lang="sr-Cyrl-RS" dirty="0" smtClean="0"/>
          </a:p>
          <a:p>
            <a:r>
              <a:rPr lang="sr-Cyrl-R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вјежбање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oduzimanje-do-20-s-prijelazom-vjezba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625" y="3643315"/>
            <a:ext cx="5523820" cy="276226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B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r-Cyrl-BA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Лав и миш</a:t>
            </a:r>
            <a:br>
              <a:rPr lang="sr-Cyrl-BA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Cyrl-BA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 Езопу</a:t>
            </a:r>
            <a:endParaRPr lang="sr-Latn-R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091" y="2106979"/>
            <a:ext cx="10514231" cy="4351338"/>
          </a:xfrm>
        </p:spPr>
        <p:txBody>
          <a:bodyPr/>
          <a:lstStyle/>
          <a:p>
            <a:pPr marL="0" indent="0">
              <a:buNone/>
            </a:pPr>
            <a:endParaRPr lang="sr-Cyrl-BA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497" y="1581060"/>
            <a:ext cx="8889625" cy="509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0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B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622" y="24867"/>
            <a:ext cx="1056346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Лав и миш</a:t>
            </a:r>
            <a:endParaRPr lang="sr-Latn-RS" sz="4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sr-Cyrl-BA" sz="2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Cyrl-BA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Док је лав спавао, претрчи преко њега миш. Лав се пробуди, ухвати миша и хтједе да га поједе.</a:t>
            </a:r>
          </a:p>
          <a:p>
            <a:r>
              <a:rPr lang="sr-Cyrl-BA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Миш зацвили и рече лаву:</a:t>
            </a:r>
          </a:p>
          <a:p>
            <a:r>
              <a:rPr lang="sr-Cyrl-BA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Молим те, поштеди ме, а ја ћу ти се кад – тад одужити.</a:t>
            </a:r>
          </a:p>
          <a:p>
            <a:r>
              <a:rPr lang="sr-Cyrl-BA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Лав се насмија и пусти миша.</a:t>
            </a:r>
          </a:p>
          <a:p>
            <a:r>
              <a:rPr lang="sr-Cyrl-BA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заиста, послије неког времена лав се нађе у невољи.</a:t>
            </a:r>
          </a:p>
          <a:p>
            <a:r>
              <a:rPr lang="sr-Cyrl-BA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Ловци, који су га дуго прогањали, ухвате га у замку уз помоћ велике мреже.</a:t>
            </a:r>
          </a:p>
          <a:p>
            <a:r>
              <a:rPr lang="sr-Cyrl-BA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Зачује миш лава који је беспомоћно рикао, дође и прегризе мрежу. Лав се поново нађе на слободи, а миш му рече:</a:t>
            </a:r>
          </a:p>
          <a:p>
            <a:r>
              <a:rPr lang="sr-Cyrl-BA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Ти си ми се онда смијао и ниси вјеровао да и слаби могу помоћи јакима.</a:t>
            </a:r>
          </a:p>
          <a:p>
            <a:pPr algn="r"/>
            <a:r>
              <a:rPr lang="sr-Cyrl-BA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 Езопу</a:t>
            </a:r>
            <a:endParaRPr lang="sr-Latn-R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28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B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4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Непознате ријечи:</a:t>
            </a:r>
            <a:endParaRPr lang="sr-Latn-RS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2" y="1700808"/>
            <a:ext cx="11174315" cy="537524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Cyrl-B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Претрчи</a:t>
            </a:r>
            <a:r>
              <a:rPr lang="sr-Cyrl-BA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BA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кад неко у трку пријеђе преко некога или нечега.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B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Зацвили</a:t>
            </a:r>
            <a:r>
              <a:rPr lang="sr-Cyrl-B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BA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начин на који се оглашава миш.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B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Поштеди ме </a:t>
            </a:r>
            <a:r>
              <a:rPr lang="sr-Cyrl-BA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немој ме повриједити.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B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Прогањали</a:t>
            </a:r>
            <a:r>
              <a:rPr lang="sr-Cyrl-B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BA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јурили некога.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B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Беспомоћно</a:t>
            </a:r>
            <a:r>
              <a:rPr lang="sr-Cyrl-B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BA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кад неко мисли да му нема помоћи.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B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Рикао</a:t>
            </a:r>
            <a:r>
              <a:rPr lang="sr-Cyrl-B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BA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начин на који се оглашава лав.</a:t>
            </a:r>
          </a:p>
          <a:p>
            <a:pPr>
              <a:buFont typeface="Wingdings" panose="05000000000000000000" pitchFamily="2" charset="2"/>
              <a:buChar char="Ø"/>
            </a:pP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308447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B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449" y="817511"/>
            <a:ext cx="74689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 ли вам се допала прича коју сам прочитала?</a:t>
            </a:r>
          </a:p>
          <a:p>
            <a:r>
              <a:rPr lang="sr-Cyrl-BA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Шта вам се највише допало?</a:t>
            </a:r>
          </a:p>
          <a:p>
            <a:r>
              <a:rPr lang="sr-Cyrl-BA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Знате ли да су ово посебне приче које нам помажу да научимо нешто важно?</a:t>
            </a:r>
            <a:endParaRPr lang="sr-Latn-R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4128" y="3284984"/>
            <a:ext cx="5768588" cy="2677656"/>
          </a:xfrm>
          <a:prstGeom prst="rect">
            <a:avLst/>
          </a:prstGeom>
          <a:solidFill>
            <a:srgbClr val="99CB38"/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</a:rPr>
              <a:t>Басне су кратке приче.</a:t>
            </a:r>
          </a:p>
          <a:p>
            <a:r>
              <a:rPr lang="sr-Cyrl-BA" sz="2800" dirty="0" smtClean="0">
                <a:solidFill>
                  <a:schemeClr val="bg1"/>
                </a:solidFill>
              </a:rPr>
              <a:t>У њима су главни ликови животиње.</a:t>
            </a:r>
          </a:p>
          <a:p>
            <a:r>
              <a:rPr lang="sr-Cyrl-BA" sz="2800" dirty="0" smtClean="0">
                <a:solidFill>
                  <a:schemeClr val="bg1"/>
                </a:solidFill>
              </a:rPr>
              <a:t>Ликови имају особине људи.</a:t>
            </a:r>
          </a:p>
          <a:p>
            <a:r>
              <a:rPr lang="sr-Cyrl-BA" sz="2800" dirty="0" smtClean="0">
                <a:solidFill>
                  <a:schemeClr val="bg1"/>
                </a:solidFill>
              </a:rPr>
              <a:t>Свака басна има поруку или поуку.</a:t>
            </a:r>
            <a:endParaRPr lang="sr-Latn-R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0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B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976" y="351693"/>
            <a:ext cx="56263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 су главни ликови у овој басни?</a:t>
            </a:r>
          </a:p>
          <a:p>
            <a:r>
              <a:rPr lang="sr-Cyrl-BA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Главни ликови су лав и миш.</a:t>
            </a:r>
          </a:p>
          <a:p>
            <a:endParaRPr lang="sr-Cyrl-BA" sz="2800" dirty="0">
              <a:solidFill>
                <a:schemeClr val="bg1"/>
              </a:solidFill>
            </a:endParaRPr>
          </a:p>
          <a:p>
            <a:endParaRPr lang="sr-Cyrl-BA" sz="2800" dirty="0" smtClean="0">
              <a:solidFill>
                <a:schemeClr val="bg1"/>
              </a:solidFill>
            </a:endParaRPr>
          </a:p>
          <a:p>
            <a:endParaRPr lang="sr-Cyrl-BA" sz="28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9416" y="351693"/>
            <a:ext cx="65406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 су споредни ликови?</a:t>
            </a:r>
          </a:p>
          <a:p>
            <a:r>
              <a:rPr lang="sr-Cyrl-BA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Споредни ликови су ловци.</a:t>
            </a:r>
            <a:endParaRPr lang="sr-Cyrl-BA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93" y="1965638"/>
            <a:ext cx="5110309" cy="41389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690" y="1475076"/>
            <a:ext cx="2802963" cy="494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3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B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89" y="1828281"/>
            <a:ext cx="5485697" cy="36393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162" y="1326524"/>
            <a:ext cx="26612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sr-Cyrl-BA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елики</a:t>
            </a:r>
          </a:p>
          <a:p>
            <a:endParaRPr lang="sr-Cyrl-BA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Cyrl-BA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sr-Cyrl-BA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нажан</a:t>
            </a:r>
          </a:p>
          <a:p>
            <a:endParaRPr lang="sr-Cyrl-BA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Cyrl-BA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ј</a:t>
            </a:r>
            <a:r>
              <a:rPr lang="sr-Cyrl-BA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</a:t>
            </a:r>
          </a:p>
          <a:p>
            <a:endParaRPr lang="sr-Cyrl-BA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Cyrl-BA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спавалица</a:t>
            </a:r>
            <a:endParaRPr lang="sr-Latn-R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76686" y="1880522"/>
            <a:ext cx="29188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sr-Cyrl-BA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еустрашив</a:t>
            </a:r>
          </a:p>
          <a:p>
            <a:endParaRPr lang="sr-Cyrl-BA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Cyrl-BA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sr-Cyrl-BA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одругљив</a:t>
            </a:r>
          </a:p>
          <a:p>
            <a:endParaRPr lang="sr-Cyrl-BA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Cyrl-BA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поносан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3445" y="309094"/>
            <a:ext cx="5417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Особине ликова:</a:t>
            </a:r>
            <a:endParaRPr lang="sr-Latn-R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18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B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143" y="1272062"/>
            <a:ext cx="4071877" cy="4814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4563" y="1272061"/>
            <a:ext cx="28844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sr-Cyrl-BA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али</a:t>
            </a:r>
          </a:p>
          <a:p>
            <a:endParaRPr lang="sr-Cyrl-BA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Cyrl-BA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sr-Cyrl-BA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лаб</a:t>
            </a:r>
          </a:p>
          <a:p>
            <a:endParaRPr lang="sr-Cyrl-BA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Cyrl-BA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</a:t>
            </a:r>
            <a:r>
              <a:rPr lang="sr-Cyrl-BA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рз</a:t>
            </a:r>
          </a:p>
          <a:p>
            <a:endParaRPr lang="sr-Cyrl-BA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Cyrl-BA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плашљив</a:t>
            </a:r>
            <a:endParaRPr lang="sr-Latn-R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6213" y="1272061"/>
            <a:ext cx="34510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sr-Cyrl-BA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налажљив</a:t>
            </a:r>
          </a:p>
          <a:p>
            <a:endParaRPr lang="sr-Cyrl-BA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Cyrl-BA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sr-Cyrl-BA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аметан</a:t>
            </a:r>
          </a:p>
          <a:p>
            <a:endParaRPr lang="sr-Cyrl-BA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Cyrl-BA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</a:t>
            </a:r>
            <a:r>
              <a:rPr lang="sr-Cyrl-BA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рабар</a:t>
            </a:r>
          </a:p>
          <a:p>
            <a:endParaRPr lang="sr-Cyrl-BA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Cyrl-BA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</a:t>
            </a:r>
            <a:r>
              <a:rPr lang="sr-Cyrl-BA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ржи ријеч</a:t>
            </a:r>
            <a:endParaRPr lang="sr-Latn-R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61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B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2211" y="953037"/>
            <a:ext cx="112675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sr-Cyrl-BA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вака басна нам нешто поручује, а басна „Лав и миш“ нам је показала шта нам се може десити када учинимо добро дјело.</a:t>
            </a:r>
          </a:p>
          <a:p>
            <a:endParaRPr lang="sr-Cyrl-BA" sz="28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Cyrl-BA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Лав је поштедио мишу живот, порука би гласила:</a:t>
            </a:r>
          </a:p>
          <a:p>
            <a:endParaRPr lang="sr-Cyrl-BA" sz="28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Cyrl-B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„КО ДОБРО ЧИНИ, ДОБРО МУ СЕ ВРАТИ“</a:t>
            </a:r>
            <a:r>
              <a:rPr lang="sr-Cyrl-BA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r-Cyrl-BA" sz="2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r-Cyrl-BA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Cyrl-BA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Миш је одржао дато обећање, помогао је лаву. Порука би била:</a:t>
            </a:r>
          </a:p>
          <a:p>
            <a:endParaRPr lang="sr-Cyrl-BA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Cyrl-B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„И СЛАБИЈИ МОГУ ПОМОЋИ ЈАКИМА“</a:t>
            </a:r>
            <a:r>
              <a:rPr lang="sr-Cyrl-BA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r-Cyrl-BA" sz="2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44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B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8913" y="528033"/>
            <a:ext cx="1084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ЗАДАЦИ ЗА САМОСТАЛАН РАД</a:t>
            </a:r>
          </a:p>
          <a:p>
            <a:pPr algn="ctr"/>
            <a:endParaRPr lang="sr-Cyrl-BA" sz="3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Cyrl-BA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Напишите једну поруку басне.</a:t>
            </a:r>
          </a:p>
          <a:p>
            <a:endParaRPr lang="sr-Cyrl-BA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Cyrl-BA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Илуструјте басну.</a:t>
            </a:r>
            <a:endParaRPr lang="sr-Latn-R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439" y="2804642"/>
            <a:ext cx="4516074" cy="3444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222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B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36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12" y="928672"/>
            <a:ext cx="11428592" cy="4525963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None/>
            </a:pPr>
            <a:r>
              <a:rPr lang="sr-Cyrl-RS" sz="9600" dirty="0" smtClean="0">
                <a:latin typeface="Arial" pitchFamily="34" charset="0"/>
                <a:cs typeface="Arial" pitchFamily="34" charset="0"/>
              </a:rPr>
              <a:t>1. Израчунај на најлакши начин.</a:t>
            </a:r>
          </a:p>
          <a:p>
            <a:pPr marL="514350" indent="-514350">
              <a:buNone/>
            </a:pPr>
            <a:endParaRPr lang="sr-Cyrl-RS" sz="96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sr-Cyrl-RS" sz="9600" dirty="0" smtClean="0">
                <a:latin typeface="Arial" pitchFamily="34" charset="0"/>
                <a:cs typeface="Arial" pitchFamily="34" charset="0"/>
              </a:rPr>
              <a:t>  </a:t>
            </a:r>
            <a:endParaRPr lang="sr-Latn-RS" sz="96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sr-Cyrl-RS" sz="9600" dirty="0" smtClean="0">
                <a:latin typeface="Arial" pitchFamily="34" charset="0"/>
                <a:cs typeface="Arial" pitchFamily="34" charset="0"/>
              </a:rPr>
              <a:t>     </a:t>
            </a:r>
            <a:endParaRPr lang="sr-Cyrl-BA" sz="96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endParaRPr lang="sr-Cyrl-RS" sz="9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RS" sz="9600" dirty="0" smtClean="0">
                <a:latin typeface="Arial" pitchFamily="34" charset="0"/>
                <a:cs typeface="Arial" pitchFamily="34" charset="0"/>
              </a:rPr>
              <a:t>2. Израчунај.</a:t>
            </a:r>
          </a:p>
          <a:p>
            <a:pPr>
              <a:buNone/>
            </a:pPr>
            <a:endParaRPr lang="sr-Cyrl-RS" sz="9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sz="9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sz="9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RS" sz="9600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pPr>
              <a:buNone/>
            </a:pPr>
            <a:endParaRPr lang="sr-Cyrl-RS" sz="9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RS" sz="9600" dirty="0" smtClean="0">
                <a:latin typeface="Arial" pitchFamily="34" charset="0"/>
                <a:cs typeface="Arial" pitchFamily="34" charset="0"/>
              </a:rPr>
              <a:t>      </a:t>
            </a:r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     </a:t>
            </a:r>
          </a:p>
        </p:txBody>
      </p:sp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019" y="4286256"/>
            <a:ext cx="4131021" cy="20545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7030" y="1457013"/>
            <a:ext cx="131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( 9 + 1 )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6961" y="1462662"/>
            <a:ext cx="1231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 + 7 =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4841" y="1457012"/>
            <a:ext cx="881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+ 6 =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81317" y="1457011"/>
            <a:ext cx="1367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 + 6 =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93385" y="1457011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6961" y="193560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13 - 8 =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18388" y="192995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( 13 - 3 )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49815" y="1929954"/>
            <a:ext cx="1057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- 5 =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34724" y="1941231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10 - 5 =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94143" y="193883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6961" y="319165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13 + 7 =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34423" y="3191652"/>
            <a:ext cx="1577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14 - 10 =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56665" y="3179824"/>
            <a:ext cx="780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18388" y="3193398"/>
            <a:ext cx="795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6961" y="3658950"/>
            <a:ext cx="153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 + 10 =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34423" y="3658950"/>
            <a:ext cx="1506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19 - 6 =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92057" y="3662314"/>
            <a:ext cx="924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51947" y="3659851"/>
            <a:ext cx="919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2676" y="4120615"/>
            <a:ext cx="131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 + 8 =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97030" y="4126247"/>
            <a:ext cx="908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34423" y="4120615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15 - 9 =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62095" y="411971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9" grpId="0"/>
      <p:bldP spid="30" grpId="0"/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="" xmlns:a16="http://schemas.microsoft.com/office/drawing/2014/main" id="{C1DD1A8A-57D5-4A81-AD04-532B043C56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736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usic sheet">
            <a:extLst>
              <a:ext uri="{FF2B5EF4-FFF2-40B4-BE49-F238E27FC236}">
                <a16:creationId xmlns="" xmlns:a16="http://schemas.microsoft.com/office/drawing/2014/main" id="{4592D2F5-72C8-4272-AA8F-6682F9C455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-3046" y="1"/>
            <a:ext cx="12190412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</p:pic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007891EC-4501-44ED-A8C8-B11B6DB767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2207602"/>
            <a:ext cx="12190412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B79251-F0A1-4B5E-B525-3FB94D371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137" y="325550"/>
            <a:ext cx="10057091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r-Cyrl-BA" sz="4800" dirty="0">
                <a:latin typeface="Arial" panose="020B0604020202020204" pitchFamily="34" charset="0"/>
                <a:cs typeface="Arial" panose="020B0604020202020204" pitchFamily="34" charset="0"/>
              </a:rPr>
              <a:t>МУЗИЧКА КУЛТУРА</a:t>
            </a:r>
            <a:endParaRPr lang="sr-Latn-BA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A9C2D4C-6E0A-4F56-8F63-375A3C0DCE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9908" y="4072044"/>
            <a:ext cx="10057091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r-Cyrl-B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36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sr-Cyrl-B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РАЗРЕД</a:t>
            </a:r>
            <a:endParaRPr lang="sr-Latn-B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36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Music sheet">
            <a:extLst>
              <a:ext uri="{FF2B5EF4-FFF2-40B4-BE49-F238E27FC236}">
                <a16:creationId xmlns="" xmlns:a16="http://schemas.microsoft.com/office/drawing/2014/main" id="{AA8B8459-AA66-498E-A706-7C6C32EB57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1"/>
            <a:ext cx="1219041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0E3541-A832-43FD-903D-2991A1559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590" y="236871"/>
            <a:ext cx="10945216" cy="1062958"/>
          </a:xfrm>
        </p:spPr>
        <p:txBody>
          <a:bodyPr>
            <a:noAutofit/>
          </a:bodyPr>
          <a:lstStyle/>
          <a:p>
            <a:pPr algn="ctr"/>
            <a:r>
              <a:rPr lang="sr-Cyrl-R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Шта </a:t>
            </a:r>
            <a:r>
              <a:rPr lang="sr-Cyrl-R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је заједничко следећим сликама?</a:t>
            </a:r>
            <a:endParaRPr lang="sr-Latn-BA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53406923-FA27-424F-BF97-3384A8723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091" y="5120943"/>
            <a:ext cx="10514231" cy="1500187"/>
          </a:xfrm>
        </p:spPr>
        <p:txBody>
          <a:bodyPr>
            <a:normAutofit/>
          </a:bodyPr>
          <a:lstStyle/>
          <a:p>
            <a:pPr algn="ctr"/>
            <a:r>
              <a:rPr lang="sr-Cyrl-BA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РЈЕШЕЊЕ</a:t>
            </a:r>
            <a:r>
              <a:rPr lang="sr-Cyrl-BA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САОБРАЋАЈАЦ</a:t>
            </a:r>
            <a:endParaRPr lang="sr-Latn-BA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unnam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086" y="1587758"/>
            <a:ext cx="2285702" cy="3048000"/>
          </a:xfrm>
          <a:prstGeom prst="rect">
            <a:avLst/>
          </a:prstGeom>
        </p:spPr>
      </p:pic>
      <p:pic>
        <p:nvPicPr>
          <p:cNvPr id="10" name="Picture 9" descr="Ylu87T3K6jvGtcQrmcELrg_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6956" y="1511818"/>
            <a:ext cx="4076428" cy="2821256"/>
          </a:xfrm>
          <a:prstGeom prst="rect">
            <a:avLst/>
          </a:prstGeom>
        </p:spPr>
      </p:pic>
      <p:pic>
        <p:nvPicPr>
          <p:cNvPr id="11" name="Picture 10" descr="index.jpgg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1072" y="1558213"/>
            <a:ext cx="2226663" cy="302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Music sheet">
            <a:extLst>
              <a:ext uri="{FF2B5EF4-FFF2-40B4-BE49-F238E27FC236}">
                <a16:creationId xmlns="" xmlns:a16="http://schemas.microsoft.com/office/drawing/2014/main" id="{9BEE7992-BA15-4EE4-9015-E4909B05B8F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0413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98333" y="931803"/>
            <a:ext cx="6095207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RS" sz="4800" dirty="0" smtClean="0">
                <a:latin typeface="Arial" pitchFamily="34" charset="0"/>
                <a:cs typeface="Arial" pitchFamily="34" charset="0"/>
              </a:rPr>
              <a:t>САОБРАЋАЈАЦ</a:t>
            </a:r>
          </a:p>
          <a:p>
            <a:r>
              <a:rPr lang="sr-Cyrl-RS" sz="4800" dirty="0" smtClean="0">
                <a:latin typeface="Arial" pitchFamily="34" charset="0"/>
                <a:cs typeface="Arial" pitchFamily="34" charset="0"/>
              </a:rPr>
              <a:t>                Н.  Хиба</a:t>
            </a:r>
            <a:endParaRPr lang="sr-Latn-BA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policaja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051" y="2123430"/>
            <a:ext cx="2831471" cy="422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6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yt1s.com - Саобраћајац_480p_Trim">
            <a:hlinkClick r:id="" action="ppaction://media"/>
            <a:extLst>
              <a:ext uri="{FF2B5EF4-FFF2-40B4-BE49-F238E27FC236}">
                <a16:creationId xmlns="" xmlns:a16="http://schemas.microsoft.com/office/drawing/2014/main" id="{A7F15B4D-5581-4245-8D14-E58D562D991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4764" y="-1"/>
            <a:ext cx="1219994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4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8" descr="Music sheet">
            <a:extLst>
              <a:ext uri="{FF2B5EF4-FFF2-40B4-BE49-F238E27FC236}">
                <a16:creationId xmlns="" xmlns:a16="http://schemas.microsoft.com/office/drawing/2014/main" id="{559661A0-DAF4-4190-B822-DA6E08CDB8B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0413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DF90F3DB-ABC0-4C97-BD0D-7D07977980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1" y="565151"/>
            <a:ext cx="9547570" cy="3521075"/>
          </a:xfrm>
        </p:spPr>
        <p:txBody>
          <a:bodyPr>
            <a:normAutofit/>
          </a:bodyPr>
          <a:lstStyle/>
          <a:p>
            <a:pPr algn="l"/>
            <a:r>
              <a:rPr lang="sr-Cyrl-BA" sz="3200" b="1" dirty="0">
                <a:latin typeface="Arial" panose="020B0604020202020204" pitchFamily="34" charset="0"/>
                <a:cs typeface="Arial" panose="020B0604020202020204" pitchFamily="34" charset="0"/>
              </a:rPr>
              <a:t>ОПИС ИГРЕ: </a:t>
            </a:r>
            <a:r>
              <a:rPr lang="sr-Latn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Ученици </a:t>
            </a:r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>формирају колону и крећу се по </a:t>
            </a:r>
            <a:r>
              <a:rPr lang="sr-Cyrl-B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учионици </a:t>
            </a:r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>марширајући.</a:t>
            </a:r>
            <a:b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>Дијете – саобраћајац, прати текст пјесме и подиже црвени и зелени картон у одговарајућем тренутку. 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Пјешаци </a:t>
            </a:r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>строго поштују његове сигнале.</a:t>
            </a:r>
            <a:endParaRPr lang="sr-Latn-B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09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usic sheet">
            <a:extLst>
              <a:ext uri="{FF2B5EF4-FFF2-40B4-BE49-F238E27FC236}">
                <a16:creationId xmlns="" xmlns:a16="http://schemas.microsoft.com/office/drawing/2014/main" id="{DF1150B1-1979-4A66-8CE3-B37B0B4587C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D682C6-0A59-400A-9686-5312B8BCF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4800" dirty="0">
                <a:latin typeface="Arial" panose="020B0604020202020204" pitchFamily="34" charset="0"/>
                <a:cs typeface="Arial" panose="020B0604020202020204" pitchFamily="34" charset="0"/>
              </a:rPr>
              <a:t>ЗАДАТАК ЗА САМОСТАЛАН РАД</a:t>
            </a:r>
            <a:endParaRPr lang="sr-Latn-BA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B37286-48F0-4400-9A60-DBF4682BD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Cyrl-BA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Научите пјесму.</a:t>
            </a:r>
          </a:p>
          <a:p>
            <a:pPr>
              <a:buNone/>
            </a:pPr>
            <a:r>
              <a:rPr lang="sr-Cyrl-BA" sz="4400" smtClean="0">
                <a:latin typeface="Arial" panose="020B0604020202020204" pitchFamily="34" charset="0"/>
                <a:cs typeface="Arial" panose="020B0604020202020204" pitchFamily="34" charset="0"/>
              </a:rPr>
              <a:t>Нацртајте </a:t>
            </a:r>
            <a:r>
              <a:rPr lang="sr-Cyrl-BA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саобраћајца.</a:t>
            </a:r>
            <a:endParaRPr lang="sr-Latn-BA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69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 descr="Music sheet">
            <a:extLst>
              <a:ext uri="{FF2B5EF4-FFF2-40B4-BE49-F238E27FC236}">
                <a16:creationId xmlns="" xmlns:a16="http://schemas.microsoft.com/office/drawing/2014/main" id="{00AD5948-D3BF-48F5-89CD-C81D072D074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0413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78915F-3C2E-4553-9E3A-E714A3D9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FECF2A6-79DA-4CA3-A5A5-BE19354B9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1440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49" y="928672"/>
            <a:ext cx="10971372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r-Cyrl-RS" sz="28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За</a:t>
            </a:r>
            <a:r>
              <a:rPr lang="sr-Cyrl-RS" sz="2800" dirty="0" smtClean="0">
                <a:latin typeface="Arial" pitchFamily="34" charset="0"/>
                <a:cs typeface="Arial" pitchFamily="34" charset="0"/>
              </a:rPr>
              <a:t> колико је збир бројева 7 и 2 мањи од броја 19?</a:t>
            </a:r>
            <a:endParaRPr lang="sr-Latn-R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Latn-R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RS" sz="2800" dirty="0" smtClean="0">
                <a:latin typeface="Arial" pitchFamily="34" charset="0"/>
                <a:cs typeface="Arial" pitchFamily="34" charset="0"/>
              </a:rPr>
              <a:t>    Рјешење:</a:t>
            </a:r>
          </a:p>
          <a:p>
            <a:pPr>
              <a:buNone/>
            </a:pPr>
            <a:endParaRPr lang="sr-Cyrl-R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RS" sz="2800" dirty="0" smtClean="0">
                <a:latin typeface="Arial" pitchFamily="34" charset="0"/>
                <a:cs typeface="Arial" pitchFamily="34" charset="0"/>
              </a:rPr>
              <a:t>    Одговор: Збир бројева 7 и 2 мањи је од броја 19 за 10.</a:t>
            </a:r>
          </a:p>
          <a:p>
            <a:pPr>
              <a:buNone/>
            </a:pPr>
            <a:endParaRPr lang="sr-Cyrl-R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RS" sz="2800" dirty="0" smtClean="0">
                <a:latin typeface="Arial" pitchFamily="34" charset="0"/>
                <a:cs typeface="Arial" pitchFamily="34" charset="0"/>
              </a:rPr>
              <a:t>4. Збир бројева 9 и 7 умањи њиховом разликом.</a:t>
            </a:r>
          </a:p>
          <a:p>
            <a:pPr>
              <a:buNone/>
            </a:pPr>
            <a:endParaRPr lang="sr-Cyrl-R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RS" sz="2800" dirty="0" smtClean="0">
                <a:latin typeface="Arial" pitchFamily="34" charset="0"/>
                <a:cs typeface="Arial" pitchFamily="34" charset="0"/>
              </a:rPr>
              <a:t>    Рјешење:</a:t>
            </a:r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Latn-RS" dirty="0" smtClean="0"/>
              <a:t>  </a:t>
            </a:r>
            <a:endParaRPr lang="en-US" dirty="0"/>
          </a:p>
        </p:txBody>
      </p:sp>
      <p:pic>
        <p:nvPicPr>
          <p:cNvPr id="6" name="Picture 5" descr="f4200f96b3a8a7b988c46a267b05ce3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1879" y="3643314"/>
            <a:ext cx="2524319" cy="24527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50790" y="155679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19 -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2858" y="155679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( 7 + 2 ) =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60873" y="1556791"/>
            <a:ext cx="1230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19 - 9 = 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2701" y="1556791"/>
            <a:ext cx="647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76" y="393305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( 9 + 7 ) -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8942" y="393305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( 9 - 7 ) =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8945" y="393305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16 - 2 = 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9825" y="3933055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87" y="785794"/>
            <a:ext cx="10971372" cy="485778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sr-Cyrl-RS" sz="3800" dirty="0" smtClean="0">
                <a:latin typeface="Arial" pitchFamily="34" charset="0"/>
                <a:cs typeface="Arial" pitchFamily="34" charset="0"/>
              </a:rPr>
              <a:t>5. Умањеник је 19, а умањилац је за 9 мањи од умањеника. Израчунај         разлику.</a:t>
            </a:r>
          </a:p>
          <a:p>
            <a:pPr>
              <a:buNone/>
            </a:pPr>
            <a:endParaRPr lang="sr-Cyrl-RS" sz="3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RS" sz="3800" dirty="0" smtClean="0">
                <a:latin typeface="Arial" pitchFamily="34" charset="0"/>
                <a:cs typeface="Arial" pitchFamily="34" charset="0"/>
              </a:rPr>
              <a:t>    Рјешење:</a:t>
            </a:r>
          </a:p>
          <a:p>
            <a:pPr>
              <a:buNone/>
            </a:pPr>
            <a:r>
              <a:rPr lang="sr-Cyrl-RS" sz="3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sr-Cyrl-RS" sz="3800" dirty="0" smtClean="0">
                <a:latin typeface="Arial" pitchFamily="34" charset="0"/>
                <a:cs typeface="Arial" pitchFamily="34" charset="0"/>
              </a:rPr>
              <a:t>6. Ученици су цртали цртеже за изложбу. На изложбу су поставили 13</a:t>
            </a:r>
          </a:p>
          <a:p>
            <a:pPr>
              <a:buNone/>
            </a:pPr>
            <a:r>
              <a:rPr lang="sr-Cyrl-R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sr-Cyrl-RS" sz="3800" dirty="0" smtClean="0">
                <a:latin typeface="Arial" pitchFamily="34" charset="0"/>
                <a:cs typeface="Arial" pitchFamily="34" charset="0"/>
              </a:rPr>
              <a:t>   цртежа, а 6 цртежа су окачили у учионици.</a:t>
            </a:r>
          </a:p>
          <a:p>
            <a:pPr>
              <a:buNone/>
            </a:pPr>
            <a:r>
              <a:rPr lang="sr-Cyrl-RS" sz="3800" dirty="0" smtClean="0">
                <a:latin typeface="Arial" pitchFamily="34" charset="0"/>
                <a:cs typeface="Arial" pitchFamily="34" charset="0"/>
              </a:rPr>
              <a:t>    Колико су цртежа укупно нацртали?</a:t>
            </a:r>
          </a:p>
          <a:p>
            <a:pPr>
              <a:buNone/>
            </a:pPr>
            <a:endParaRPr lang="sr-Cyrl-RS" sz="3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RS" sz="3800" dirty="0" smtClean="0">
                <a:latin typeface="Arial" pitchFamily="34" charset="0"/>
                <a:cs typeface="Arial" pitchFamily="34" charset="0"/>
              </a:rPr>
              <a:t>     Рјешење:</a:t>
            </a:r>
          </a:p>
          <a:p>
            <a:pPr>
              <a:buNone/>
            </a:pPr>
            <a:endParaRPr lang="sr-Cyrl-RS" sz="3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RS" sz="3800" dirty="0" smtClean="0">
                <a:latin typeface="Arial" pitchFamily="34" charset="0"/>
                <a:cs typeface="Arial" pitchFamily="34" charset="0"/>
              </a:rPr>
              <a:t>     Одговор: Укупно су нацртали 19 цртежа.  </a:t>
            </a:r>
            <a:endParaRPr lang="en-US" sz="3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81877979-illustration-of-stickman-kids-sitting-on-math-books-holding-pie-chart-and-calcula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47593" y="3500438"/>
            <a:ext cx="2883309" cy="17019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98862" y="1700808"/>
            <a:ext cx="1772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( 19 - 9 ) =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7884" y="1698377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19 -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6923" y="1700807"/>
            <a:ext cx="1576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19 - 10 =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6690" y="1698377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7566" y="3789040"/>
            <a:ext cx="1042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9481" y="378904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+ 6 =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82478" y="378904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49" y="928672"/>
            <a:ext cx="1097137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2400" dirty="0" smtClean="0">
                <a:latin typeface="Arial" pitchFamily="34" charset="0"/>
                <a:cs typeface="Arial" pitchFamily="34" charset="0"/>
              </a:rPr>
              <a:t>7. Јелена и Мирко су скупљали пластичне чепове. 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Сакупили 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су 6 плавих, 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10 црвених и 4 зелена. </a:t>
            </a:r>
          </a:p>
          <a:p>
            <a:pPr>
              <a:buNone/>
            </a:pPr>
            <a:r>
              <a:rPr lang="sr-Cyrl-RS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Колико су укупно скупили чепова?</a:t>
            </a:r>
          </a:p>
          <a:p>
            <a:pPr>
              <a:buNone/>
            </a:pPr>
            <a:r>
              <a:rPr lang="sr-Cyrl-RS" sz="24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None/>
            </a:pPr>
            <a:r>
              <a:rPr lang="sr-Cyrl-RS" sz="2400" dirty="0" smtClean="0">
                <a:latin typeface="Arial" pitchFamily="34" charset="0"/>
                <a:cs typeface="Arial" pitchFamily="34" charset="0"/>
              </a:rPr>
              <a:t>    Рјешење: </a:t>
            </a:r>
          </a:p>
          <a:p>
            <a:pPr>
              <a:buNone/>
            </a:pPr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RS" sz="2400" dirty="0" smtClean="0">
                <a:latin typeface="Arial" pitchFamily="34" charset="0"/>
                <a:cs typeface="Arial" pitchFamily="34" charset="0"/>
              </a:rPr>
              <a:t>    Одговор: Јелена и Мирко скупили су 20 чепова.</a:t>
            </a:r>
          </a:p>
          <a:p>
            <a:pPr>
              <a:buNone/>
            </a:pPr>
            <a:endParaRPr lang="sr-Cyrl-R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welc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1803" y="3020785"/>
            <a:ext cx="2285718" cy="2433850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2350790" y="2534719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( 6 + 10 )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646934" y="2534718"/>
            <a:ext cx="1212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+ 4 =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03018" y="2534717"/>
            <a:ext cx="1334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16 + 4 =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5592361" y="2534717"/>
            <a:ext cx="901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87" y="714358"/>
            <a:ext cx="1097137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dirty="0" smtClean="0"/>
              <a:t>         </a:t>
            </a:r>
            <a:r>
              <a:rPr lang="sr-Latn-RS" dirty="0" smtClean="0"/>
              <a:t>    </a:t>
            </a:r>
            <a:endParaRPr lang="sr-Cyrl-RS" dirty="0" smtClean="0"/>
          </a:p>
          <a:p>
            <a:pPr>
              <a:buNone/>
            </a:pPr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ЗАДАЦИ ЗА САМОСТАЛАН РАД:</a:t>
            </a:r>
          </a:p>
          <a:p>
            <a:pPr>
              <a:buNone/>
            </a:pPr>
            <a:r>
              <a:rPr lang="sr-Cyrl-RS" sz="2400" dirty="0" smtClean="0">
                <a:latin typeface="Arial" pitchFamily="34" charset="0"/>
                <a:cs typeface="Arial" pitchFamily="34" charset="0"/>
              </a:rPr>
              <a:t>         Задаци 8., 9. и 10. </a:t>
            </a:r>
            <a:r>
              <a:rPr lang="sr-Cyrl-RS" sz="2400" smtClean="0">
                <a:latin typeface="Arial" pitchFamily="34" charset="0"/>
                <a:cs typeface="Arial" pitchFamily="34" charset="0"/>
              </a:rPr>
              <a:t>у уџбенику математике 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на страни 102.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/>
              <a:t> </a:t>
            </a:r>
            <a:endParaRPr lang="sr-Latn-RS" dirty="0" smtClean="0"/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sr-Cyrl-RS" dirty="0" smtClean="0"/>
          </a:p>
        </p:txBody>
      </p:sp>
      <p:pic>
        <p:nvPicPr>
          <p:cNvPr id="4" name="Picture 3" descr="screenshot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30" y="3000372"/>
            <a:ext cx="5831081" cy="32842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B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7" b="6479"/>
          <a:stretch/>
        </p:blipFill>
        <p:spPr>
          <a:xfrm>
            <a:off x="0" y="117346"/>
            <a:ext cx="12065933" cy="6740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3744" y="746976"/>
            <a:ext cx="6672190" cy="1083853"/>
          </a:xfrm>
        </p:spPr>
        <p:txBody>
          <a:bodyPr>
            <a:normAutofit/>
          </a:bodyPr>
          <a:lstStyle/>
          <a:p>
            <a:r>
              <a:rPr lang="sr-Cyrl-BA" sz="4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Српски језик – 2. разред</a:t>
            </a:r>
            <a:endParaRPr lang="sr-Latn-RS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1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B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778" y="239152"/>
            <a:ext cx="6385902" cy="264472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r-Cyrl-BA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Има огромну гриву.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r-Cyrl-BA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Припада породици мачака.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r-Cyrl-BA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Живи у Африци.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r-Cyrl-BA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њега кажу да је краљ свих животиња.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r-Cyrl-BA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 је то?</a:t>
            </a:r>
          </a:p>
          <a:p>
            <a:pPr marL="0" indent="0">
              <a:buNone/>
            </a:pPr>
            <a:endParaRPr lang="sr-Latn-RS" dirty="0"/>
          </a:p>
        </p:txBody>
      </p:sp>
      <p:sp>
        <p:nvSpPr>
          <p:cNvPr id="5" name="TextBox 4"/>
          <p:cNvSpPr txBox="1"/>
          <p:nvPr/>
        </p:nvSpPr>
        <p:spPr>
          <a:xfrm>
            <a:off x="5823267" y="3024555"/>
            <a:ext cx="611864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Јако је мали.</a:t>
            </a:r>
          </a:p>
          <a:p>
            <a:r>
              <a:rPr lang="sr-Cyrl-BA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Обично је сиве боје.</a:t>
            </a:r>
          </a:p>
          <a:p>
            <a:r>
              <a:rPr lang="sr-Cyrl-BA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Сир му је омиљена храна, али воли и да се храни зрневљем.</a:t>
            </a:r>
          </a:p>
          <a:p>
            <a:r>
              <a:rPr lang="sr-Cyrl-BA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 је то?</a:t>
            </a:r>
          </a:p>
          <a:p>
            <a:endParaRPr lang="sr-Cyrl-BA" sz="2800" dirty="0" smtClean="0"/>
          </a:p>
          <a:p>
            <a:endParaRPr lang="sr-Latn-R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606" y="473882"/>
            <a:ext cx="3307408" cy="24099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875" y="2640555"/>
            <a:ext cx="3020902" cy="387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2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1214</TotalTime>
  <Words>790</Words>
  <Application>Microsoft Office PowerPoint</Application>
  <PresentationFormat>Custom</PresentationFormat>
  <Paragraphs>186</Paragraphs>
  <Slides>26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Математика - 2. разред  САБИРАЊЕ И ОДУЗИМАЊЕ ДО 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Српски језик – 2. разред</vt:lpstr>
      <vt:lpstr>PowerPoint Presentation</vt:lpstr>
      <vt:lpstr>Лав и миш По Езопу</vt:lpstr>
      <vt:lpstr>PowerPoint Presentation</vt:lpstr>
      <vt:lpstr>Непознате ријечи: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МУЗИЧКА КУЛТУРА</vt:lpstr>
      <vt:lpstr>Шта је заједничко следећим сликама?</vt:lpstr>
      <vt:lpstr>PowerPoint Presentation</vt:lpstr>
      <vt:lpstr>PowerPoint Presentation</vt:lpstr>
      <vt:lpstr>ОПИС ИГРЕ:  Ученици формирају колону и крећу се по учионици марширајући. Дијете – саобраћајац, прати текст пјесме и подиже црвени и зелени картон у одговарајућем тренутку.  Пјешаци строго поштују његове сигнале.</vt:lpstr>
      <vt:lpstr>ЗАДАТАК ЗА САМОСТАЛАН РАД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САБИРАЊЕ И ОДУЗИМАЊЕ ДО 20</dc:title>
  <dc:creator>Corporate Edition</dc:creator>
  <cp:lastModifiedBy>Admin</cp:lastModifiedBy>
  <cp:revision>79</cp:revision>
  <dcterms:created xsi:type="dcterms:W3CDTF">2021-02-23T18:36:14Z</dcterms:created>
  <dcterms:modified xsi:type="dcterms:W3CDTF">2021-02-28T20:09:10Z</dcterms:modified>
</cp:coreProperties>
</file>