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C00CE-D7E8-426B-BA15-84BA154A8FC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478B-C648-4C6C-BF76-31DB51481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71486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ПОЗНАВАЊЕ ПРИРОДЕ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        5. 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85786" y="257175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ШУМЕ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642924"/>
            <a:ext cx="2657475" cy="1714500"/>
          </a:xfrm>
          <a:prstGeom prst="rect">
            <a:avLst/>
          </a:prstGeom>
        </p:spPr>
      </p:pic>
      <p:pic>
        <p:nvPicPr>
          <p:cNvPr id="7" name="Slika 6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9" y="2786065"/>
            <a:ext cx="2643206" cy="1712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85720" y="500048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Шума је заједница биљака, животиња и микроорганизама у којој највише има дрвећа.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Поред дрвећа у шуми има жбуња, грмља и зељастих биљака.</a:t>
            </a: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 развој шума неопходни су: топлота, свјетлост, вода и земљиште.</a:t>
            </a: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Шуме се дијеле на:  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- листопадне,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- четинарске,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- мјешовите. </a:t>
            </a:r>
          </a:p>
          <a:p>
            <a:pPr>
              <a:buFontTx/>
              <a:buChar char="-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249853"/>
            <a:ext cx="821537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u="sng" dirty="0" smtClean="0">
                <a:latin typeface="Times New Roman" pitchFamily="18" charset="0"/>
                <a:cs typeface="Times New Roman" pitchFamily="18" charset="0"/>
              </a:rPr>
              <a:t>Листопадне шуме</a:t>
            </a:r>
            <a:r>
              <a:rPr lang="sr-Latn-RS" sz="24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400" u="sng" dirty="0" smtClean="0">
                <a:latin typeface="Times New Roman" pitchFamily="18" charset="0"/>
                <a:cs typeface="Times New Roman" pitchFamily="18" charset="0"/>
              </a:rPr>
              <a:t>бјелогоричне)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Развиле су се на равничарским, брдским и планинским 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предјелима, гдје је зима хладна а љето топло са довољно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падавина.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То су шуме букве, храста и граба.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Њихове крошње у прољеће добију цвјетове и листове, који  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току јесени жуте и опадају, због чега су и добиле овакав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назив.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Могу бити чисте и мјешовите.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Код нас су најзаступљеније храстове и букове листопадне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шуме.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У листопадно дрвеће још убрајамо: брезу, јасен,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јавор, кестен, орах, тополу и друго.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/>
        </p:nvSpPr>
        <p:spPr>
          <a:xfrm>
            <a:off x="3714744" y="3857634"/>
            <a:ext cx="2000264" cy="11287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428596" y="3500444"/>
            <a:ext cx="2786082" cy="1285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6429388" y="428610"/>
            <a:ext cx="2143140" cy="25003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428596" y="357172"/>
            <a:ext cx="2071702" cy="25717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6429388" y="3643320"/>
            <a:ext cx="2071702" cy="10572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Prava linija spajanja sa strelicom 11"/>
          <p:cNvCxnSpPr/>
          <p:nvPr/>
        </p:nvCxnSpPr>
        <p:spPr>
          <a:xfrm rot="10800000">
            <a:off x="2571736" y="1428742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rava linija spajanja sa strelicom 13"/>
          <p:cNvCxnSpPr/>
          <p:nvPr/>
        </p:nvCxnSpPr>
        <p:spPr>
          <a:xfrm rot="10800000" flipV="1">
            <a:off x="2428860" y="2571750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rava linija spajanja sa strelicom 15"/>
          <p:cNvCxnSpPr/>
          <p:nvPr/>
        </p:nvCxnSpPr>
        <p:spPr>
          <a:xfrm rot="5400000">
            <a:off x="4036215" y="317897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rava linija spajanja sa strelicom 21"/>
          <p:cNvCxnSpPr/>
          <p:nvPr/>
        </p:nvCxnSpPr>
        <p:spPr>
          <a:xfrm>
            <a:off x="5500694" y="2714626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rava linija spajanja sa strelicom 23"/>
          <p:cNvCxnSpPr/>
          <p:nvPr/>
        </p:nvCxnSpPr>
        <p:spPr>
          <a:xfrm flipV="1">
            <a:off x="5715008" y="135730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kvir za tekst 24"/>
          <p:cNvSpPr txBox="1"/>
          <p:nvPr/>
        </p:nvSpPr>
        <p:spPr>
          <a:xfrm>
            <a:off x="3071802" y="21429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ХРАСТОВЕ ШУМЕ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kvir za tekst 25"/>
          <p:cNvSpPr txBox="1"/>
          <p:nvPr/>
        </p:nvSpPr>
        <p:spPr>
          <a:xfrm>
            <a:off x="4071934" y="4000510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вијетле   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шуме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kvir za tekst 26"/>
          <p:cNvSpPr txBox="1"/>
          <p:nvPr/>
        </p:nvSpPr>
        <p:spPr>
          <a:xfrm>
            <a:off x="642910" y="3643320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богате жбуњем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и зељастим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биљкама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kvir za tekst 27"/>
          <p:cNvSpPr txBox="1"/>
          <p:nvPr/>
        </p:nvSpPr>
        <p:spPr>
          <a:xfrm>
            <a:off x="714348" y="785800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азубљени 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листови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kvir za tekst 28"/>
          <p:cNvSpPr txBox="1"/>
          <p:nvPr/>
        </p:nvSpPr>
        <p:spPr>
          <a:xfrm>
            <a:off x="6786578" y="3714758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храпава</a:t>
            </a: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кора</a:t>
            </a:r>
            <a:endParaRPr lang="en-US" dirty="0"/>
          </a:p>
        </p:txBody>
      </p:sp>
      <p:sp>
        <p:nvSpPr>
          <p:cNvPr id="30" name="Okvir za tekst 29"/>
          <p:cNvSpPr txBox="1"/>
          <p:nvPr/>
        </p:nvSpPr>
        <p:spPr>
          <a:xfrm>
            <a:off x="6643702" y="71436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лод је жир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Slika 18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714494"/>
            <a:ext cx="1344344" cy="1071569"/>
          </a:xfrm>
          <a:prstGeom prst="rect">
            <a:avLst/>
          </a:prstGeom>
        </p:spPr>
      </p:pic>
      <p:pic>
        <p:nvPicPr>
          <p:cNvPr id="20" name="Slika 19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933450"/>
            <a:ext cx="2225747" cy="1495424"/>
          </a:xfrm>
          <a:prstGeom prst="rect">
            <a:avLst/>
          </a:prstGeom>
        </p:spPr>
      </p:pic>
      <p:pic>
        <p:nvPicPr>
          <p:cNvPr id="21" name="Slika 20" descr="images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1428742"/>
            <a:ext cx="107157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143240" y="35717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БУКОВЕ ШУМЕ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buk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142990"/>
            <a:ext cx="2090744" cy="1566040"/>
          </a:xfrm>
          <a:prstGeom prst="rect">
            <a:avLst/>
          </a:prstGeom>
        </p:spPr>
      </p:pic>
      <p:cxnSp>
        <p:nvCxnSpPr>
          <p:cNvPr id="7" name="Prava linija spajanja sa strelicom 6"/>
          <p:cNvCxnSpPr/>
          <p:nvPr/>
        </p:nvCxnSpPr>
        <p:spPr>
          <a:xfrm rot="10800000" flipV="1">
            <a:off x="2357422" y="2071684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428596" y="3571882"/>
            <a:ext cx="1785950" cy="11287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kvir za tekst 8"/>
          <p:cNvSpPr txBox="1"/>
          <p:nvPr/>
        </p:nvSpPr>
        <p:spPr>
          <a:xfrm>
            <a:off x="785786" y="3714758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тамне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шуме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rava linija spajanja sa strelicom 10"/>
          <p:cNvCxnSpPr/>
          <p:nvPr/>
        </p:nvCxnSpPr>
        <p:spPr>
          <a:xfrm rot="5400000">
            <a:off x="2464579" y="275034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3000364" y="3500444"/>
            <a:ext cx="2857520" cy="1414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kvir za tekst 12"/>
          <p:cNvSpPr txBox="1"/>
          <p:nvPr/>
        </p:nvSpPr>
        <p:spPr>
          <a:xfrm>
            <a:off x="3071802" y="3500444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сиромашне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жбунастим и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зељастим биљкама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rava linija spajanja sa strelicom 14"/>
          <p:cNvCxnSpPr/>
          <p:nvPr/>
        </p:nvCxnSpPr>
        <p:spPr>
          <a:xfrm rot="5400000">
            <a:off x="4037009" y="3107535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Elipsa 15"/>
          <p:cNvSpPr/>
          <p:nvPr/>
        </p:nvSpPr>
        <p:spPr>
          <a:xfrm>
            <a:off x="142844" y="500048"/>
            <a:ext cx="2128846" cy="24145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kvir za tekst 16"/>
          <p:cNvSpPr txBox="1"/>
          <p:nvPr/>
        </p:nvSpPr>
        <p:spPr>
          <a:xfrm>
            <a:off x="428596" y="500048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јајасто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елипсасти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листови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Slika 17" descr="Fagus-oriental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750069" y="1607337"/>
            <a:ext cx="1000131" cy="1071570"/>
          </a:xfrm>
          <a:prstGeom prst="rect">
            <a:avLst/>
          </a:prstGeom>
        </p:spPr>
      </p:pic>
      <p:cxnSp>
        <p:nvCxnSpPr>
          <p:cNvPr id="20" name="Prava linija spajanja sa strelicom 19"/>
          <p:cNvCxnSpPr/>
          <p:nvPr/>
        </p:nvCxnSpPr>
        <p:spPr>
          <a:xfrm>
            <a:off x="5500694" y="2714626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Elipsa 20"/>
          <p:cNvSpPr/>
          <p:nvPr/>
        </p:nvSpPr>
        <p:spPr>
          <a:xfrm>
            <a:off x="6143636" y="500048"/>
            <a:ext cx="2286016" cy="23574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kvir za tekst 23"/>
          <p:cNvSpPr txBox="1"/>
          <p:nvPr/>
        </p:nvSpPr>
        <p:spPr>
          <a:xfrm>
            <a:off x="6357950" y="857238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плод буквица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буков жир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Slika 26" descr="European_Bee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1714494"/>
            <a:ext cx="1214446" cy="857426"/>
          </a:xfrm>
          <a:prstGeom prst="rect">
            <a:avLst/>
          </a:prstGeom>
        </p:spPr>
      </p:pic>
      <p:cxnSp>
        <p:nvCxnSpPr>
          <p:cNvPr id="29" name="Prava linija spajanja sa strelicom 28"/>
          <p:cNvCxnSpPr/>
          <p:nvPr/>
        </p:nvCxnSpPr>
        <p:spPr>
          <a:xfrm>
            <a:off x="5500694" y="2071684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Elipsa 29"/>
          <p:cNvSpPr/>
          <p:nvPr/>
        </p:nvSpPr>
        <p:spPr>
          <a:xfrm>
            <a:off x="6715140" y="3643320"/>
            <a:ext cx="1714512" cy="11287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kvir za tekst 30"/>
          <p:cNvSpPr txBox="1"/>
          <p:nvPr/>
        </p:nvSpPr>
        <p:spPr>
          <a:xfrm>
            <a:off x="7072330" y="3714758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глатка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кора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  <p:bldP spid="12" grpId="0" animBg="1"/>
      <p:bldP spid="13" grpId="0"/>
      <p:bldP spid="16" grpId="0" animBg="1"/>
      <p:bldP spid="17" grpId="0"/>
      <p:bldP spid="21" grpId="0" animBg="1"/>
      <p:bldP spid="24" grpId="0"/>
      <p:bldP spid="30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214296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u="sng" dirty="0" smtClean="0">
                <a:latin typeface="Times New Roman" pitchFamily="18" charset="0"/>
                <a:cs typeface="Times New Roman" pitchFamily="18" charset="0"/>
              </a:rPr>
              <a:t>Четинарске шуме (црногоричне)</a:t>
            </a:r>
            <a:endParaRPr lang="sr-Latn-R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Развијене су у вишим планинским предјелима.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Код нас су заступљене три врсте четинарског дрвећа: смрча, јела и бор.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Њихови листови су игличастог облика и називају се четине. Оне не опадају у јесен већ трају неколико година, све док не израсте нова четина.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Плод четинара је шишарка.</a:t>
            </a:r>
          </a:p>
          <a:p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429006"/>
            <a:ext cx="1885954" cy="1250470"/>
          </a:xfrm>
          <a:prstGeom prst="rect">
            <a:avLst/>
          </a:prstGeom>
        </p:spPr>
      </p:pic>
      <p:pic>
        <p:nvPicPr>
          <p:cNvPr id="5" name="Slika 4" descr="images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250529" y="3107535"/>
            <a:ext cx="1214446" cy="1857388"/>
          </a:xfrm>
          <a:prstGeom prst="rect">
            <a:avLst/>
          </a:prstGeom>
        </p:spPr>
      </p:pic>
      <p:pic>
        <p:nvPicPr>
          <p:cNvPr id="6" name="Slika 5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2786064"/>
            <a:ext cx="1500198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00034" y="357172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 прелазу листопадне у четинарску шуму развиле су се мјешовите, листопадно-четинарске шуме.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Шуме настањује велики број различитих врста животиња: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биљоједи (срне, вјеверице, јелени, зечеви и друге);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месоједи (вукови, лисице, дивље мачке);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сваштоједи (дивља свиња, медвјед, јеж и друге).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Шуме су богате и птицама као што су: сове, фазани, дјетлићи,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сјенице, славуји, кукавице и многе друге.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142858"/>
            <a:ext cx="37862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ЗНАЧАЈ ШУМА: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извор хране,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дом и склониште за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животиње,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мјесто за излет, одмор,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забаву и спорт,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извор љековитог биља,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чувају изворе ријека,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стварају кисеоник и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прерађују угљен-диоксид,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дрво за огрев, израду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намјештаја, добијање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папира.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4714876" y="142858"/>
            <a:ext cx="44291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ЗАШТИТА ШУМА: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спријечити непланску сјечу,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пошумљавање,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сачувати врсте шумских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животиња,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бринути о дрвећу.</a:t>
            </a:r>
          </a:p>
        </p:txBody>
      </p:sp>
      <p:pic>
        <p:nvPicPr>
          <p:cNvPr id="6" name="Slika 5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786064"/>
            <a:ext cx="1928811" cy="1928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endParaRPr lang="sr-Latn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Проучите и објасните међусобне односе и утицаје биљака и животиња у шуми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C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65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469</Words>
  <Application>Microsoft Office PowerPoint</Application>
  <PresentationFormat>Prikaz na ekranu: (16:9)</PresentationFormat>
  <Paragraphs>86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30</cp:revision>
  <dcterms:created xsi:type="dcterms:W3CDTF">2021-03-06T18:50:30Z</dcterms:created>
  <dcterms:modified xsi:type="dcterms:W3CDTF">2021-03-07T20:39:41Z</dcterms:modified>
</cp:coreProperties>
</file>