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D39D9-0CDE-419D-A7DE-BA50EF471A4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66F4425F-A23E-4C94-9D45-DCC4ADEEABBD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2700000" scaled="1"/>
          <a:tileRect/>
        </a:gradFill>
        <a:effectLst>
          <a:softEdge rad="635000"/>
        </a:effectLst>
        <a:scene3d>
          <a:camera prst="perspectiveContrastingRightFacing"/>
          <a:lightRig rig="threePt" dir="t"/>
        </a:scene3d>
      </dgm:spPr>
      <dgm:t>
        <a:bodyPr/>
        <a:lstStyle/>
        <a:p>
          <a:pPr rtl="0"/>
          <a:r>
            <a:rPr lang="sr-Latn-RS" sz="3200" b="1" i="0" dirty="0" smtClean="0"/>
            <a:t>GRAZIE PER L’ATTENZIONE!</a:t>
          </a:r>
          <a:endParaRPr lang="sr-Latn-RS" sz="3200" b="1" dirty="0"/>
        </a:p>
      </dgm:t>
    </dgm:pt>
    <dgm:pt modelId="{23047A5D-79B3-4513-AD77-F15590FCD337}" type="parTrans" cxnId="{84C5A0DE-23BA-4027-888D-E496EA9F3556}">
      <dgm:prSet/>
      <dgm:spPr/>
      <dgm:t>
        <a:bodyPr/>
        <a:lstStyle/>
        <a:p>
          <a:endParaRPr lang="sr-Latn-RS"/>
        </a:p>
      </dgm:t>
    </dgm:pt>
    <dgm:pt modelId="{788E4A03-5F12-4131-98A5-5040D52B3337}" type="sibTrans" cxnId="{84C5A0DE-23BA-4027-888D-E496EA9F3556}">
      <dgm:prSet/>
      <dgm:spPr/>
      <dgm:t>
        <a:bodyPr/>
        <a:lstStyle/>
        <a:p>
          <a:endParaRPr lang="sr-Latn-RS"/>
        </a:p>
      </dgm:t>
    </dgm:pt>
    <dgm:pt modelId="{8908DAD4-5C58-4BDE-8B06-3ABD52077486}" type="pres">
      <dgm:prSet presAssocID="{678D39D9-0CDE-419D-A7DE-BA50EF471A46}" presName="cycle" presStyleCnt="0">
        <dgm:presLayoutVars>
          <dgm:dir/>
          <dgm:resizeHandles val="exact"/>
        </dgm:presLayoutVars>
      </dgm:prSet>
      <dgm:spPr/>
    </dgm:pt>
    <dgm:pt modelId="{9739F8DB-F7D9-493C-8532-B96820DEADA9}" type="pres">
      <dgm:prSet presAssocID="{66F4425F-A23E-4C94-9D45-DCC4ADEEABBD}" presName="node" presStyleLbl="node1" presStyleIdx="0" presStyleCnt="1">
        <dgm:presLayoutVars>
          <dgm:bulletEnabled val="1"/>
        </dgm:presLayoutVars>
      </dgm:prSet>
      <dgm:spPr/>
    </dgm:pt>
  </dgm:ptLst>
  <dgm:cxnLst>
    <dgm:cxn modelId="{79B453ED-7825-4C0D-8A32-E9D262C2A06D}" type="presOf" srcId="{66F4425F-A23E-4C94-9D45-DCC4ADEEABBD}" destId="{9739F8DB-F7D9-493C-8532-B96820DEADA9}" srcOrd="0" destOrd="0" presId="urn:microsoft.com/office/officeart/2005/8/layout/cycle2"/>
    <dgm:cxn modelId="{84C5A0DE-23BA-4027-888D-E496EA9F3556}" srcId="{678D39D9-0CDE-419D-A7DE-BA50EF471A46}" destId="{66F4425F-A23E-4C94-9D45-DCC4ADEEABBD}" srcOrd="0" destOrd="0" parTransId="{23047A5D-79B3-4513-AD77-F15590FCD337}" sibTransId="{788E4A03-5F12-4131-98A5-5040D52B3337}"/>
    <dgm:cxn modelId="{D0F19A14-F50D-4C7F-AC26-4636DC1DA2CE}" type="presOf" srcId="{678D39D9-0CDE-419D-A7DE-BA50EF471A46}" destId="{8908DAD4-5C58-4BDE-8B06-3ABD52077486}" srcOrd="0" destOrd="0" presId="urn:microsoft.com/office/officeart/2005/8/layout/cycle2"/>
    <dgm:cxn modelId="{67E6BE0B-4BAD-4EEF-ACD2-AE3D8457C3C3}" type="presParOf" srcId="{8908DAD4-5C58-4BDE-8B06-3ABD52077486}" destId="{9739F8DB-F7D9-493C-8532-B96820DEAD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9F8DB-F7D9-493C-8532-B96820DEADA9}">
      <dsp:nvSpPr>
        <dsp:cNvPr id="0" name=""/>
        <dsp:cNvSpPr/>
      </dsp:nvSpPr>
      <dsp:spPr>
        <a:xfrm>
          <a:off x="2376424" y="894"/>
          <a:ext cx="4193691" cy="4193691"/>
        </a:xfrm>
        <a:prstGeom prst="ellipse">
          <a:avLst/>
        </a:prstGeom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2700000" scaled="1"/>
          <a:tileRect/>
        </a:gradFill>
        <a:ln w="28575" cap="rnd" cmpd="sng" algn="ctr">
          <a:solidFill>
            <a:schemeClr val="lt1"/>
          </a:solidFill>
          <a:prstDash val="solid"/>
        </a:ln>
        <a:effectLst>
          <a:softEdge rad="635000"/>
        </a:effectLst>
        <a:scene3d>
          <a:camera prst="perspectiveContrastingRightFacing"/>
          <a:lightRig rig="threePt" dir="t"/>
        </a:scene3d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200" b="1" i="0" kern="1200" dirty="0" smtClean="0"/>
            <a:t>GRAZIE PER L’ATTENZIONE!</a:t>
          </a:r>
          <a:endParaRPr lang="sr-Latn-RS" sz="3200" b="1" kern="1200" dirty="0"/>
        </a:p>
      </dsp:txBody>
      <dsp:txXfrm>
        <a:off x="2990576" y="615046"/>
        <a:ext cx="2965387" cy="2965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Cosa mangiano i ragazzi italiani?</a:t>
            </a:r>
            <a:endParaRPr lang="sr-Latn-RS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Ecco cosa mangiano gli italiani a causa della cri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144" y="1255214"/>
            <a:ext cx="24574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sa mangia tuo figli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958" y="4434737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923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855009"/>
              </p:ext>
            </p:extLst>
          </p:nvPr>
        </p:nvGraphicFramePr>
        <p:xfrm>
          <a:off x="1592709" y="1512006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048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 pasti italiani la colazione lo spuntino il pranzo la merenda la cena. -  ppt video online scarica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17" y="1035050"/>
            <a:ext cx="9414457" cy="458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26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 pasti italiani la colazione lo spuntino il pranzo la merenda la cena. -  ppt video online scarica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21" y="1120462"/>
            <a:ext cx="852581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633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 pasti italiani la colazione lo spuntino il pranzo la merenda la cena. -  ppt video online scarica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1120462"/>
            <a:ext cx="6750653" cy="512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22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 pasti italiani la colazione lo spuntino il pranzo la merenda la cena. -  ppt video online scarica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1184856"/>
            <a:ext cx="7033988" cy="506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17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 pasti italiani la colazione lo spuntino il pranzo la merenda la cena. -  ppt video online scarica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08" y="991673"/>
            <a:ext cx="7199290" cy="507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461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PT - I cibi PowerPoint Presentation, free download - ID:374533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31" y="1197735"/>
            <a:ext cx="7650050" cy="50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446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un and Easy Italian - TIPI DI PASTA (scheda con audio) | Faceboo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67" y="1210613"/>
            <a:ext cx="6413679" cy="414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17" y="5022761"/>
            <a:ext cx="2619375" cy="328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1414" y="1210613"/>
            <a:ext cx="36704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-le penne-makarone zašiljenog vrha</a:t>
            </a:r>
          </a:p>
          <a:p>
            <a:r>
              <a:rPr lang="sr-Latn-RS" dirty="0" smtClean="0"/>
              <a:t>-i fusilli- makarone spiralnog oblika</a:t>
            </a:r>
          </a:p>
          <a:p>
            <a:r>
              <a:rPr lang="sr-Latn-RS" dirty="0" smtClean="0"/>
              <a:t>-le farfalle- makarone oblika leptira</a:t>
            </a:r>
          </a:p>
          <a:p>
            <a:r>
              <a:rPr lang="sr-Latn-RS" dirty="0" smtClean="0"/>
              <a:t>-i rigatoni- krupne izbrazdane makarone</a:t>
            </a:r>
          </a:p>
          <a:p>
            <a:r>
              <a:rPr lang="sr-Latn-RS" dirty="0" smtClean="0"/>
              <a:t>-le tagliatelle-rezanci</a:t>
            </a:r>
          </a:p>
          <a:p>
            <a:r>
              <a:rPr lang="sr-Latn-RS" dirty="0" smtClean="0"/>
              <a:t>-le orecchiette-makarone oblika uha</a:t>
            </a:r>
          </a:p>
          <a:p>
            <a:r>
              <a:rPr lang="sr-Latn-RS" dirty="0" smtClean="0"/>
              <a:t>-le conchiglie- makarone oblika školjke</a:t>
            </a:r>
          </a:p>
          <a:p>
            <a:r>
              <a:rPr lang="sr-Latn-RS" dirty="0" smtClean="0"/>
              <a:t>-i tortellini- tortelini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2407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828" y="945334"/>
            <a:ext cx="8946541" cy="4195481"/>
          </a:xfrm>
        </p:spPr>
        <p:txBody>
          <a:bodyPr/>
          <a:lstStyle/>
          <a:p>
            <a:r>
              <a:rPr lang="sr-Latn-RS" dirty="0" smtClean="0"/>
              <a:t>COMPITO:</a:t>
            </a:r>
          </a:p>
          <a:p>
            <a:endParaRPr lang="sr-Latn-RS" dirty="0"/>
          </a:p>
          <a:p>
            <a:r>
              <a:rPr lang="sr-Latn-RS" dirty="0" smtClean="0"/>
              <a:t>Libro di classe, pagina 85.</a:t>
            </a:r>
          </a:p>
          <a:p>
            <a:r>
              <a:rPr lang="sr-Latn-RS" dirty="0" smtClean="0"/>
              <a:t>Cercate i prodotti alimentari al supermercato o a casa vostra e se non siete sicuri che i vostri prodotti sono veramente ’’made in Italy’’, trovate conferma su internet.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92618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</TotalTime>
  <Words>91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Ion</vt:lpstr>
      <vt:lpstr>Cosa mangiano i ragazzi italiani?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Cosa mangiano i ragazzi italiani?</dc:title>
  <dc:creator>RL</dc:creator>
  <cp:lastModifiedBy>RL</cp:lastModifiedBy>
  <cp:revision>5</cp:revision>
  <dcterms:created xsi:type="dcterms:W3CDTF">2021-03-10T06:58:45Z</dcterms:created>
  <dcterms:modified xsi:type="dcterms:W3CDTF">2021-03-10T08:15:34Z</dcterms:modified>
</cp:coreProperties>
</file>