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5" r:id="rId3"/>
    <p:sldId id="303" r:id="rId4"/>
    <p:sldId id="304" r:id="rId5"/>
    <p:sldId id="288" r:id="rId6"/>
    <p:sldId id="283" r:id="rId7"/>
    <p:sldId id="279" r:id="rId8"/>
    <p:sldId id="301" r:id="rId9"/>
    <p:sldId id="263" r:id="rId10"/>
    <p:sldId id="27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AF7-6CA0-48C6-A973-0F283C3D5CD7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CFD2-8D0F-4402-9217-E21A2DE67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D390B6-AB08-4BF4-9DFF-29FC7481AC46}" type="slidenum">
              <a:rPr lang="en-US"/>
              <a:pPr/>
              <a:t>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w="25560"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995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393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19518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5"/>
            <a:ext cx="10514013" cy="1323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4963"/>
            <a:ext cx="5408613" cy="1911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0613" y="1604963"/>
            <a:ext cx="5410200" cy="1911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68713"/>
            <a:ext cx="5408613" cy="1911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3668713"/>
            <a:ext cx="5410200" cy="1911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4/23/20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DA087DB5-F90C-4538-9AC7-DFB1941B2E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1406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23650165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81949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94907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1183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30264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202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5104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683949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225282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0267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39298558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  <p:extLst>
      <p:ext uri="{BB962C8B-B14F-4D97-AF65-F5344CB8AC3E}">
        <p14:creationId xmlns="" xmlns:p14="http://schemas.microsoft.com/office/powerpoint/2010/main" val="39850341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927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47123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85677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08112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7370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6673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53462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3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modificar el estilo de texto del patrón</a:t>
            </a:r>
          </a:p>
          <a:p>
            <a:pPr lvl="1"/>
            <a:r>
              <a:rPr lang="es-ES" altLang="sr-Latn-RS" smtClean="0"/>
              <a:t>Segundo nivel</a:t>
            </a:r>
          </a:p>
          <a:p>
            <a:pPr lvl="2"/>
            <a:r>
              <a:rPr lang="es-ES" altLang="sr-Latn-RS" smtClean="0"/>
              <a:t>Tercer nivel</a:t>
            </a:r>
          </a:p>
          <a:p>
            <a:pPr lvl="3"/>
            <a:r>
              <a:rPr lang="es-ES" altLang="sr-Latn-RS" smtClean="0"/>
              <a:t>Cuarto nivel</a:t>
            </a:r>
          </a:p>
          <a:p>
            <a:pPr lvl="4"/>
            <a:r>
              <a:rPr lang="es-ES" altLang="sr-Latn-R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fld id="{01A3DC7C-E871-4F47-9DAD-426A1018112C}" type="datetimeFigureOut">
              <a:rPr lang="sr-Latn-RS" smtClean="0"/>
              <a:pPr/>
              <a:t>4.5.2020</a:t>
            </a:fld>
            <a:endParaRPr 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7B532746-D998-4EAC-8243-A2903721C2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596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CS" altLang="sr-Latn-RS" smtClean="0"/>
              <a:t>Уредите стил текста мастера</a:t>
            </a:r>
          </a:p>
          <a:p>
            <a:pPr lvl="1"/>
            <a:r>
              <a:rPr lang="sr-Cyrl-CS" altLang="sr-Latn-RS" smtClean="0"/>
              <a:t>Други ниво</a:t>
            </a:r>
          </a:p>
          <a:p>
            <a:pPr lvl="2"/>
            <a:r>
              <a:rPr lang="sr-Cyrl-CS" altLang="sr-Latn-RS" smtClean="0"/>
              <a:t>Трећи ниво</a:t>
            </a:r>
          </a:p>
          <a:p>
            <a:pPr lvl="3"/>
            <a:r>
              <a:rPr lang="sr-Cyrl-CS" altLang="sr-Latn-RS" smtClean="0"/>
              <a:t>Четврти ниво</a:t>
            </a:r>
          </a:p>
          <a:p>
            <a:pPr lvl="4"/>
            <a:r>
              <a:rPr lang="sr-Cyrl-CS" altLang="sr-Latn-RS" smtClean="0"/>
              <a:t>Пети ниво</a:t>
            </a:r>
            <a:endParaRPr lang="en-US" altLang="sr-Latn-RS" smtClean="0"/>
          </a:p>
        </p:txBody>
      </p:sp>
    </p:spTree>
    <p:extLst>
      <p:ext uri="{BB962C8B-B14F-4D97-AF65-F5344CB8AC3E}">
        <p14:creationId xmlns="" xmlns:p14="http://schemas.microsoft.com/office/powerpoint/2010/main" val="306945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6" y="1149532"/>
            <a:ext cx="11364686" cy="3683728"/>
          </a:xfrm>
        </p:spPr>
        <p:txBody>
          <a:bodyPr/>
          <a:lstStyle/>
          <a:p>
            <a:pPr lvl="0"/>
            <a:r>
              <a:rPr lang="sr-Cyrl-RS" sz="4400" dirty="0" smtClean="0">
                <a:solidFill>
                  <a:schemeClr val="tx1"/>
                </a:solidFill>
                <a:latin typeface="+mn-lt"/>
              </a:rPr>
              <a:t>Понављање и утврђивање</a:t>
            </a:r>
            <a:r>
              <a:rPr lang="en-US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</a:rPr>
            </a:br>
            <a:r>
              <a:rPr lang="en-US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+mn-lt"/>
              </a:rPr>
            </a:br>
            <a:r>
              <a:rPr lang="en-U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V МЕЂУСОБНИ ОДНОСИ ХРИШЋАНА</a:t>
            </a:r>
            <a:br>
              <a:rPr lang="en-U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sr-Cyrl-R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sr-Cyrl-R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IX </a:t>
            </a:r>
            <a:r>
              <a:rPr lang="sr-Cyrl-RS" sz="4400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pitchFamily="34" charset="0"/>
              </a:rPr>
              <a:t>разред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70709" y="1593668"/>
            <a:ext cx="10855233" cy="3500845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r-Cyrl-CS" sz="3600" b="1" dirty="0" smtClean="0"/>
              <a:t>Шта је брак?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Cyrl-CS" sz="3600" b="1" dirty="0" smtClean="0"/>
              <a:t>- Брак је друштвена и божанска интитуција.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sr-Cyrl-CS" sz="3600" b="1" dirty="0" smtClean="0"/>
              <a:t>- Брак је Господ Исус Христос благословио и осветио својим присуством на свадби у Кани Галилејској.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CS" sz="40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1058093"/>
            <a:ext cx="1076379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/>
              <a:t>“</a:t>
            </a:r>
            <a:r>
              <a:rPr lang="sr-Cyrl-CS" sz="2800" dirty="0" smtClean="0"/>
              <a:t>Д</a:t>
            </a:r>
            <a:r>
              <a:rPr lang="sr-Cyrl-RS" sz="2800" dirty="0" smtClean="0"/>
              <a:t>јецо, слушајте родитеље своје у свему, јер је ово угодно Господу.</a:t>
            </a:r>
            <a:r>
              <a:rPr lang="sr-Latn-RS" sz="2800" dirty="0" smtClean="0"/>
              <a:t>”</a:t>
            </a:r>
            <a:r>
              <a:rPr lang="sr-Cyrl-RS" sz="2800" dirty="0" smtClean="0"/>
              <a:t> Кол 3,20</a:t>
            </a:r>
          </a:p>
          <a:p>
            <a:endParaRPr lang="sr-Latn-RS" sz="2800" dirty="0" smtClean="0"/>
          </a:p>
          <a:p>
            <a:r>
              <a:rPr lang="sr-Cyrl-CS" sz="2800" dirty="0" smtClean="0"/>
              <a:t>“Р</a:t>
            </a:r>
            <a:r>
              <a:rPr lang="sr-Cyrl-RS" sz="2800" dirty="0" smtClean="0"/>
              <a:t>одити дјецу – дјело је природе, али образовати их и васпитати их, дјело је ума и воље.” Св. Јован Златоуст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“Смиреност – то су врата ка Богу.” Свети Јован Богослов</a:t>
            </a:r>
          </a:p>
          <a:p>
            <a:endParaRPr lang="sr-Cyrl-RS" sz="2800" dirty="0" smtClean="0"/>
          </a:p>
          <a:p>
            <a:r>
              <a:rPr lang="sr-Cyrl-RS" sz="2800" dirty="0" smtClean="0"/>
              <a:t>“Све, дакле, што хоћете да чине вама људи, тако чините и ви њима.” Мт 7,12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20" y="1267098"/>
            <a:ext cx="6481112" cy="4637313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Христос каже: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„Сваки, који чини гријех,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роб је гријеху.“</a:t>
            </a:r>
          </a:p>
          <a:p>
            <a:pPr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„Јер добро што хоћу,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не чиним, него зло, што нећу,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оно чиним. А кад чиним оно што нећу, већ не чиним то ја, него гријех који живи у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мени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“ 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Рим, 7,14 </a:t>
            </a:r>
          </a:p>
          <a:p>
            <a:pPr>
              <a:buNone/>
            </a:pP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153" y="762572"/>
            <a:ext cx="3540035" cy="5336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27463" y="1856879"/>
            <a:ext cx="9901646" cy="3903841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5613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b="1" dirty="0" err="1" smtClean="0">
                <a:latin typeface="Calibri" charset="0"/>
              </a:rPr>
              <a:t>Када</a:t>
            </a:r>
            <a:r>
              <a:rPr lang="en-US" sz="3200" b="1" dirty="0" smtClean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пођеш</a:t>
            </a:r>
            <a:r>
              <a:rPr lang="en-US" sz="3200" b="1" dirty="0">
                <a:latin typeface="Calibri" charset="0"/>
              </a:rPr>
              <a:t> у </a:t>
            </a:r>
            <a:r>
              <a:rPr lang="en-US" sz="3200" b="1" dirty="0" err="1">
                <a:latin typeface="Calibri" charset="0"/>
              </a:rPr>
              <a:t>храм</a:t>
            </a:r>
            <a:r>
              <a:rPr lang="en-US" sz="3200" b="1" dirty="0">
                <a:latin typeface="Calibri" charset="0"/>
              </a:rPr>
              <a:t>, </a:t>
            </a:r>
            <a:r>
              <a:rPr lang="en-US" sz="3200" b="1" dirty="0" err="1">
                <a:latin typeface="Calibri" charset="0"/>
              </a:rPr>
              <a:t>мисли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да</a:t>
            </a:r>
            <a:r>
              <a:rPr lang="en-US" sz="3200" b="1" dirty="0">
                <a:latin typeface="Calibri" charset="0"/>
              </a:rPr>
              <a:t> у </a:t>
            </a:r>
            <a:r>
              <a:rPr lang="en-US" sz="3200" b="1" dirty="0" err="1">
                <a:latin typeface="Calibri" charset="0"/>
              </a:rPr>
              <a:t>Дом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Божји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идеш</a:t>
            </a:r>
            <a:r>
              <a:rPr lang="en-US" sz="3200" b="1" dirty="0">
                <a:latin typeface="Calibri" charset="0"/>
              </a:rPr>
              <a:t>, </a:t>
            </a:r>
            <a:r>
              <a:rPr lang="en-US" sz="3200" b="1" dirty="0" err="1">
                <a:latin typeface="Calibri" charset="0"/>
              </a:rPr>
              <a:t>гдје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страхом</a:t>
            </a:r>
            <a:r>
              <a:rPr lang="en-US" sz="3200" b="1" dirty="0">
                <a:latin typeface="Calibri" charset="0"/>
              </a:rPr>
              <a:t> и </a:t>
            </a:r>
            <a:r>
              <a:rPr lang="en-US" sz="3200" b="1" dirty="0" err="1">
                <a:latin typeface="Calibri" charset="0"/>
              </a:rPr>
              <a:t>радошћу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треба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стајати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исто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онако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као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што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би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на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небу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стајао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пред</a:t>
            </a:r>
            <a:r>
              <a:rPr lang="en-US" sz="3200" b="1" dirty="0">
                <a:latin typeface="Calibri" charset="0"/>
              </a:rPr>
              <a:t> </a:t>
            </a:r>
            <a:r>
              <a:rPr lang="sr-Cyrl-RS" sz="3200" b="1" dirty="0" err="1" smtClean="0">
                <a:latin typeface="Calibri" charset="0"/>
              </a:rPr>
              <a:t>Н</a:t>
            </a:r>
            <a:r>
              <a:rPr lang="en-US" sz="3200" b="1" dirty="0" err="1" smtClean="0">
                <a:latin typeface="Calibri" charset="0"/>
              </a:rPr>
              <a:t>ебеским</a:t>
            </a:r>
            <a:r>
              <a:rPr lang="en-US" sz="3200" b="1" dirty="0" smtClean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Царем</a:t>
            </a:r>
            <a:r>
              <a:rPr lang="en-US" sz="3200" b="1" dirty="0" smtClean="0">
                <a:latin typeface="Calibri" charset="0"/>
              </a:rPr>
              <a:t>.</a:t>
            </a:r>
          </a:p>
          <a:p>
            <a:pPr marL="457200" indent="-455613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b="1" dirty="0" err="1" smtClean="0">
                <a:latin typeface="Calibri" charset="0"/>
              </a:rPr>
              <a:t>Црквене</a:t>
            </a:r>
            <a:r>
              <a:rPr lang="en-US" sz="3200" b="1" dirty="0" smtClean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пјесме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кажу</a:t>
            </a:r>
            <a:r>
              <a:rPr lang="en-US" sz="3200" b="1" dirty="0">
                <a:latin typeface="Calibri" charset="0"/>
              </a:rPr>
              <a:t>: „</a:t>
            </a:r>
            <a:r>
              <a:rPr lang="en-US" sz="3200" b="1" dirty="0" err="1">
                <a:latin typeface="Calibri" charset="0"/>
              </a:rPr>
              <a:t>Кад</a:t>
            </a:r>
            <a:r>
              <a:rPr lang="en-US" sz="3200" b="1" dirty="0">
                <a:latin typeface="Calibri" charset="0"/>
              </a:rPr>
              <a:t> у </a:t>
            </a:r>
            <a:r>
              <a:rPr lang="en-US" sz="3200" b="1" dirty="0" err="1">
                <a:latin typeface="Calibri" charset="0"/>
              </a:rPr>
              <a:t>храму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стојиш</a:t>
            </a:r>
            <a:r>
              <a:rPr lang="en-US" sz="3200" b="1" dirty="0">
                <a:latin typeface="Calibri" charset="0"/>
              </a:rPr>
              <a:t>, </a:t>
            </a:r>
            <a:r>
              <a:rPr lang="en-US" sz="3200" b="1" dirty="0" err="1">
                <a:latin typeface="Calibri" charset="0"/>
              </a:rPr>
              <a:t>мисли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да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на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небу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стојиш</a:t>
            </a:r>
            <a:r>
              <a:rPr lang="en-US" sz="3200" b="1" dirty="0" smtClean="0">
                <a:latin typeface="Calibri" charset="0"/>
              </a:rPr>
              <a:t>“.</a:t>
            </a:r>
            <a:endParaRPr lang="en-US" sz="3200" b="1" dirty="0">
              <a:latin typeface="Calibri" charset="0"/>
            </a:endParaRPr>
          </a:p>
          <a:p>
            <a:pPr marL="457200" indent="-455613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3200" b="1" dirty="0" smtClean="0">
                <a:latin typeface="Calibri" charset="0"/>
              </a:rPr>
              <a:t>„</a:t>
            </a:r>
            <a:r>
              <a:rPr lang="en-US" sz="3200" b="1" dirty="0" err="1">
                <a:latin typeface="Calibri" charset="0"/>
              </a:rPr>
              <a:t>Благо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онима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који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слушају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ријеч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Божију</a:t>
            </a:r>
            <a:r>
              <a:rPr lang="en-US" sz="3200" b="1" dirty="0">
                <a:latin typeface="Calibri" charset="0"/>
              </a:rPr>
              <a:t> и </a:t>
            </a:r>
            <a:r>
              <a:rPr lang="en-US" sz="3200" b="1" dirty="0" err="1">
                <a:latin typeface="Calibri" charset="0"/>
              </a:rPr>
              <a:t>држе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 err="1">
                <a:latin typeface="Calibri" charset="0"/>
              </a:rPr>
              <a:t>је</a:t>
            </a:r>
            <a:r>
              <a:rPr lang="en-US" sz="3200" b="1" dirty="0">
                <a:latin typeface="Calibri" charset="0"/>
              </a:rPr>
              <a:t>.“ (</a:t>
            </a:r>
            <a:r>
              <a:rPr lang="en-US" sz="3200" b="1" dirty="0" smtClean="0">
                <a:latin typeface="Calibri" charset="0"/>
              </a:rPr>
              <a:t>Л</a:t>
            </a:r>
            <a:r>
              <a:rPr lang="sr-Cyrl-RS" sz="3200" b="1" dirty="0" smtClean="0">
                <a:latin typeface="Calibri" charset="0"/>
              </a:rPr>
              <a:t>к</a:t>
            </a:r>
            <a:r>
              <a:rPr lang="en-US" sz="3200" b="1" dirty="0" smtClean="0">
                <a:latin typeface="Calibri" charset="0"/>
              </a:rPr>
              <a:t> 11,28)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2126" y="836022"/>
            <a:ext cx="73543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600" b="1" dirty="0" smtClean="0">
                <a:solidFill>
                  <a:srgbClr val="C00000"/>
                </a:solidFill>
                <a:latin typeface="Calibri Light" charset="0"/>
              </a:rPr>
              <a:t>КАКО СЕ ПОНАШАТИ У ЦРКВИ</a:t>
            </a:r>
            <a:endParaRPr lang="en-US" sz="3600" b="1" dirty="0">
              <a:solidFill>
                <a:srgbClr val="C00000"/>
              </a:solidFill>
              <a:latin typeface="Calibri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3143" y="1345475"/>
            <a:ext cx="5082857" cy="4114800"/>
          </a:xfrm>
        </p:spPr>
        <p:txBody>
          <a:bodyPr/>
          <a:lstStyle/>
          <a:p>
            <a:pPr algn="l" eaLnBrk="1" hangingPunct="1"/>
            <a:r>
              <a:rPr lang="sr-Cyrl-RS" sz="2800" dirty="0" smtClean="0">
                <a:solidFill>
                  <a:schemeClr val="tx1"/>
                </a:solidFill>
              </a:rPr>
              <a:t/>
            </a:r>
            <a:br>
              <a:rPr lang="sr-Cyrl-R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Човјек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позван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буде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сличан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Богу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заповијести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Христовој</a:t>
            </a:r>
            <a:r>
              <a:rPr lang="en-US" sz="2800" dirty="0" smtClean="0">
                <a:solidFill>
                  <a:schemeClr val="tx1"/>
                </a:solidFill>
              </a:rPr>
              <a:t>: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„</a:t>
            </a:r>
            <a:r>
              <a:rPr lang="en-US" sz="2800" dirty="0" err="1" smtClean="0">
                <a:solidFill>
                  <a:schemeClr val="tx1"/>
                </a:solidFill>
              </a:rPr>
              <a:t>Будите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савршени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као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што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је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савршен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ваш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Отац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err="1" smtClean="0">
                <a:solidFill>
                  <a:schemeClr val="tx1"/>
                </a:solidFill>
              </a:rPr>
              <a:t>Н</a:t>
            </a:r>
            <a:r>
              <a:rPr lang="en-US" sz="2800" dirty="0" err="1" smtClean="0">
                <a:solidFill>
                  <a:schemeClr val="tx1"/>
                </a:solidFill>
              </a:rPr>
              <a:t>ебески</a:t>
            </a:r>
            <a:r>
              <a:rPr lang="en-US" sz="2800" dirty="0" smtClean="0">
                <a:solidFill>
                  <a:schemeClr val="tx1"/>
                </a:solidFill>
              </a:rPr>
              <a:t>.“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Мт</a:t>
            </a:r>
            <a:r>
              <a:rPr lang="en-US" sz="2800" dirty="0" smtClean="0">
                <a:solidFill>
                  <a:schemeClr val="tx1"/>
                </a:solidFill>
              </a:rPr>
              <a:t> 5,38)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Савршенство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се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постиже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дјелима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љубави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5577" y="4462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БИТИ ЈЕДНО СА БОГОМ И БЛИЖЊИМ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78617" y="989087"/>
            <a:ext cx="4351383" cy="448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9" y="0"/>
            <a:ext cx="10972800" cy="1143000"/>
          </a:xfrm>
        </p:spPr>
        <p:txBody>
          <a:bodyPr/>
          <a:lstStyle/>
          <a:p>
            <a:r>
              <a:rPr lang="sr-Cyrl-RS" dirty="0" smtClean="0"/>
              <a:t>Лазар четвородневни, пријатељ Христов</a:t>
            </a:r>
            <a:endParaRPr lang="en-US" dirty="0"/>
          </a:p>
        </p:txBody>
      </p:sp>
      <p:pic>
        <p:nvPicPr>
          <p:cNvPr id="70658" name="Picture 2" descr="D:\0 vjeronauka snimanje rtrs\9 razred . ponavljanje i utvrdjivanje nast tema 5\z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823" y="1181740"/>
            <a:ext cx="6818812" cy="499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640398"/>
            <a:ext cx="10646229" cy="600573"/>
          </a:xfrm>
        </p:spPr>
        <p:txBody>
          <a:bodyPr/>
          <a:lstStyle/>
          <a:p>
            <a:r>
              <a:rPr lang="ru-RU" b="1" dirty="0" smtClean="0"/>
              <a:t>Да ли смо ми Христови пријатељи</a:t>
            </a:r>
            <a:r>
              <a:rPr lang="ru-RU" dirty="0" smtClean="0"/>
              <a:t>?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613955" y="1582175"/>
            <a:ext cx="102282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r>
              <a:rPr lang="sr-Latn-RS" sz="3200" b="1" dirty="0" smtClean="0"/>
              <a:t>“</a:t>
            </a:r>
            <a:r>
              <a:rPr lang="ru-RU" sz="3200" b="1" dirty="0" smtClean="0"/>
              <a:t>По томе ће сви познати да сте моји ученици, ако</a:t>
            </a:r>
            <a:r>
              <a:rPr lang="sr-Latn-RS" sz="3200" b="1" dirty="0" smtClean="0"/>
              <a:t> </a:t>
            </a:r>
            <a:r>
              <a:rPr lang="ru-RU" sz="3200" b="1" dirty="0" smtClean="0"/>
              <a:t>будете имали љубав међу собом.</a:t>
            </a:r>
            <a:r>
              <a:rPr lang="sr-Latn-RS" sz="3200" b="1" dirty="0" smtClean="0"/>
              <a:t>”</a:t>
            </a:r>
            <a:r>
              <a:rPr lang="en-US" sz="3200" b="1" dirty="0" smtClean="0"/>
              <a:t> </a:t>
            </a:r>
            <a:r>
              <a:rPr lang="sr-Cyrl-RS" sz="2800" dirty="0" smtClean="0"/>
              <a:t>Јн</a:t>
            </a:r>
            <a:r>
              <a:rPr lang="x-none" sz="2800" smtClean="0"/>
              <a:t> 13</a:t>
            </a:r>
            <a:r>
              <a:rPr lang="en-US" sz="2800" dirty="0" smtClean="0"/>
              <a:t>,</a:t>
            </a:r>
            <a:r>
              <a:rPr lang="x-none" sz="2800" smtClean="0"/>
              <a:t>35</a:t>
            </a:r>
            <a:endParaRPr lang="sr-Latn-RS" sz="2800" dirty="0" smtClean="0"/>
          </a:p>
          <a:p>
            <a:pPr algn="ctr"/>
            <a:endParaRPr lang="sr-Latn-RS" sz="2800" dirty="0" smtClean="0"/>
          </a:p>
          <a:p>
            <a:r>
              <a:rPr lang="ru-RU" sz="3200" b="1" dirty="0" smtClean="0"/>
              <a:t>”Ви сте пријатељи моји</a:t>
            </a:r>
            <a:r>
              <a:rPr lang="sr-Latn-RS" sz="3200" b="1" dirty="0" smtClean="0"/>
              <a:t>.</a:t>
            </a:r>
            <a:r>
              <a:rPr lang="ru-RU" sz="3200" b="1" dirty="0" smtClean="0"/>
              <a:t>”</a:t>
            </a:r>
            <a:r>
              <a:rPr lang="en-US" sz="3200" b="1" dirty="0" smtClean="0"/>
              <a:t> </a:t>
            </a:r>
            <a:r>
              <a:rPr lang="ru-RU" sz="2800" dirty="0" smtClean="0"/>
              <a:t>(Јн 15,14</a:t>
            </a:r>
            <a:r>
              <a:rPr lang="en-US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414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6" y="391886"/>
            <a:ext cx="7106195" cy="3122023"/>
          </a:xfrm>
        </p:spPr>
        <p:txBody>
          <a:bodyPr>
            <a:normAutofit lnSpcReduction="10000"/>
          </a:bodyPr>
          <a:lstStyle/>
          <a:p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sr-Cyrl-RS" sz="1800" b="1" dirty="0" smtClean="0">
                <a:solidFill>
                  <a:srgbClr val="C00000"/>
                </a:solidFill>
              </a:rPr>
              <a:t>Наш живот у Христу, овдје на Земљи одвија се кроз Свету  Литургију.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endParaRPr lang="sr-Cyrl-RS" sz="1800" b="1" dirty="0" smtClean="0">
              <a:solidFill>
                <a:srgbClr val="C00000"/>
              </a:solidFill>
            </a:endParaRPr>
          </a:p>
          <a:p>
            <a:r>
              <a:rPr lang="sr-Cyrl-RS" sz="1800" b="1" dirty="0" smtClean="0">
                <a:solidFill>
                  <a:srgbClr val="C00000"/>
                </a:solidFill>
              </a:rPr>
              <a:t>„Ја сам хљеб живи који сиђе с неба; </a:t>
            </a:r>
            <a:r>
              <a:rPr lang="en-US" sz="1800" b="1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sr-Cyrl-RS" sz="1800" b="1" dirty="0" smtClean="0">
                <a:solidFill>
                  <a:srgbClr val="C00000"/>
                </a:solidFill>
              </a:rPr>
              <a:t>ако ко једе од овог хљеба живјеће вавјек</a:t>
            </a:r>
            <a:r>
              <a:rPr lang="sr-Latn-RS" sz="1800" b="1" dirty="0" smtClean="0">
                <a:solidFill>
                  <a:srgbClr val="C00000"/>
                </a:solidFill>
              </a:rPr>
              <a:t>.”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sr-Cyrl-RS" sz="1800" b="1" dirty="0" smtClean="0">
                <a:solidFill>
                  <a:srgbClr val="C00000"/>
                </a:solidFill>
              </a:rPr>
              <a:t>Јн 6,51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endParaRPr lang="sr-Cyrl-RS" sz="1800" b="1" dirty="0" smtClean="0">
              <a:solidFill>
                <a:srgbClr val="C00000"/>
              </a:solidFill>
            </a:endParaRPr>
          </a:p>
          <a:p>
            <a:endParaRPr lang="sr-Cyrl-RS" sz="1800" b="1" dirty="0" smtClean="0">
              <a:solidFill>
                <a:srgbClr val="C00000"/>
              </a:solidFill>
            </a:endParaRPr>
          </a:p>
          <a:p>
            <a:r>
              <a:rPr lang="sr-Cyrl-RS" sz="1800" b="1" dirty="0" smtClean="0">
                <a:solidFill>
                  <a:srgbClr val="C00000"/>
                </a:solidFill>
              </a:rPr>
              <a:t>„Ко једе моје тијело и пије моју крв, има живот вијечни, и ја ћу га васкрснути у посљедњи дан.“ Јн 6,54</a:t>
            </a:r>
          </a:p>
          <a:p>
            <a:pPr algn="ctr"/>
            <a:endParaRPr lang="sr-Cyrl-RS" sz="1800" b="1" dirty="0" smtClean="0">
              <a:solidFill>
                <a:srgbClr val="C00000"/>
              </a:solidFill>
            </a:endParaRPr>
          </a:p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503919" y="623277"/>
            <a:ext cx="3283131" cy="52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" y="3802529"/>
            <a:ext cx="6779624" cy="253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03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0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куп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pravoslavni743</Template>
  <TotalTime>483</TotalTime>
  <Words>348</Words>
  <Application>Microsoft Office PowerPoint</Application>
  <PresentationFormat>Custom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Diseño predeterminado</vt:lpstr>
      <vt:lpstr>Тема10</vt:lpstr>
      <vt:lpstr>Понављање и утврђивање  V МЕЂУСОБНИ ОДНОСИ ХРИШЋАНА  IX разред</vt:lpstr>
      <vt:lpstr>Slide 2</vt:lpstr>
      <vt:lpstr>Slide 3</vt:lpstr>
      <vt:lpstr>Slide 4</vt:lpstr>
      <vt:lpstr>Slide 5</vt:lpstr>
      <vt:lpstr> - Човјек је позван да буде сличан Богу по заповијести Христовој:    „Будите савршени као што је савршен ваш Отац Небески.“   (Мт 5,38) - Савршенство се постиже дјелима љубави.   </vt:lpstr>
      <vt:lpstr>Лазар четвородневни, пријатељ Христов</vt:lpstr>
      <vt:lpstr>Да ли смо ми Христови пријатељи?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Христови пријатељи</dc:title>
  <dc:creator>Dragan</dc:creator>
  <cp:lastModifiedBy>Slavoljub Lukic</cp:lastModifiedBy>
  <cp:revision>82</cp:revision>
  <dcterms:created xsi:type="dcterms:W3CDTF">2020-04-05T11:40:49Z</dcterms:created>
  <dcterms:modified xsi:type="dcterms:W3CDTF">2020-05-04T06:16:26Z</dcterms:modified>
</cp:coreProperties>
</file>