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2" r:id="rId3"/>
    <p:sldId id="269" r:id="rId4"/>
    <p:sldId id="268" r:id="rId5"/>
    <p:sldId id="271" r:id="rId6"/>
    <p:sldId id="259" r:id="rId7"/>
    <p:sldId id="262" r:id="rId8"/>
    <p:sldId id="270" r:id="rId9"/>
    <p:sldId id="260" r:id="rId10"/>
    <p:sldId id="261" r:id="rId11"/>
    <p:sldId id="264" r:id="rId12"/>
    <p:sldId id="265" r:id="rId13"/>
    <p:sldId id="266" r:id="rId14"/>
    <p:sldId id="267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F3D83-864C-43A7-B968-593E7907989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ACB95-4ED9-432C-8ADA-DF2541758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2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ACB95-4ED9-432C-8ADA-DF25417586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4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ACB95-4ED9-432C-8ADA-DF25417586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3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C32-FEB8-4DD0-87C3-BC7F87A4580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1C06C89-E705-44BC-BB44-B0E690A2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2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C32-FEB8-4DD0-87C3-BC7F87A4580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C06C89-E705-44BC-BB44-B0E690A2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3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C32-FEB8-4DD0-87C3-BC7F87A4580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C06C89-E705-44BC-BB44-B0E690A283A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8880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C32-FEB8-4DD0-87C3-BC7F87A4580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C06C89-E705-44BC-BB44-B0E690A2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85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C32-FEB8-4DD0-87C3-BC7F87A4580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C06C89-E705-44BC-BB44-B0E690A283A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9544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C32-FEB8-4DD0-87C3-BC7F87A4580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C06C89-E705-44BC-BB44-B0E690A2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13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C32-FEB8-4DD0-87C3-BC7F87A4580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6C89-E705-44BC-BB44-B0E690A2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20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C32-FEB8-4DD0-87C3-BC7F87A4580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6C89-E705-44BC-BB44-B0E690A2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C32-FEB8-4DD0-87C3-BC7F87A4580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6C89-E705-44BC-BB44-B0E690A2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0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C32-FEB8-4DD0-87C3-BC7F87A4580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C06C89-E705-44BC-BB44-B0E690A2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0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C32-FEB8-4DD0-87C3-BC7F87A4580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C06C89-E705-44BC-BB44-B0E690A2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3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C32-FEB8-4DD0-87C3-BC7F87A4580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C06C89-E705-44BC-BB44-B0E690A2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8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C32-FEB8-4DD0-87C3-BC7F87A4580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6C89-E705-44BC-BB44-B0E690A2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3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C32-FEB8-4DD0-87C3-BC7F87A4580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6C89-E705-44BC-BB44-B0E690A2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1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C32-FEB8-4DD0-87C3-BC7F87A4580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6C89-E705-44BC-BB44-B0E690A2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7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C32-FEB8-4DD0-87C3-BC7F87A4580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C06C89-E705-44BC-BB44-B0E690A2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0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2EC32-FEB8-4DD0-87C3-BC7F87A4580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1C06C89-E705-44BC-BB44-B0E690A2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2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724" y="1259959"/>
            <a:ext cx="8915399" cy="2262781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СИСТЕМАТИЗАЦИЈА  ГРАДИВА  </a:t>
            </a:r>
            <a:b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ШЕСТИ  РАЗРЕД    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4458" y="5057934"/>
            <a:ext cx="8915399" cy="490812"/>
          </a:xfrm>
        </p:spPr>
        <p:txBody>
          <a:bodyPr/>
          <a:lstStyle/>
          <a:p>
            <a:pPr algn="r"/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Наставник  биологије  Снежана  Кољанчић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1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34993" y="0"/>
            <a:ext cx="10571308" cy="6858000"/>
            <a:chOff x="1734993" y="0"/>
            <a:chExt cx="10571308" cy="6858000"/>
          </a:xfrm>
        </p:grpSpPr>
        <p:pic>
          <p:nvPicPr>
            <p:cNvPr id="6146" name="Picture 2" descr="СЕМЕНИЦЕ | БиосБлог-школ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993" y="0"/>
              <a:ext cx="10571308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3283527" y="238991"/>
              <a:ext cx="7450282" cy="4052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СКРИВЕНОСЈЕМЕНИЦЕ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3200400" y="644236"/>
              <a:ext cx="1610591" cy="52993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СЈЕМЕ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894119" y="618258"/>
              <a:ext cx="1849726" cy="52993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КОРИЈЕН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677890" y="618258"/>
              <a:ext cx="1610591" cy="52993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СТАБЛО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378535" y="576694"/>
              <a:ext cx="1610591" cy="52993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ЛИСТ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0018567" y="610465"/>
              <a:ext cx="1610591" cy="52993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ЦВИЈЕТ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325091" y="2847109"/>
              <a:ext cx="1614054" cy="10287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</a:rPr>
                <a:t>СЈЕМЕ  СА  ЈЕДНИМ  КОТИЛЕДОНОМ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267941" y="5295900"/>
              <a:ext cx="1614054" cy="10287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СЈЕМЕ  СА  ДВА КОТИЛЕДОНА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980709" y="2847109"/>
              <a:ext cx="1614054" cy="10287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ЖИЛИЧАСТ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937413" y="5295900"/>
              <a:ext cx="1614054" cy="10287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ОСОВИНСКИ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636327" y="2847109"/>
              <a:ext cx="1614054" cy="10287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ПРОВОДНИ  СНОПИЋИ  РАЗБАЦАНИ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636327" y="5295900"/>
              <a:ext cx="1614054" cy="10287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ПРОВОДНИ  СНОПИЋИ ПРАВИЛНО  РАСПОРЕЂЕНИ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404513" y="2847109"/>
              <a:ext cx="1614054" cy="10287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НЕПОТПУН ПАРАЛЕЛНА  НЕРВАТУРА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404513" y="5389418"/>
              <a:ext cx="1614054" cy="10287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ПОТПУН  МРЕЖАСТА  НЕРВАТУРА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0114685" y="2839315"/>
              <a:ext cx="1614054" cy="10287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ТРОЧЛАН  НЕПОТПУН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083513" y="5330537"/>
              <a:ext cx="1614054" cy="10287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ПОТПУН ЧЕТВЕРОЧЛАН ПЕТОЧЛАН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272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4498" y="35513"/>
            <a:ext cx="3449782" cy="6502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ПРОКАРИОТЕ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139611" y="1072100"/>
            <a:ext cx="2632018" cy="143690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БАКТЕРИЈЕ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843388" y="3782291"/>
            <a:ext cx="3470965" cy="146960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МОДРОЗЕЛЕНЕ  АЛГЕ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6" name="Picture 8" descr="Bakterije — Bionet Šk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41" y="35513"/>
            <a:ext cx="4656859" cy="3304456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178" name="Picture 10" descr="Modrozelene al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82" y="3429001"/>
            <a:ext cx="5933209" cy="3330996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78" y="156888"/>
            <a:ext cx="3531465" cy="25726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9730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190333" y="2790291"/>
            <a:ext cx="2424036" cy="65462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СПИРОГИРА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9158" y="0"/>
            <a:ext cx="12075969" cy="6857999"/>
            <a:chOff x="185304" y="0"/>
            <a:chExt cx="12006696" cy="6857999"/>
          </a:xfrm>
        </p:grpSpPr>
        <p:grpSp>
          <p:nvGrpSpPr>
            <p:cNvPr id="6" name="Group 5"/>
            <p:cNvGrpSpPr/>
            <p:nvPr/>
          </p:nvGrpSpPr>
          <p:grpSpPr>
            <a:xfrm>
              <a:off x="185304" y="0"/>
              <a:ext cx="12006696" cy="6857999"/>
              <a:chOff x="185304" y="374073"/>
              <a:chExt cx="12006696" cy="6558008"/>
            </a:xfrm>
          </p:grpSpPr>
          <p:pic>
            <p:nvPicPr>
              <p:cNvPr id="3" name="Picture 12" descr="PRIRODA 6/16. Ziva bica kopnenih voda tekucica/Ziva bica kopnenih ...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4055" y="374073"/>
                <a:ext cx="5666000" cy="3319343"/>
              </a:xfrm>
              <a:prstGeom prst="rect">
                <a:avLst/>
              </a:prstGeom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4" name="Picture 14" descr="лишајеви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6333" y="461063"/>
                <a:ext cx="4271850" cy="3207236"/>
              </a:xfrm>
              <a:prstGeom prst="rect">
                <a:avLst/>
              </a:prstGeom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8196" name="Picture 4" descr="Mahovine - Biologija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5418" y="3724158"/>
                <a:ext cx="4914637" cy="3145328"/>
              </a:xfrm>
              <a:prstGeom prst="rect">
                <a:avLst/>
              </a:prstGeom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8198" name="Picture 6" descr="Papratnjač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5566" y="3724158"/>
                <a:ext cx="4322618" cy="3207923"/>
              </a:xfrm>
              <a:prstGeom prst="rect">
                <a:avLst/>
              </a:prstGeom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sp>
            <p:nvSpPr>
              <p:cNvPr id="10" name="Oval 9"/>
              <p:cNvSpPr/>
              <p:nvPr/>
            </p:nvSpPr>
            <p:spPr>
              <a:xfrm>
                <a:off x="5098472" y="6130636"/>
                <a:ext cx="2483427" cy="557198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МАХОВИНЕ</a:t>
                </a:r>
                <a:endPara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9497291" y="6130636"/>
                <a:ext cx="2694709" cy="446809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ПАПРАТЊАЧЕ</a:t>
                </a:r>
                <a:endPara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Right Arrow 4"/>
              <p:cNvSpPr/>
              <p:nvPr/>
            </p:nvSpPr>
            <p:spPr>
              <a:xfrm>
                <a:off x="185304" y="4388369"/>
                <a:ext cx="2610114" cy="1418791"/>
              </a:xfrm>
              <a:prstGeom prst="rightArrow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КОРМОФИТЕ</a:t>
                </a:r>
                <a:endPara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249382" y="1238537"/>
                <a:ext cx="2610114" cy="1415305"/>
              </a:xfrm>
              <a:prstGeom prst="rightArrow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ТАЛОФИТЕ</a:t>
                </a:r>
                <a:endPara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8775123" y="1537253"/>
              <a:ext cx="2192482" cy="55071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ЛИШАЈЕВИ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056176" y="3025934"/>
              <a:ext cx="4284009" cy="4189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КОНЧАСТА ЗЕЛЕНА  АЛГА  СПИРОГИРА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32" y="0"/>
            <a:ext cx="924791" cy="18126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61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Skrivenosemen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5962" y="0"/>
            <a:ext cx="12056038" cy="6712917"/>
            <a:chOff x="351565" y="-321041"/>
            <a:chExt cx="12056038" cy="6712917"/>
          </a:xfrm>
        </p:grpSpPr>
        <p:pic>
          <p:nvPicPr>
            <p:cNvPr id="9218" name="Picture 2" descr="Golosjemenjače - Wikipedi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053" y="-321041"/>
              <a:ext cx="6501550" cy="3944467"/>
            </a:xfrm>
            <a:prstGeom prst="rect">
              <a:avLst/>
            </a:prstGeom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" name="Right Arrow 1"/>
            <p:cNvSpPr/>
            <p:nvPr/>
          </p:nvSpPr>
          <p:spPr>
            <a:xfrm>
              <a:off x="1945001" y="1019386"/>
              <a:ext cx="3822659" cy="1410774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ГОЛОСЈЕМЕНИЦЕ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232" name="Picture 16" descr="Putokaz - Ljutić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617" y="3816464"/>
              <a:ext cx="1708838" cy="1443352"/>
            </a:xfrm>
            <a:prstGeom prst="rect">
              <a:avLst/>
            </a:prstGeom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9234" name="Picture 18" descr="Hoću - neću, voli me - ne voli me - Front Slobod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2381" y="5356249"/>
              <a:ext cx="1683615" cy="1035627"/>
            </a:xfrm>
            <a:prstGeom prst="rect">
              <a:avLst/>
            </a:prstGeom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9236" name="Picture 20" descr="Красуљак — Википедија, слободна енциклопедија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800" y="3846102"/>
              <a:ext cx="2383282" cy="2138605"/>
            </a:xfrm>
            <a:prstGeom prst="rect">
              <a:avLst/>
            </a:prstGeom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9238" name="Picture 22" descr="Детелина — Википедија, слободна енциклопедија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6700" y="3816465"/>
              <a:ext cx="1493339" cy="1825218"/>
            </a:xfrm>
            <a:prstGeom prst="rect">
              <a:avLst/>
            </a:prstGeom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9240" name="Picture 24" descr="Uz ove savjete imaćete najbolji paradajz ikada | Agrosavje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5878" y="3816465"/>
              <a:ext cx="1776791" cy="1443352"/>
            </a:xfrm>
            <a:prstGeom prst="rect">
              <a:avLst/>
            </a:prstGeom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9242" name="Picture 26" descr="Bašta i vrt » Lala: cvet oko kojeg se vrteo sve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404" y="4624097"/>
              <a:ext cx="1855680" cy="1592105"/>
            </a:xfrm>
            <a:prstGeom prst="rect">
              <a:avLst/>
            </a:prstGeom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9244" name="Picture 28" descr="Pšenica - Agronomij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14" y="4630384"/>
              <a:ext cx="1998109" cy="1609274"/>
            </a:xfrm>
            <a:prstGeom prst="rect">
              <a:avLst/>
            </a:prstGeom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9" name="Right Arrow 18"/>
            <p:cNvSpPr/>
            <p:nvPr/>
          </p:nvSpPr>
          <p:spPr>
            <a:xfrm>
              <a:off x="351565" y="3470182"/>
              <a:ext cx="4187114" cy="1342975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СКРИВЕНОСЈЕМЕНИЦЕ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723070" y="-279584"/>
              <a:ext cx="3906197" cy="75052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СЈЕМЕНИЦЕ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7104836" y="2254827"/>
              <a:ext cx="955964" cy="48837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ЦИКАС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072509" y="727363"/>
              <a:ext cx="955964" cy="48837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ГИНКО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0119485" y="3051426"/>
              <a:ext cx="1645540" cy="48837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ЧЕТИНАРИ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57504" y="6311260"/>
            <a:ext cx="2024284" cy="46064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Породица  трава</a:t>
            </a:r>
          </a:p>
          <a:p>
            <a:pPr algn="ctr"/>
            <a:r>
              <a:rPr lang="sr-Cyrl-R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пшеница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0681" y="6331475"/>
            <a:ext cx="1420922" cy="3814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Породица  љиљана  лале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637618" y="6099811"/>
            <a:ext cx="1420922" cy="5416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Породица  главочика</a:t>
            </a:r>
          </a:p>
          <a:p>
            <a:pPr algn="ctr"/>
            <a:r>
              <a:rPr lang="sr-Cyrl-R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sr-Cyrl-R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ијела  рада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56721" y="5078845"/>
            <a:ext cx="1420922" cy="5428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Породица  помоћница</a:t>
            </a:r>
          </a:p>
          <a:p>
            <a:pPr algn="ctr"/>
            <a:r>
              <a:rPr lang="sr-Cyrl-R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парадајз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457965" y="6259386"/>
            <a:ext cx="1420922" cy="5256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Породица  купуса</a:t>
            </a:r>
          </a:p>
          <a:p>
            <a:pPr algn="ctr"/>
            <a:r>
              <a:rPr lang="sr-Cyrl-R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Хоћу -нећу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099263" y="4943477"/>
            <a:ext cx="1420922" cy="3814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Породица  љутића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726652" y="5736160"/>
            <a:ext cx="1317784" cy="5232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Породица лептирњача</a:t>
            </a:r>
          </a:p>
          <a:p>
            <a:pPr algn="ctr"/>
            <a:r>
              <a:rPr lang="sr-Cyrl-R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дјетелина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5302219"/>
            <a:ext cx="1894391" cy="12476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8" name="Rounded Rectangle 27"/>
          <p:cNvSpPr/>
          <p:nvPr/>
        </p:nvSpPr>
        <p:spPr>
          <a:xfrm>
            <a:off x="9244128" y="6410234"/>
            <a:ext cx="1420922" cy="3814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Породица  ружа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5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327563"/>
            <a:ext cx="8915399" cy="11798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ХВАЛА  НА  ПАЖЊИ 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5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7451" y="667388"/>
            <a:ext cx="5322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>
                <a:latin typeface="Arial" panose="020B0604020202020204" pitchFamily="34" charset="0"/>
                <a:cs typeface="Arial" panose="020B0604020202020204" pitchFamily="34" charset="0"/>
              </a:rPr>
              <a:t>КАКО  СЕ  УПОЗНАЈЕ  ПРИРОДА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2119746" y="1953490"/>
            <a:ext cx="3564082" cy="96635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ПОСМАТРАЊЕМ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19746" y="3744281"/>
            <a:ext cx="3564082" cy="8450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САКУПЉАЊЕМ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01246" y="1953490"/>
            <a:ext cx="3564082" cy="9663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ЕКСПЕРИМЕНТИ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84373" y="3605644"/>
            <a:ext cx="3564082" cy="9265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ГАЈЕЊЕ  БИЉАКА  И  ЖИВОТИЊА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64181" y="5217967"/>
            <a:ext cx="3564082" cy="98367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МИКРОСКОПИРАЊЕ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0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75509" y="0"/>
            <a:ext cx="8530936" cy="6711402"/>
            <a:chOff x="1475509" y="0"/>
            <a:chExt cx="8312727" cy="6711402"/>
          </a:xfrm>
        </p:grpSpPr>
        <p:pic>
          <p:nvPicPr>
            <p:cNvPr id="3074" name="Picture 2" descr="PRIRODA 5/Prirodne znanosti i spoznavanje prirode/Spoznavanje ..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221" y="0"/>
              <a:ext cx="7170015" cy="6711402"/>
            </a:xfrm>
            <a:prstGeom prst="rect">
              <a:avLst/>
            </a:prstGeom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" name="Rounded Rectangle 1"/>
            <p:cNvSpPr/>
            <p:nvPr/>
          </p:nvSpPr>
          <p:spPr>
            <a:xfrm>
              <a:off x="1475509" y="145473"/>
              <a:ext cx="3387436" cy="58189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r-Cyrl-R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МИКРОСКОП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2913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410" y="-21029"/>
            <a:ext cx="12203410" cy="6879029"/>
            <a:chOff x="131323" y="-21029"/>
            <a:chExt cx="11863251" cy="6879029"/>
          </a:xfrm>
        </p:grpSpPr>
        <p:grpSp>
          <p:nvGrpSpPr>
            <p:cNvPr id="4" name="Group 3"/>
            <p:cNvGrpSpPr/>
            <p:nvPr/>
          </p:nvGrpSpPr>
          <p:grpSpPr>
            <a:xfrm>
              <a:off x="131323" y="-21029"/>
              <a:ext cx="11863251" cy="6879029"/>
              <a:chOff x="401486" y="-10638"/>
              <a:chExt cx="11863251" cy="687902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90" y="10391"/>
                <a:ext cx="11797147" cy="6858000"/>
              </a:xfrm>
              <a:prstGeom prst="rect">
                <a:avLst/>
              </a:prstGeom>
            </p:spPr>
          </p:pic>
          <p:sp>
            <p:nvSpPr>
              <p:cNvPr id="3" name="Rounded Rectangle 2"/>
              <p:cNvSpPr/>
              <p:nvPr/>
            </p:nvSpPr>
            <p:spPr>
              <a:xfrm>
                <a:off x="401486" y="-10638"/>
                <a:ext cx="5486401" cy="561109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ЋЕЛИЈЕ  ПОКОРИЦЕ  ЛУКА</a:t>
                </a:r>
                <a:endPara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3639" y="3241964"/>
              <a:ext cx="4720935" cy="3616036"/>
            </a:xfrm>
            <a:prstGeom prst="rect">
              <a:avLst/>
            </a:prstGeom>
          </p:spPr>
        </p:pic>
      </p:grpSp>
      <p:cxnSp>
        <p:nvCxnSpPr>
          <p:cNvPr id="8" name="Straight Arrow Connector 7"/>
          <p:cNvCxnSpPr/>
          <p:nvPr/>
        </p:nvCxnSpPr>
        <p:spPr>
          <a:xfrm flipH="1">
            <a:off x="5683827" y="2732809"/>
            <a:ext cx="509155" cy="12469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199909" y="2566555"/>
            <a:ext cx="1340427" cy="29094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једро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05186" y="1906732"/>
            <a:ext cx="1691987" cy="29094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цитоплазма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275858" y="2238718"/>
            <a:ext cx="158464" cy="64838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27448" y="2803980"/>
            <a:ext cx="177078" cy="48519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174295" y="2289630"/>
            <a:ext cx="1427884" cy="42239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ћелијска   мембрана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420466" y="3288268"/>
            <a:ext cx="277523" cy="28146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420466" y="3546928"/>
            <a:ext cx="1353415" cy="42239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ћелијски   зид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35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8991" y="0"/>
            <a:ext cx="11849100" cy="6824749"/>
            <a:chOff x="238991" y="0"/>
            <a:chExt cx="11849100" cy="6824749"/>
          </a:xfrm>
        </p:grpSpPr>
        <p:pic>
          <p:nvPicPr>
            <p:cNvPr id="1026" name="Picture 2" descr="Ћелијска мембрана&#10;Цитоплазма&#10;Једро&#10;ћелијска органела - хлоропласт&#10;вакуола&#10;ћелисјки зид&#10;СЛИЧНОСТИ И РАЗЛИКЕ ИЗМЕЂУ ЖИВОТИЊС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991" y="39485"/>
              <a:ext cx="11841861" cy="678526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92D050"/>
              </a:solidFill>
            </a:ln>
            <a:extLst/>
          </p:spPr>
        </p:pic>
        <p:sp>
          <p:nvSpPr>
            <p:cNvPr id="2" name="Rounded Rectangle 1"/>
            <p:cNvSpPr/>
            <p:nvPr/>
          </p:nvSpPr>
          <p:spPr>
            <a:xfrm>
              <a:off x="485021" y="0"/>
              <a:ext cx="11603070" cy="82258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СЛИЧНОСТИ  И  РАЗЛИКЕ  ИЗМЕЂУ  ЖИВОТИЊСКЕ  И  БИЉНЕ  ЋЕЛИЈЕ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4117538" y="1532906"/>
              <a:ext cx="4645571" cy="5215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ЋЕЛИЈСКА  МЕМБРАНА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844763" y="2114335"/>
              <a:ext cx="2865493" cy="430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ЦИТОПЛАЗМА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221043" y="2576017"/>
              <a:ext cx="1979069" cy="430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ЈЕДРО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322346" y="3006562"/>
              <a:ext cx="2387910" cy="609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ЋЕЛИЈСКЕ</a:t>
              </a:r>
            </a:p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ОРГАНЕЛЕ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485158" y="4879262"/>
              <a:ext cx="2463889" cy="430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ВАКУОЛА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595256" y="554810"/>
              <a:ext cx="2261279" cy="6335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ЋЕЛИЈСКИ  ЗИД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717103" y="5257559"/>
              <a:ext cx="5139433" cy="5163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ХЛОРОПЛАСТ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38991" y="5698610"/>
              <a:ext cx="4620246" cy="829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МОДЕЛ  ЖИВОТИЊСКЕ  ЋЕЛИЈЕ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10256" y="5920881"/>
              <a:ext cx="4374216" cy="829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МОДЕЛ  БИЉНЕ ЋЕЛИЈЕ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7" name="Straight Arrow Connector 56"/>
          <p:cNvCxnSpPr/>
          <p:nvPr/>
        </p:nvCxnSpPr>
        <p:spPr>
          <a:xfrm flipH="1" flipV="1">
            <a:off x="3750581" y="2266579"/>
            <a:ext cx="1480316" cy="9241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127664" y="1855605"/>
            <a:ext cx="1153391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750581" y="2844510"/>
            <a:ext cx="1571765" cy="23602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582802" y="1789316"/>
            <a:ext cx="664043" cy="6628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344011" y="2323196"/>
            <a:ext cx="1238791" cy="5478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771212" y="2772687"/>
            <a:ext cx="1652154" cy="3447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0014473" y="1184009"/>
            <a:ext cx="600940" cy="60530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597289" y="3275016"/>
            <a:ext cx="2421946" cy="166592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8763109" y="4207280"/>
            <a:ext cx="651596" cy="111717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871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тосинтеза — Википедија, слободна енциклопедиј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054" y="86232"/>
            <a:ext cx="2565183" cy="202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H="1" flipV="1">
            <a:off x="8216570" y="6420072"/>
            <a:ext cx="822613" cy="1565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97427" y="110658"/>
            <a:ext cx="11994573" cy="6699032"/>
            <a:chOff x="197427" y="110658"/>
            <a:chExt cx="11994573" cy="6699032"/>
          </a:xfrm>
        </p:grpSpPr>
        <p:grpSp>
          <p:nvGrpSpPr>
            <p:cNvPr id="25" name="Group 24"/>
            <p:cNvGrpSpPr/>
            <p:nvPr/>
          </p:nvGrpSpPr>
          <p:grpSpPr>
            <a:xfrm>
              <a:off x="197427" y="110658"/>
              <a:ext cx="11994573" cy="6699032"/>
              <a:chOff x="758536" y="164099"/>
              <a:chExt cx="11433464" cy="669903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758536" y="164099"/>
                <a:ext cx="11433464" cy="6699032"/>
                <a:chOff x="758536" y="87087"/>
                <a:chExt cx="11433464" cy="6699032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758536" y="87087"/>
                  <a:ext cx="11433464" cy="6699032"/>
                  <a:chOff x="1184565" y="97162"/>
                  <a:chExt cx="11208648" cy="6699032"/>
                </a:xfrm>
              </p:grpSpPr>
              <p:pic>
                <p:nvPicPr>
                  <p:cNvPr id="2050" name="Picture 2" descr="List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84565" y="97162"/>
                    <a:ext cx="11208648" cy="669903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" name="Rectangle 1"/>
                  <p:cNvSpPr/>
                  <p:nvPr/>
                </p:nvSpPr>
                <p:spPr>
                  <a:xfrm>
                    <a:off x="1467273" y="132343"/>
                    <a:ext cx="8136081" cy="509155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r-Cyrl-R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УНУТРАШЊА  ГРАЂА  ЛИСТА</a:t>
                    </a:r>
                    <a:endParaRPr lang="en-US" sz="2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" name="Rounded Rectangle 2"/>
                <p:cNvSpPr/>
                <p:nvPr/>
              </p:nvSpPr>
              <p:spPr>
                <a:xfrm>
                  <a:off x="9996769" y="2087525"/>
                  <a:ext cx="2077468" cy="666381"/>
                </a:xfrm>
                <a:prstGeom prst="round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r-Cyrl-RS" sz="12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ФОТОСИНТЕЗА</a:t>
                  </a:r>
                </a:p>
                <a:p>
                  <a:pPr algn="ctr"/>
                  <a:r>
                    <a:rPr lang="sr-Cyrl-RS" sz="12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АУТОТРОФНА  ИСХРАНА</a:t>
                  </a:r>
                  <a:endParaRPr lang="en-US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8970721" y="2801395"/>
                  <a:ext cx="3103517" cy="71394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r-Cyrl-RS" sz="1400" b="1" dirty="0" smtClean="0">
                      <a:solidFill>
                        <a:schemeClr val="tx1"/>
                      </a:solidFill>
                    </a:rPr>
                    <a:t>ПОКОРИЦА  ЛИСТА</a:t>
                  </a:r>
                  <a:endParaRPr lang="en-US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8856517" y="3436603"/>
                  <a:ext cx="2722419" cy="73501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r-Cyrl-RS" sz="1400" b="1" dirty="0" smtClean="0">
                      <a:solidFill>
                        <a:schemeClr val="tx1"/>
                      </a:solidFill>
                    </a:rPr>
                    <a:t>ПАЛИСАДНО  ТКИВО</a:t>
                  </a:r>
                  <a:endParaRPr lang="en-US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9456224" y="4675606"/>
                  <a:ext cx="2735775" cy="8016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r-Cyrl-RS" sz="1400" b="1" dirty="0" smtClean="0">
                      <a:solidFill>
                        <a:schemeClr val="tx1"/>
                      </a:solidFill>
                    </a:rPr>
                    <a:t>ПРОВОДНО  ТКИВО</a:t>
                  </a:r>
                  <a:endParaRPr lang="en-US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9133607" y="5477242"/>
                  <a:ext cx="2722419" cy="79260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r-Cyrl-RS" sz="1400" b="1" dirty="0" smtClean="0">
                      <a:solidFill>
                        <a:schemeClr val="tx1"/>
                      </a:solidFill>
                    </a:rPr>
                    <a:t>СУНЂЕРАСТО  ТКИВО</a:t>
                  </a:r>
                  <a:endParaRPr lang="en-US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8971158" y="6208890"/>
                  <a:ext cx="1752462" cy="50066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r-Cyrl-RS" sz="1400" b="1" dirty="0" smtClean="0">
                      <a:solidFill>
                        <a:schemeClr val="tx1"/>
                      </a:solidFill>
                    </a:rPr>
                    <a:t>СТОМА</a:t>
                  </a:r>
                  <a:endParaRPr lang="en-US" sz="1400" b="1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8" name="Straight Arrow Connector 7"/>
              <p:cNvCxnSpPr/>
              <p:nvPr/>
            </p:nvCxnSpPr>
            <p:spPr>
              <a:xfrm flipH="1">
                <a:off x="8744295" y="3315198"/>
                <a:ext cx="439882" cy="19527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 flipV="1">
                <a:off x="8681604" y="3940544"/>
                <a:ext cx="357579" cy="6081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0" idx="2"/>
              </p:cNvCxnSpPr>
              <p:nvPr/>
            </p:nvCxnSpPr>
            <p:spPr>
              <a:xfrm flipH="1" flipV="1">
                <a:off x="9130642" y="5041242"/>
                <a:ext cx="325582" cy="11219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8125691" y="6013586"/>
                <a:ext cx="1018309" cy="1684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4" descr="Фотосинтеза — Википедија, слободна енциклопедиј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0329" y="145839"/>
              <a:ext cx="2565183" cy="1886518"/>
            </a:xfrm>
            <a:prstGeom prst="rect">
              <a:avLst/>
            </a:prstGeom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697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4956"/>
            <a:ext cx="12164807" cy="6823044"/>
            <a:chOff x="0" y="-90090"/>
            <a:chExt cx="12164807" cy="6823044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-90090"/>
              <a:ext cx="12164807" cy="6823044"/>
              <a:chOff x="184077" y="63966"/>
              <a:chExt cx="12164807" cy="6823044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1870753" y="209764"/>
                <a:ext cx="3564082" cy="830612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ЕКСПЕРИМЕНТИ</a:t>
                </a:r>
                <a:endPara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098" name="Picture 2" descr="PRIRODA 5/Biljka cvjetnjaca/Stabljika-grada i uloga/Transpiracij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077" y="1296702"/>
                <a:ext cx="5796496" cy="2239818"/>
              </a:xfrm>
              <a:prstGeom prst="rect">
                <a:avLst/>
              </a:prstGeom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  <p:sp>
            <p:nvSpPr>
              <p:cNvPr id="7" name="Rounded Rectangle 6"/>
              <p:cNvSpPr/>
              <p:nvPr/>
            </p:nvSpPr>
            <p:spPr>
              <a:xfrm>
                <a:off x="8253846" y="3890486"/>
                <a:ext cx="3938155" cy="64858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ПРАВЉЕЊЕ  ПРЕПАРАТА  СТОМА...</a:t>
                </a:r>
                <a:endPara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7432" y="63966"/>
                <a:ext cx="5671452" cy="371921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2694" y="3536519"/>
                <a:ext cx="3860201" cy="33504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sp>
            <p:nvSpPr>
              <p:cNvPr id="10" name="Oval 9"/>
              <p:cNvSpPr/>
              <p:nvPr/>
            </p:nvSpPr>
            <p:spPr>
              <a:xfrm>
                <a:off x="5776657" y="5492972"/>
                <a:ext cx="1801550" cy="69619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ДИСАЊЕ  БИЉАКА</a:t>
                </a:r>
                <a:endPara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 flipH="1">
              <a:off x="3600588" y="5177856"/>
              <a:ext cx="20781" cy="509155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3621369" y="5687011"/>
              <a:ext cx="488373" cy="1630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tx1"/>
                  </a:solidFill>
                </a:rPr>
                <a:t>СО2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659492" y="5921529"/>
              <a:ext cx="530188" cy="223039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3658002" y="6216014"/>
              <a:ext cx="1453973" cy="30802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Кречна вода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203" y="4492320"/>
            <a:ext cx="4673797" cy="2365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Oval 16"/>
          <p:cNvSpPr/>
          <p:nvPr/>
        </p:nvSpPr>
        <p:spPr>
          <a:xfrm>
            <a:off x="5147972" y="2593259"/>
            <a:ext cx="2849735" cy="6961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ТРАНСПИРАЦИЈА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7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77885" y="24340"/>
            <a:ext cx="11114115" cy="3759749"/>
            <a:chOff x="1149707" y="-14753"/>
            <a:chExt cx="11114115" cy="37597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2991" y="-14753"/>
              <a:ext cx="3530654" cy="31344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302" y="239811"/>
              <a:ext cx="4773455" cy="246017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7" name="Rounded Rectangle 6"/>
            <p:cNvSpPr/>
            <p:nvPr/>
          </p:nvSpPr>
          <p:spPr>
            <a:xfrm>
              <a:off x="9572577" y="3119743"/>
              <a:ext cx="2691245" cy="62525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ПУТ  ПОДИЗАЊА  ВОДЕ  КРОЗ  СТАБЛО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149707" y="2699985"/>
              <a:ext cx="3379815" cy="66201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УПИЈАЊЕ  ВОДЕ КОРИЈЕНОВИМ  СИСТЕМОМ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Kalemljenje voć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824" y="3857869"/>
            <a:ext cx="3513878" cy="150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8" name="Picture 4" descr="Калемљење под кор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824" y="5438397"/>
            <a:ext cx="3513878" cy="13420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Rounded Rectangle 1"/>
          <p:cNvSpPr/>
          <p:nvPr/>
        </p:nvSpPr>
        <p:spPr>
          <a:xfrm>
            <a:off x="7952510" y="6348542"/>
            <a:ext cx="1548245" cy="4319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КАЛЕМЉЕЊЕ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Клијавост органског семен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0" y="3461287"/>
            <a:ext cx="4729355" cy="28270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32" name="Picture 8" descr="Pripremom semena do dobrog ras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81" y="3461287"/>
            <a:ext cx="3400997" cy="2471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Rounded Rectangle 14"/>
          <p:cNvSpPr/>
          <p:nvPr/>
        </p:nvSpPr>
        <p:spPr>
          <a:xfrm>
            <a:off x="196589" y="6348542"/>
            <a:ext cx="3019783" cy="4319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КЛИЈАЊЕ  СЈЕМЕНА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10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7464" y="141576"/>
            <a:ext cx="10664536" cy="6740564"/>
            <a:chOff x="1527464" y="141576"/>
            <a:chExt cx="10664536" cy="6740564"/>
          </a:xfrm>
        </p:grpSpPr>
        <p:pic>
          <p:nvPicPr>
            <p:cNvPr id="3078" name="Picture 6" descr="Gradja biljak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464" y="141576"/>
              <a:ext cx="10664536" cy="6740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1527464" y="141576"/>
              <a:ext cx="10664536" cy="87673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БИЉНИ  ОРГАНИ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686800" y="1288473"/>
              <a:ext cx="2888673" cy="71697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ЦВИЈЕТ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527464" y="2514330"/>
              <a:ext cx="2140528" cy="99752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СЈЕМЕ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019309" y="2254825"/>
              <a:ext cx="2940625" cy="70674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ЛИСТ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333509" y="5746174"/>
              <a:ext cx="2899063" cy="6407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КОРИЈЕН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9164782" y="4623955"/>
              <a:ext cx="2940627" cy="70658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ПЛОД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9019309" y="3456819"/>
              <a:ext cx="2940625" cy="67876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СТАБЛО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512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1714</TotalTime>
  <Words>184</Words>
  <Application>Microsoft Office PowerPoint</Application>
  <PresentationFormat>Widescreen</PresentationFormat>
  <Paragraphs>98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Wisp</vt:lpstr>
      <vt:lpstr>СИСТЕМАТИЗАЦИЈА  ГРАДИВА   ШЕСТИ  РАЗРЕД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ХВАЛА  НА  ПАЖЊИ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СИСТЕМАТИЗАЦИЈА  ГРАДИВА</dc:title>
  <dc:creator>Kuca</dc:creator>
  <cp:lastModifiedBy>Kuca</cp:lastModifiedBy>
  <cp:revision>112</cp:revision>
  <dcterms:created xsi:type="dcterms:W3CDTF">2020-05-20T06:13:23Z</dcterms:created>
  <dcterms:modified xsi:type="dcterms:W3CDTF">2020-06-03T05:22:43Z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1422CD87-C0B0-41FE-A679-3895A688BBC7</vt:lpwstr>
  </property>
  <property fmtid="{D5CDD505-2E9C-101B-9397-08002B2CF9AE}" pid="3" name="ArticulatePath">
    <vt:lpwstr>систематизација  градива  6  разред</vt:lpwstr>
  </property>
</Properties>
</file>