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816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01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4384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13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7321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6063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69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389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85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684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013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1D440-4EC6-4B21-80A4-899B2711471E}" type="datetimeFigureOut">
              <a:rPr lang="sr-Latn-RS" smtClean="0"/>
              <a:t>16.11.2020.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43D1-43CD-4EDE-81F8-4ACCDF42697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717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3114" y="402773"/>
            <a:ext cx="9144000" cy="772886"/>
          </a:xfrm>
        </p:spPr>
        <p:txBody>
          <a:bodyPr>
            <a:normAutofit fontScale="90000"/>
          </a:bodyPr>
          <a:lstStyle/>
          <a:p>
            <a:r>
              <a:rPr lang="sr-Latn-RS" sz="6600" dirty="0" err="1" smtClean="0"/>
              <a:t>Numbers</a:t>
            </a:r>
            <a:endParaRPr lang="sr-Latn-R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5286" y="163286"/>
            <a:ext cx="9144000" cy="936171"/>
          </a:xfrm>
        </p:spPr>
        <p:txBody>
          <a:bodyPr/>
          <a:lstStyle/>
          <a:p>
            <a:endParaRPr lang="sr-Latn-R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sr-Latn-R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430" y="1861457"/>
            <a:ext cx="7543800" cy="446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5142" y="977597"/>
            <a:ext cx="90133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Answers: </a:t>
            </a:r>
          </a:p>
          <a:p>
            <a:endParaRPr lang="en-US" sz="2400" dirty="0" smtClean="0"/>
          </a:p>
          <a:p>
            <a:r>
              <a:rPr lang="en-US" sz="2400" dirty="0" smtClean="0"/>
              <a:t>1 Hurry up and get </a:t>
            </a:r>
            <a:r>
              <a:rPr lang="en-US" sz="2400" dirty="0" smtClean="0">
                <a:solidFill>
                  <a:srgbClr val="FF0000"/>
                </a:solidFill>
              </a:rPr>
              <a:t>into</a:t>
            </a:r>
            <a:r>
              <a:rPr lang="en-US" sz="2400" dirty="0" smtClean="0"/>
              <a:t> the car. Mom is going to drive us to school.</a:t>
            </a:r>
          </a:p>
          <a:p>
            <a:r>
              <a:rPr lang="en-US" sz="2400" dirty="0" smtClean="0"/>
              <a:t>2 Let’s get </a:t>
            </a:r>
            <a:r>
              <a:rPr lang="en-US" sz="2400" dirty="0" smtClean="0">
                <a:solidFill>
                  <a:srgbClr val="FF0000"/>
                </a:solidFill>
              </a:rPr>
              <a:t>out of </a:t>
            </a:r>
            <a:r>
              <a:rPr lang="en-US" sz="2400" dirty="0" smtClean="0"/>
              <a:t>the car and wait for them outside.</a:t>
            </a:r>
          </a:p>
          <a:p>
            <a:r>
              <a:rPr lang="en-US" sz="2400" dirty="0" smtClean="0"/>
              <a:t>3 Why didn’t you </a:t>
            </a:r>
            <a:r>
              <a:rPr lang="en-US" sz="2400" dirty="0" smtClean="0">
                <a:solidFill>
                  <a:srgbClr val="FF0000"/>
                </a:solidFill>
              </a:rPr>
              <a:t>pick up </a:t>
            </a:r>
            <a:r>
              <a:rPr lang="en-US" sz="2400" dirty="0" smtClean="0"/>
              <a:t>the toys from the floor? Your room is very untidy.</a:t>
            </a:r>
          </a:p>
          <a:p>
            <a:r>
              <a:rPr lang="en-US" sz="2400" dirty="0" smtClean="0"/>
              <a:t>4 She got </a:t>
            </a:r>
            <a:r>
              <a:rPr lang="en-US" sz="2400" dirty="0" smtClean="0">
                <a:solidFill>
                  <a:srgbClr val="FF0000"/>
                </a:solidFill>
              </a:rPr>
              <a:t>out of  </a:t>
            </a:r>
            <a:r>
              <a:rPr lang="en-US" sz="2400" dirty="0" smtClean="0"/>
              <a:t>the car and started to walk slowly in the rain.</a:t>
            </a:r>
          </a:p>
          <a:p>
            <a:r>
              <a:rPr lang="en-US" sz="2400" dirty="0" smtClean="0"/>
              <a:t>5 He got </a:t>
            </a:r>
            <a:r>
              <a:rPr lang="en-US" sz="2400" dirty="0" smtClean="0">
                <a:solidFill>
                  <a:srgbClr val="FF0000"/>
                </a:solidFill>
              </a:rPr>
              <a:t>into </a:t>
            </a:r>
            <a:r>
              <a:rPr lang="en-US" sz="2400" dirty="0" smtClean="0"/>
              <a:t> the car and wanted to start it, but he forgot the key.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755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213" y="311714"/>
            <a:ext cx="1201578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sr-Latn-RS" dirty="0" smtClean="0"/>
              <a:t>                               </a:t>
            </a:r>
            <a:r>
              <a:rPr lang="en-US" sz="3200" dirty="0" smtClean="0"/>
              <a:t>H</a:t>
            </a:r>
            <a:r>
              <a:rPr lang="sr-Latn-RS" sz="3200" dirty="0" smtClean="0"/>
              <a:t>OMEWORK</a:t>
            </a:r>
          </a:p>
          <a:p>
            <a:endParaRPr lang="en-US" sz="3200" dirty="0" smtClean="0"/>
          </a:p>
          <a:p>
            <a:endParaRPr lang="en-US" dirty="0" smtClean="0"/>
          </a:p>
          <a:p>
            <a:r>
              <a:rPr lang="sr-Latn-RS" dirty="0" smtClean="0"/>
              <a:t>     </a:t>
            </a:r>
            <a:r>
              <a:rPr lang="en-US" dirty="0" smtClean="0"/>
              <a:t> </a:t>
            </a:r>
            <a:r>
              <a:rPr lang="en-US" sz="3200" dirty="0" smtClean="0"/>
              <a:t>WB, page 22 </a:t>
            </a:r>
          </a:p>
          <a:p>
            <a:endParaRPr lang="en-US" sz="3200" dirty="0" smtClean="0"/>
          </a:p>
          <a:p>
            <a:r>
              <a:rPr lang="sr-Latn-RS" sz="3200" dirty="0" smtClean="0"/>
              <a:t>  </a:t>
            </a:r>
            <a:r>
              <a:rPr lang="en-US" sz="3200" dirty="0" smtClean="0"/>
              <a:t>Exercise  </a:t>
            </a:r>
            <a:r>
              <a:rPr lang="sr-Cyrl-RS" sz="32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smtClean="0"/>
              <a:t>Complete the </a:t>
            </a:r>
            <a:r>
              <a:rPr lang="en-US" sz="3200" dirty="0" err="1" smtClean="0"/>
              <a:t>sente</a:t>
            </a:r>
            <a:r>
              <a:rPr lang="sr-Latn-RS" sz="3200" dirty="0" err="1" smtClean="0"/>
              <a:t>n</a:t>
            </a:r>
            <a:r>
              <a:rPr lang="sr-Latn-RS" sz="3200" dirty="0" err="1"/>
              <a:t>c</a:t>
            </a:r>
            <a:r>
              <a:rPr lang="en-US" sz="3200" dirty="0" err="1" smtClean="0"/>
              <a:t>es</a:t>
            </a:r>
            <a:r>
              <a:rPr lang="en-US" sz="3200" dirty="0" smtClean="0"/>
              <a:t> with hundred or hundreds</a:t>
            </a:r>
          </a:p>
          <a:p>
            <a:r>
              <a:rPr lang="sr-Latn-RS" sz="3200" dirty="0" smtClean="0"/>
              <a:t>  </a:t>
            </a:r>
            <a:r>
              <a:rPr lang="en-US" sz="3200" dirty="0" smtClean="0"/>
              <a:t>Exercise </a:t>
            </a:r>
            <a:r>
              <a:rPr lang="sr-Latn-RS" sz="3200" dirty="0" smtClean="0"/>
              <a:t> </a:t>
            </a:r>
            <a:r>
              <a:rPr lang="sr-Cyrl-RS" sz="3200" dirty="0"/>
              <a:t>4</a:t>
            </a:r>
            <a:r>
              <a:rPr lang="en-US" sz="3200" smtClean="0"/>
              <a:t> </a:t>
            </a:r>
            <a:r>
              <a:rPr lang="en-US" sz="3200" dirty="0" smtClean="0"/>
              <a:t>Circle the correct answer</a:t>
            </a:r>
            <a:r>
              <a:rPr lang="sr-Latn-RS" sz="3200" dirty="0" smtClean="0"/>
              <a:t>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807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3727" y="482777"/>
            <a:ext cx="103305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3200" dirty="0" smtClean="0"/>
              <a:t>                                                  </a:t>
            </a:r>
            <a:endParaRPr lang="sr-Latn-RS" sz="3200" dirty="0"/>
          </a:p>
          <a:p>
            <a:r>
              <a:rPr lang="en-US" sz="3200" dirty="0" smtClean="0"/>
              <a:t>100	 	a / one hundred	 	</a:t>
            </a:r>
          </a:p>
          <a:p>
            <a:r>
              <a:rPr lang="en-US" sz="3200" dirty="0" smtClean="0"/>
              <a:t>116	 	one hundred sixteen	 	</a:t>
            </a:r>
          </a:p>
          <a:p>
            <a:r>
              <a:rPr lang="en-US" sz="3200" dirty="0" smtClean="0"/>
              <a:t>144	 	one hundred forty-four	 	</a:t>
            </a:r>
          </a:p>
          <a:p>
            <a:r>
              <a:rPr lang="en-US" sz="3200" dirty="0" smtClean="0"/>
              <a:t>212	 	two hundred twelve	 	</a:t>
            </a:r>
          </a:p>
          <a:p>
            <a:r>
              <a:rPr lang="en-US" sz="3200" dirty="0" smtClean="0"/>
              <a:t>271	 	two hundred seventy-one	 	</a:t>
            </a:r>
          </a:p>
          <a:p>
            <a:r>
              <a:rPr lang="en-US" sz="3200" dirty="0" smtClean="0"/>
              <a:t>621	 	six hundred twenty-one	 	</a:t>
            </a:r>
          </a:p>
          <a:p>
            <a:r>
              <a:rPr lang="en-US" sz="3200" dirty="0" smtClean="0"/>
              <a:t>999	 	nine hundred ninety-nine</a:t>
            </a:r>
          </a:p>
          <a:p>
            <a:r>
              <a:rPr lang="en-US" sz="3200" dirty="0" smtClean="0"/>
              <a:t>1000           a / one thousand	 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11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69249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r-Latn-RS" sz="2800" dirty="0" smtClean="0"/>
              <a:t>                                     </a:t>
            </a:r>
            <a:r>
              <a:rPr lang="sr-Latn-RS" sz="2800" dirty="0" err="1" smtClean="0"/>
              <a:t>Hundred</a:t>
            </a:r>
            <a:r>
              <a:rPr lang="sr-Latn-RS" sz="2800" dirty="0" smtClean="0"/>
              <a:t> / </a:t>
            </a:r>
            <a:r>
              <a:rPr lang="sr-Latn-RS" sz="2800" dirty="0" err="1" smtClean="0"/>
              <a:t>hundreds</a:t>
            </a:r>
            <a:endParaRPr lang="sr-Latn-RS" sz="2800" dirty="0" smtClean="0"/>
          </a:p>
          <a:p>
            <a:endParaRPr lang="sr-Latn-RS" dirty="0"/>
          </a:p>
          <a:p>
            <a:pPr marL="342900" indent="-342900">
              <a:buAutoNum type="arabicPeriod"/>
            </a:pPr>
            <a:r>
              <a:rPr lang="en-US" sz="2400" dirty="0" smtClean="0"/>
              <a:t>NUMBER</a:t>
            </a:r>
            <a:endParaRPr lang="sr-Latn-RS" sz="2400" dirty="0"/>
          </a:p>
          <a:p>
            <a:pPr marL="800100" lvl="1" indent="-342900">
              <a:buAutoNum type="arabicPeriod"/>
            </a:pPr>
            <a:endParaRPr lang="en-US" sz="2400" dirty="0" smtClean="0"/>
          </a:p>
          <a:p>
            <a:r>
              <a:rPr lang="en-US" sz="2400" dirty="0" smtClean="0"/>
              <a:t>A hundred or one hundred is the number 100</a:t>
            </a:r>
            <a:r>
              <a:rPr lang="sr-Latn-RS" sz="2400" dirty="0" smtClean="0"/>
              <a:t>.</a:t>
            </a:r>
          </a:p>
          <a:p>
            <a:endParaRPr lang="sr-Latn-RS" sz="2400" dirty="0"/>
          </a:p>
          <a:p>
            <a:r>
              <a:rPr lang="sr-Latn-RS" sz="2400" dirty="0" smtClean="0"/>
              <a:t>* </a:t>
            </a:r>
            <a:r>
              <a:rPr lang="en-US" sz="2400" dirty="0" smtClean="0"/>
              <a:t>You say a, one, two, several, etc. hundred without a final “s” on “hundred.”</a:t>
            </a:r>
            <a:r>
              <a:rPr lang="sr-Latn-RS" sz="2400" dirty="0" smtClean="0"/>
              <a:t> </a:t>
            </a:r>
          </a:p>
          <a:p>
            <a:endParaRPr lang="sr-Latn-RS" sz="2400" dirty="0" smtClean="0"/>
          </a:p>
          <a:p>
            <a:r>
              <a:rPr lang="en-US" sz="2400" dirty="0" smtClean="0"/>
              <a:t>How many children are there in the school?</a:t>
            </a:r>
            <a:r>
              <a:rPr lang="sr-Latn-RS" sz="2400" dirty="0" smtClean="0"/>
              <a:t>  </a:t>
            </a:r>
            <a:r>
              <a:rPr lang="en-US" sz="2400" dirty="0" smtClean="0"/>
              <a:t>About three hundred.</a:t>
            </a:r>
            <a:endParaRPr lang="sr-Latn-RS" sz="2400" dirty="0" smtClean="0"/>
          </a:p>
          <a:p>
            <a:endParaRPr lang="sr-Latn-RS" sz="2400" dirty="0" smtClean="0"/>
          </a:p>
          <a:p>
            <a:pPr marL="342900" indent="-342900">
              <a:buAutoNum type="arabicPeriod" startAt="2"/>
            </a:pPr>
            <a:r>
              <a:rPr lang="en-US" sz="2400" dirty="0" smtClean="0"/>
              <a:t>QUANTIFIER</a:t>
            </a:r>
            <a:endParaRPr lang="sr-Latn-RS" sz="2400" dirty="0" smtClean="0"/>
          </a:p>
          <a:p>
            <a:pPr marL="342900" indent="-342900">
              <a:buAutoNum type="arabicPeriod" startAt="2"/>
            </a:pPr>
            <a:endParaRPr lang="en-US" sz="2400" dirty="0" smtClean="0"/>
          </a:p>
          <a:p>
            <a:r>
              <a:rPr lang="en-US" sz="2400" dirty="0" smtClean="0"/>
              <a:t>If you refer to hundreds of things or people, you are emphasizing that there are very many of them.</a:t>
            </a:r>
            <a:endParaRPr lang="sr-Latn-RS" sz="2400" dirty="0" smtClean="0"/>
          </a:p>
          <a:p>
            <a:r>
              <a:rPr lang="en-US" sz="2400" dirty="0" smtClean="0"/>
              <a:t>Hundreds (of…) can be used if there is no number or quantity before it</a:t>
            </a:r>
            <a:r>
              <a:rPr lang="sr-Latn-RS" sz="2400" dirty="0" smtClean="0"/>
              <a:t>.</a:t>
            </a:r>
          </a:p>
          <a:p>
            <a:endParaRPr lang="sr-Latn-RS" sz="2400" dirty="0"/>
          </a:p>
          <a:p>
            <a:r>
              <a:rPr lang="en-US" sz="2400" dirty="0" smtClean="0"/>
              <a:t>There were hundreds of people at the pool today.</a:t>
            </a:r>
            <a:endParaRPr lang="sr-Latn-RS" sz="2400" dirty="0"/>
          </a:p>
          <a:p>
            <a:endParaRPr lang="sr-Latn-R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343" y="833068"/>
            <a:ext cx="1029788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Grammar, SB,  page 31</a:t>
            </a:r>
            <a:endParaRPr lang="sr-Latn-RS" sz="2800" dirty="0" smtClean="0"/>
          </a:p>
          <a:p>
            <a:r>
              <a:rPr lang="en-US" sz="2800" dirty="0" smtClean="0"/>
              <a:t>Exercise 1 Look at the examples. Then circle the correct answer:</a:t>
            </a:r>
            <a:endParaRPr lang="sr-Latn-RS" sz="2800" dirty="0" smtClean="0"/>
          </a:p>
          <a:p>
            <a:endParaRPr lang="en-US" sz="2400" dirty="0" smtClean="0"/>
          </a:p>
          <a:p>
            <a:r>
              <a:rPr lang="en-US" sz="2400" dirty="0" smtClean="0"/>
              <a:t>1 Four </a:t>
            </a:r>
            <a:r>
              <a:rPr lang="en-US" sz="2400" i="1" dirty="0" smtClean="0"/>
              <a:t>hundred / hundreds </a:t>
            </a:r>
            <a:r>
              <a:rPr lang="en-US" sz="2400" dirty="0" smtClean="0"/>
              <a:t>students take part in the state competition.</a:t>
            </a:r>
          </a:p>
          <a:p>
            <a:r>
              <a:rPr lang="en-US" sz="2400" dirty="0" smtClean="0"/>
              <a:t>2 </a:t>
            </a:r>
            <a:r>
              <a:rPr lang="en-US" sz="2400" i="1" dirty="0" smtClean="0"/>
              <a:t>Hundred / Hundreds </a:t>
            </a:r>
            <a:r>
              <a:rPr lang="en-US" sz="2400" dirty="0" smtClean="0"/>
              <a:t>of children like this book.</a:t>
            </a:r>
          </a:p>
          <a:p>
            <a:r>
              <a:rPr lang="en-US" sz="2400" dirty="0" smtClean="0"/>
              <a:t>3 Two </a:t>
            </a:r>
            <a:r>
              <a:rPr lang="en-US" sz="2400" i="1" dirty="0" smtClean="0"/>
              <a:t>hundreds / hundred </a:t>
            </a:r>
            <a:r>
              <a:rPr lang="en-US" sz="2400" dirty="0" smtClean="0"/>
              <a:t>years ago this town was just a small village.</a:t>
            </a:r>
          </a:p>
          <a:p>
            <a:r>
              <a:rPr lang="en-US" sz="2400" dirty="0" smtClean="0"/>
              <a:t>4 The famous actress wrote to </a:t>
            </a:r>
            <a:r>
              <a:rPr lang="en-US" sz="2400" i="1" dirty="0" smtClean="0"/>
              <a:t>hundred / hundreds </a:t>
            </a:r>
            <a:r>
              <a:rPr lang="en-US" sz="2400" dirty="0" smtClean="0"/>
              <a:t>of fans.</a:t>
            </a:r>
          </a:p>
          <a:p>
            <a:r>
              <a:rPr lang="en-US" sz="2400" dirty="0" smtClean="0"/>
              <a:t>5 Just one </a:t>
            </a:r>
            <a:r>
              <a:rPr lang="en-US" sz="2400" i="1" dirty="0" smtClean="0"/>
              <a:t>hundred / hundreds </a:t>
            </a:r>
            <a:r>
              <a:rPr lang="en-US" sz="2400" dirty="0" smtClean="0"/>
              <a:t>people saw his last movie.</a:t>
            </a:r>
          </a:p>
          <a:p>
            <a:endParaRPr lang="en-US" sz="2400" dirty="0" smtClean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13525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9170" y="1599925"/>
            <a:ext cx="8371115" cy="29546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Answers:  </a:t>
            </a:r>
          </a:p>
          <a:p>
            <a:endParaRPr lang="en-US" sz="2400" dirty="0" smtClean="0"/>
          </a:p>
          <a:p>
            <a:r>
              <a:rPr lang="en-US" sz="2400" dirty="0" smtClean="0"/>
              <a:t>1 Four </a:t>
            </a:r>
            <a:r>
              <a:rPr lang="en-US" sz="2400" dirty="0" smtClean="0">
                <a:solidFill>
                  <a:srgbClr val="FF0000"/>
                </a:solidFill>
              </a:rPr>
              <a:t>hundred</a:t>
            </a:r>
            <a:r>
              <a:rPr lang="en-US" sz="2400" dirty="0" smtClean="0"/>
              <a:t>  students take part in the state competition.</a:t>
            </a:r>
          </a:p>
          <a:p>
            <a:r>
              <a:rPr lang="en-US" sz="2400" dirty="0" smtClean="0"/>
              <a:t>2  </a:t>
            </a:r>
            <a:r>
              <a:rPr lang="en-US" sz="2400" dirty="0" smtClean="0">
                <a:solidFill>
                  <a:srgbClr val="FF0000"/>
                </a:solidFill>
              </a:rPr>
              <a:t>Hundreds</a:t>
            </a:r>
            <a:r>
              <a:rPr lang="en-US" sz="2400" dirty="0" smtClean="0"/>
              <a:t> of children like this book.</a:t>
            </a:r>
          </a:p>
          <a:p>
            <a:r>
              <a:rPr lang="en-US" sz="2400" dirty="0" smtClean="0"/>
              <a:t>3 Two </a:t>
            </a:r>
            <a:r>
              <a:rPr lang="en-US" sz="2400" dirty="0" smtClean="0">
                <a:solidFill>
                  <a:srgbClr val="FF0000"/>
                </a:solidFill>
              </a:rPr>
              <a:t>hundred</a:t>
            </a:r>
            <a:r>
              <a:rPr lang="en-US" sz="2400" dirty="0" smtClean="0"/>
              <a:t> years ago this town was just a small village.</a:t>
            </a:r>
          </a:p>
          <a:p>
            <a:r>
              <a:rPr lang="en-US" sz="2400" dirty="0" smtClean="0"/>
              <a:t>4 The famous actress wrote to  </a:t>
            </a:r>
            <a:r>
              <a:rPr lang="en-US" sz="2400" dirty="0" smtClean="0">
                <a:solidFill>
                  <a:srgbClr val="FF0000"/>
                </a:solidFill>
              </a:rPr>
              <a:t>hundreds </a:t>
            </a:r>
            <a:r>
              <a:rPr lang="en-US" sz="2400" dirty="0" smtClean="0"/>
              <a:t>of fans.</a:t>
            </a:r>
          </a:p>
          <a:p>
            <a:r>
              <a:rPr lang="en-US" sz="2400" dirty="0" smtClean="0"/>
              <a:t>5 Just one </a:t>
            </a:r>
            <a:r>
              <a:rPr lang="en-US" sz="2400" dirty="0" smtClean="0">
                <a:solidFill>
                  <a:srgbClr val="FF0000"/>
                </a:solidFill>
              </a:rPr>
              <a:t>hundred</a:t>
            </a:r>
            <a:r>
              <a:rPr lang="en-US" sz="2400" dirty="0" smtClean="0"/>
              <a:t> people saw his last movie.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50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4514" y="1010254"/>
            <a:ext cx="78268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</a:t>
            </a:r>
            <a:r>
              <a:rPr lang="sr-Latn-RS" sz="2800" dirty="0" smtClean="0"/>
              <a:t>B</a:t>
            </a:r>
            <a:r>
              <a:rPr lang="en-US" sz="2800" dirty="0" smtClean="0"/>
              <a:t>, page 31</a:t>
            </a:r>
          </a:p>
          <a:p>
            <a:endParaRPr lang="en-US" sz="2800" dirty="0" smtClean="0"/>
          </a:p>
          <a:p>
            <a:r>
              <a:rPr lang="en-US" sz="2800" dirty="0" smtClean="0"/>
              <a:t>Exercise 2 Write the following numbers</a:t>
            </a:r>
          </a:p>
          <a:p>
            <a:r>
              <a:rPr lang="en-US" sz="2800" dirty="0" smtClean="0"/>
              <a:t>208 ________________________</a:t>
            </a:r>
          </a:p>
          <a:p>
            <a:r>
              <a:rPr lang="en-US" sz="2800" dirty="0" smtClean="0"/>
              <a:t>111 _______________________</a:t>
            </a:r>
          </a:p>
          <a:p>
            <a:r>
              <a:rPr lang="en-US" sz="2800" dirty="0" smtClean="0"/>
              <a:t>990 _______________________</a:t>
            </a:r>
          </a:p>
          <a:p>
            <a:r>
              <a:rPr lang="en-US" sz="2800" dirty="0" smtClean="0"/>
              <a:t>567 _______________________</a:t>
            </a:r>
          </a:p>
          <a:p>
            <a:r>
              <a:rPr lang="en-US" sz="2800" dirty="0" smtClean="0"/>
              <a:t>800 _______________________</a:t>
            </a:r>
          </a:p>
          <a:p>
            <a:r>
              <a:rPr lang="en-US" sz="2800" dirty="0" smtClean="0"/>
              <a:t>419 _______________________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7172" y="1232825"/>
            <a:ext cx="742405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Answers:</a:t>
            </a:r>
          </a:p>
          <a:p>
            <a:endParaRPr lang="en-US" sz="2400" dirty="0" smtClean="0"/>
          </a:p>
          <a:p>
            <a:r>
              <a:rPr lang="en-US" sz="2400" dirty="0" smtClean="0"/>
              <a:t>208  </a:t>
            </a:r>
            <a:r>
              <a:rPr lang="en-US" sz="2400" dirty="0" smtClean="0">
                <a:solidFill>
                  <a:srgbClr val="FF0000"/>
                </a:solidFill>
              </a:rPr>
              <a:t>two hundred eight</a:t>
            </a:r>
          </a:p>
          <a:p>
            <a:r>
              <a:rPr lang="en-US" sz="2400" dirty="0" smtClean="0"/>
              <a:t>111 </a:t>
            </a:r>
            <a:r>
              <a:rPr lang="en-US" sz="2400" dirty="0" smtClean="0">
                <a:solidFill>
                  <a:srgbClr val="FF0000"/>
                </a:solidFill>
              </a:rPr>
              <a:t>one hundred eleven</a:t>
            </a:r>
          </a:p>
          <a:p>
            <a:r>
              <a:rPr lang="en-US" sz="2400" dirty="0" smtClean="0"/>
              <a:t>990 </a:t>
            </a:r>
            <a:r>
              <a:rPr lang="en-US" sz="2400" dirty="0" smtClean="0">
                <a:solidFill>
                  <a:srgbClr val="FF0000"/>
                </a:solidFill>
              </a:rPr>
              <a:t>nine hundred ninety</a:t>
            </a:r>
          </a:p>
          <a:p>
            <a:r>
              <a:rPr lang="en-US" sz="2400" dirty="0" smtClean="0"/>
              <a:t>567 </a:t>
            </a:r>
            <a:r>
              <a:rPr lang="en-US" sz="2400" dirty="0" smtClean="0">
                <a:solidFill>
                  <a:srgbClr val="FF0000"/>
                </a:solidFill>
              </a:rPr>
              <a:t>five hundred sixty - seven</a:t>
            </a:r>
          </a:p>
          <a:p>
            <a:r>
              <a:rPr lang="en-US" sz="2400" dirty="0" smtClean="0"/>
              <a:t>800  </a:t>
            </a:r>
            <a:r>
              <a:rPr lang="en-US" sz="2400" dirty="0" smtClean="0">
                <a:solidFill>
                  <a:srgbClr val="FF0000"/>
                </a:solidFill>
              </a:rPr>
              <a:t>eight hundred</a:t>
            </a:r>
          </a:p>
          <a:p>
            <a:r>
              <a:rPr lang="en-US" sz="2400" dirty="0" smtClean="0"/>
              <a:t>419  </a:t>
            </a:r>
            <a:r>
              <a:rPr lang="en-US" sz="2400" dirty="0" smtClean="0">
                <a:solidFill>
                  <a:srgbClr val="FF0000"/>
                </a:solidFill>
              </a:rPr>
              <a:t>four hundred nineteen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89" y="148471"/>
            <a:ext cx="1170146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4000" dirty="0" smtClean="0"/>
              <a:t>                 </a:t>
            </a:r>
            <a:r>
              <a:rPr lang="sr-Latn-RS" sz="4000" dirty="0" err="1" smtClean="0"/>
              <a:t>Phrasal</a:t>
            </a:r>
            <a:r>
              <a:rPr lang="sr-Latn-RS" sz="4000" dirty="0" smtClean="0"/>
              <a:t> </a:t>
            </a:r>
            <a:r>
              <a:rPr lang="sr-Latn-RS" sz="4000" dirty="0" err="1" smtClean="0"/>
              <a:t>verbs</a:t>
            </a:r>
            <a:endParaRPr lang="sr-Latn-RS" sz="4000" dirty="0" smtClean="0"/>
          </a:p>
          <a:p>
            <a:endParaRPr lang="sr-Latn-RS" dirty="0"/>
          </a:p>
          <a:p>
            <a:endParaRPr lang="sr-Latn-RS" dirty="0" smtClean="0"/>
          </a:p>
          <a:p>
            <a:r>
              <a:rPr lang="en-US" sz="2400" dirty="0" smtClean="0"/>
              <a:t>What are phrasal verbs?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A phrasal verb is a verb plus a preposition or adverb which creates a meaning different from the original verb.</a:t>
            </a:r>
            <a:endParaRPr lang="sr-Latn-RS" sz="2400" dirty="0" smtClean="0"/>
          </a:p>
          <a:p>
            <a:endParaRPr lang="sr-Latn-RS" sz="2400" dirty="0"/>
          </a:p>
          <a:p>
            <a:r>
              <a:rPr lang="sr-Latn-RS" sz="2400" dirty="0" err="1" smtClean="0"/>
              <a:t>get</a:t>
            </a:r>
            <a:r>
              <a:rPr lang="sr-Latn-RS" sz="2400" dirty="0" smtClean="0"/>
              <a:t> </a:t>
            </a:r>
            <a:r>
              <a:rPr lang="sr-Latn-RS" sz="2400" dirty="0" err="1" smtClean="0"/>
              <a:t>into</a:t>
            </a:r>
            <a:r>
              <a:rPr lang="sr-Latn-RS" sz="2400" dirty="0" smtClean="0"/>
              <a:t> – </a:t>
            </a:r>
            <a:r>
              <a:rPr lang="en-US" sz="2400" dirty="0" smtClean="0"/>
              <a:t>get into something</a:t>
            </a:r>
            <a:r>
              <a:rPr lang="sr-Latn-RS" sz="2400" dirty="0" smtClean="0"/>
              <a:t>,</a:t>
            </a:r>
            <a:r>
              <a:rPr lang="en-US" sz="2400" dirty="0" smtClean="0"/>
              <a:t> if a train, plane</a:t>
            </a:r>
            <a:r>
              <a:rPr lang="sr-Latn-RS" sz="2400" dirty="0" smtClean="0"/>
              <a:t>, car</a:t>
            </a:r>
            <a:r>
              <a:rPr lang="en-US" sz="2400" dirty="0" smtClean="0"/>
              <a:t> </a:t>
            </a:r>
            <a:r>
              <a:rPr lang="en-US" sz="2400" dirty="0" err="1" smtClean="0"/>
              <a:t>etc</a:t>
            </a:r>
            <a:r>
              <a:rPr lang="en-US" sz="2400" dirty="0" smtClean="0"/>
              <a:t> gets into a place, it arrives there</a:t>
            </a:r>
            <a:endParaRPr lang="sr-Latn-RS" sz="2400" dirty="0" smtClean="0"/>
          </a:p>
          <a:p>
            <a:r>
              <a:rPr lang="sr-Latn-RS" sz="2400" dirty="0" smtClean="0"/>
              <a:t>T</a:t>
            </a:r>
            <a:r>
              <a:rPr lang="en-US" sz="2400" dirty="0" smtClean="0"/>
              <a:t>he train got into London at noon</a:t>
            </a:r>
            <a:r>
              <a:rPr lang="sr-Latn-RS" sz="2400" dirty="0" smtClean="0"/>
              <a:t>.</a:t>
            </a:r>
          </a:p>
          <a:p>
            <a:endParaRPr lang="sr-Latn-RS" sz="2400" dirty="0" smtClean="0"/>
          </a:p>
          <a:p>
            <a:r>
              <a:rPr lang="sr-Latn-RS" sz="2400" dirty="0" err="1" smtClean="0"/>
              <a:t>get</a:t>
            </a:r>
            <a:r>
              <a:rPr lang="sr-Latn-RS" sz="2400" dirty="0" smtClean="0"/>
              <a:t> </a:t>
            </a:r>
            <a:r>
              <a:rPr lang="sr-Latn-RS" sz="2400" dirty="0" err="1" smtClean="0"/>
              <a:t>out</a:t>
            </a:r>
            <a:r>
              <a:rPr lang="sr-Latn-RS" sz="2400" dirty="0" smtClean="0"/>
              <a:t> </a:t>
            </a:r>
            <a:r>
              <a:rPr lang="sr-Latn-RS" sz="2400" dirty="0" err="1" smtClean="0"/>
              <a:t>of</a:t>
            </a:r>
            <a:r>
              <a:rPr lang="sr-Latn-RS" sz="2400" dirty="0" smtClean="0"/>
              <a:t> – to go </a:t>
            </a:r>
            <a:r>
              <a:rPr lang="sr-Latn-RS" sz="2400" dirty="0" err="1" smtClean="0"/>
              <a:t>out</a:t>
            </a:r>
            <a:r>
              <a:rPr lang="sr-Latn-RS" sz="2400" dirty="0" smtClean="0"/>
              <a:t> from a </a:t>
            </a:r>
            <a:r>
              <a:rPr lang="sr-Latn-RS" sz="2400" dirty="0" err="1" smtClean="0"/>
              <a:t>vehicle</a:t>
            </a:r>
            <a:endParaRPr lang="sr-Latn-RS" sz="2400" dirty="0" smtClean="0"/>
          </a:p>
          <a:p>
            <a:r>
              <a:rPr lang="en-US" sz="2400" dirty="0" smtClean="0"/>
              <a:t>You must not get out of the car when it is in motion.</a:t>
            </a:r>
            <a:endParaRPr lang="sr-Latn-RS" sz="2400" dirty="0" smtClean="0"/>
          </a:p>
          <a:p>
            <a:endParaRPr lang="sr-Latn-RS" sz="2400" dirty="0" smtClean="0"/>
          </a:p>
          <a:p>
            <a:endParaRPr lang="sr-Latn-RS" sz="2400" dirty="0" smtClean="0"/>
          </a:p>
          <a:p>
            <a:r>
              <a:rPr lang="sr-Latn-RS" sz="2400" dirty="0" err="1" smtClean="0"/>
              <a:t>pick</a:t>
            </a:r>
            <a:r>
              <a:rPr lang="sr-Latn-RS" sz="2400" dirty="0" smtClean="0"/>
              <a:t> </a:t>
            </a:r>
            <a:r>
              <a:rPr lang="sr-Latn-RS" sz="2400" dirty="0" err="1" smtClean="0"/>
              <a:t>up</a:t>
            </a:r>
            <a:r>
              <a:rPr lang="sr-Latn-RS" sz="2400" dirty="0" smtClean="0"/>
              <a:t> -  </a:t>
            </a:r>
            <a:r>
              <a:rPr lang="en-US" sz="2400" dirty="0" smtClean="0"/>
              <a:t> lift or move someone or something.</a:t>
            </a:r>
            <a:endParaRPr lang="sr-Latn-RS" sz="2400" dirty="0" smtClean="0"/>
          </a:p>
          <a:p>
            <a:r>
              <a:rPr lang="en-US" sz="2400" dirty="0" smtClean="0"/>
              <a:t>He picked the phone up and </a:t>
            </a:r>
            <a:r>
              <a:rPr lang="en-US" sz="2400" dirty="0" err="1" smtClean="0"/>
              <a:t>dialled</a:t>
            </a:r>
            <a:r>
              <a:rPr lang="en-US" sz="2400" dirty="0" smtClean="0"/>
              <a:t>.</a:t>
            </a:r>
            <a:endParaRPr lang="sr-Latn-RS" sz="2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939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5" y="1229142"/>
            <a:ext cx="100257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SB, page 31</a:t>
            </a:r>
          </a:p>
          <a:p>
            <a:endParaRPr lang="en-US" sz="2400" dirty="0" smtClean="0"/>
          </a:p>
          <a:p>
            <a:r>
              <a:rPr lang="en-US" sz="2400" dirty="0" smtClean="0"/>
              <a:t>Exercise 3 Look at the examples. Then complete the sentences with </a:t>
            </a:r>
            <a:r>
              <a:rPr lang="en-US" sz="2400" i="1" dirty="0" smtClean="0"/>
              <a:t>up</a:t>
            </a:r>
            <a:r>
              <a:rPr lang="en-US" sz="2400" dirty="0" smtClean="0"/>
              <a:t>, </a:t>
            </a:r>
            <a:r>
              <a:rPr lang="en-US" sz="2400" i="1" dirty="0" smtClean="0"/>
              <a:t>into </a:t>
            </a:r>
            <a:r>
              <a:rPr lang="en-US" sz="2400" dirty="0" smtClean="0"/>
              <a:t>or </a:t>
            </a:r>
            <a:r>
              <a:rPr lang="en-US" sz="2400" i="1" dirty="0" smtClean="0"/>
              <a:t>out of.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1 Hurry up and get ______ the car. Mom is going to drive us to school.</a:t>
            </a:r>
          </a:p>
          <a:p>
            <a:r>
              <a:rPr lang="en-US" sz="2400" dirty="0" smtClean="0"/>
              <a:t>2 Let’s get ______  the car and wait for them outside.</a:t>
            </a:r>
          </a:p>
          <a:p>
            <a:r>
              <a:rPr lang="en-US" sz="2400" dirty="0" smtClean="0"/>
              <a:t>3 Why didn’t you pick _____ the toys from the floor? Your room is very untidy.</a:t>
            </a:r>
          </a:p>
          <a:p>
            <a:r>
              <a:rPr lang="en-US" sz="2400" dirty="0" smtClean="0"/>
              <a:t>4 She got _________ of the car and started to walk slowly in the rain.</a:t>
            </a:r>
          </a:p>
          <a:p>
            <a:r>
              <a:rPr lang="en-US" sz="2400" dirty="0" smtClean="0"/>
              <a:t>5 He got ____  the car and wanted to start it, but he forgot the key.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8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582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PC</dc:creator>
  <cp:lastModifiedBy>Gosa</cp:lastModifiedBy>
  <cp:revision>13</cp:revision>
  <dcterms:created xsi:type="dcterms:W3CDTF">2020-11-14T18:55:59Z</dcterms:created>
  <dcterms:modified xsi:type="dcterms:W3CDTF">2020-11-16T13:47:23Z</dcterms:modified>
</cp:coreProperties>
</file>