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5" r:id="rId5"/>
    <p:sldId id="267" r:id="rId6"/>
    <p:sldId id="269" r:id="rId7"/>
    <p:sldId id="272" r:id="rId8"/>
    <p:sldId id="271" r:id="rId9"/>
    <p:sldId id="25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5486400" cy="1393825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БОГОРОДИЧИНИ ПРАЗНИЦИ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5486400" cy="42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024" y="2971800"/>
            <a:ext cx="8229600" cy="609600"/>
          </a:xfrm>
        </p:spPr>
        <p:txBody>
          <a:bodyPr/>
          <a:lstStyle/>
          <a:p>
            <a:r>
              <a:rPr lang="sr-Cyrl-BA" dirty="0" smtClean="0"/>
              <a:t>Одговори </a:t>
            </a:r>
            <a:r>
              <a:rPr lang="sr-Cyrl-BA" dirty="0" smtClean="0"/>
              <a:t>на </a:t>
            </a:r>
            <a:r>
              <a:rPr lang="sr-Cyrl-BA" dirty="0" smtClean="0"/>
              <a:t>питања у уџбенику </a:t>
            </a:r>
            <a:r>
              <a:rPr lang="sr-Cyrl-BA" dirty="0" smtClean="0"/>
              <a:t>на </a:t>
            </a:r>
            <a:r>
              <a:rPr lang="sr-Cyrl-BA" dirty="0" smtClean="0"/>
              <a:t>страни 39!</a:t>
            </a:r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024" y="1600200"/>
            <a:ext cx="8229600" cy="762000"/>
          </a:xfrm>
        </p:spPr>
        <p:txBody>
          <a:bodyPr/>
          <a:lstStyle/>
          <a:p>
            <a:r>
              <a:rPr lang="sr-Cyrl-BA" dirty="0" smtClean="0"/>
              <a:t>ЗАДАЦИ ЗА САМОСТАЛАН РАД: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774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2667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545771" y="457200"/>
            <a:ext cx="6400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Родитељи Пресвете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Богородице,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Јоаким и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Ана, били су веома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стари и нису имали дјеце.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2286000"/>
            <a:ext cx="2057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Јоаким је био родом из Давидовог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племена,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одакле су потицали цареви јеврејски.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7000" y="2286000"/>
            <a:ext cx="22860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Ана је била родом из Ароновог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племена,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одакле је потицало јевреско свештенство.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74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43200" y="3429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204884"/>
            <a:ext cx="6324600" cy="1219200"/>
          </a:xfrm>
        </p:spPr>
        <p:txBody>
          <a:bodyPr/>
          <a:lstStyle/>
          <a:p>
            <a:pPr algn="ctr"/>
            <a:r>
              <a:rPr lang="sr-Cyrl-RS" sz="3600" dirty="0" smtClean="0"/>
              <a:t>Рођење Пресвете Богородице – </a:t>
            </a:r>
            <a:br>
              <a:rPr lang="sr-Cyrl-RS" sz="3600" dirty="0" smtClean="0"/>
            </a:br>
            <a:r>
              <a:rPr lang="sr-Cyrl-RS" sz="3600" dirty="0" smtClean="0"/>
              <a:t>Мала Госпојина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3962399" cy="45164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802875" y="2133600"/>
            <a:ext cx="3803904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 smtClean="0"/>
              <a:t>Празник који се односи на дан када је Пресвета Дјева Марија рођена од својих родитеља Јоакима и Ане.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6324600"/>
            <a:ext cx="74676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Празник Р</a:t>
            </a:r>
            <a:r>
              <a:rPr lang="sr-Cyrl-RS" dirty="0" smtClean="0"/>
              <a:t>ођења </a:t>
            </a:r>
            <a:r>
              <a:rPr lang="sr-Cyrl-RS" dirty="0" smtClean="0"/>
              <a:t>Пресвете Богородице – 21. септембар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193883" cy="1371599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/>
              <a:t>Ваведење Пресвете Богородице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598223"/>
            <a:ext cx="4116388" cy="54885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676400"/>
            <a:ext cx="3733800" cy="42672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sr-Cyrl-RS" sz="2400" dirty="0"/>
              <a:t> </a:t>
            </a:r>
            <a:r>
              <a:rPr lang="sr-Cyrl-RS" sz="2400" dirty="0" smtClean="0"/>
              <a:t>је </a:t>
            </a:r>
            <a:r>
              <a:rPr lang="en-US" sz="2400" dirty="0" err="1" smtClean="0"/>
              <a:t>Пресве</a:t>
            </a:r>
            <a:r>
              <a:rPr lang="sr-Cyrl-RS" sz="2400" dirty="0" smtClean="0"/>
              <a:t>та </a:t>
            </a:r>
            <a:r>
              <a:rPr lang="en-US" sz="2400" dirty="0" smtClean="0"/>
              <a:t> </a:t>
            </a:r>
            <a:r>
              <a:rPr lang="en-US" sz="2400" dirty="0" err="1" smtClean="0"/>
              <a:t>Дјев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en-US" sz="2400" dirty="0" err="1" smtClean="0"/>
              <a:t>Мариј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en-US" sz="2400" dirty="0" err="1" smtClean="0"/>
              <a:t>наврши</a:t>
            </a:r>
            <a:r>
              <a:rPr lang="sr-Cyrl-RS" sz="2400" dirty="0" smtClean="0"/>
              <a:t>ла</a:t>
            </a:r>
            <a:r>
              <a:rPr lang="en-US" sz="2400" dirty="0" smtClean="0"/>
              <a:t> </a:t>
            </a:r>
            <a:r>
              <a:rPr lang="en-US" sz="2400" dirty="0" err="1"/>
              <a:t>три</a:t>
            </a:r>
            <a:r>
              <a:rPr lang="en-US" sz="2400" dirty="0"/>
              <a:t>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рођења</a:t>
            </a:r>
            <a:r>
              <a:rPr lang="en-US" sz="2400" dirty="0"/>
              <a:t>, </a:t>
            </a:r>
            <a:r>
              <a:rPr lang="en-US" sz="2400" dirty="0" err="1"/>
              <a:t>доведоше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sr-Cyrl-RS" sz="2400" dirty="0" smtClean="0"/>
              <a:t>њени </a:t>
            </a:r>
            <a:r>
              <a:rPr lang="en-US" sz="2400" dirty="0" err="1" smtClean="0"/>
              <a:t>родитељи</a:t>
            </a:r>
            <a:r>
              <a:rPr lang="sr-Cyrl-RS" sz="2400" dirty="0" smtClean="0"/>
              <a:t>, С</a:t>
            </a:r>
            <a:r>
              <a:rPr lang="en-US" sz="2400" dirty="0" err="1" smtClean="0"/>
              <a:t>вети</a:t>
            </a:r>
            <a:r>
              <a:rPr lang="en-US" sz="2400" dirty="0" smtClean="0"/>
              <a:t> </a:t>
            </a:r>
            <a:r>
              <a:rPr lang="en-US" sz="2400" dirty="0" err="1"/>
              <a:t>Јоаким</a:t>
            </a:r>
            <a:r>
              <a:rPr lang="en-US" sz="2400" dirty="0"/>
              <a:t> и </a:t>
            </a:r>
            <a:r>
              <a:rPr lang="en-US" sz="2400" dirty="0" err="1"/>
              <a:t>Ана</a:t>
            </a:r>
            <a:r>
              <a:rPr lang="en-US" sz="2400" dirty="0"/>
              <a:t>,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Назарета</a:t>
            </a:r>
            <a:r>
              <a:rPr lang="en-US" sz="2400" dirty="0"/>
              <a:t> у </a:t>
            </a:r>
            <a:r>
              <a:rPr lang="en-US" sz="2400" dirty="0" err="1" smtClean="0"/>
              <a:t>Јерусалим</a:t>
            </a:r>
            <a:r>
              <a:rPr lang="sr-Cyrl-RS" sz="2400" dirty="0" smtClean="0"/>
              <a:t>ски храм да је предају и посвете </a:t>
            </a:r>
            <a:r>
              <a:rPr lang="sr-Cyrl-RS" sz="2400" dirty="0" smtClean="0"/>
              <a:t>Богу, </a:t>
            </a:r>
            <a:r>
              <a:rPr lang="sr-Cyrl-RS" sz="2400" dirty="0" smtClean="0"/>
              <a:t>као што су се завјетовали.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6324600"/>
            <a:ext cx="74676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Празник</a:t>
            </a:r>
            <a:r>
              <a:rPr lang="sr-Cyrl-RS" dirty="0" smtClean="0"/>
              <a:t> Богородичиног уласка у </a:t>
            </a:r>
            <a:r>
              <a:rPr lang="sr-Cyrl-RS" dirty="0" smtClean="0"/>
              <a:t>храм – 4. децембар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43000"/>
            <a:ext cx="41529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5746" y="335590"/>
            <a:ext cx="3657600" cy="7620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Благовијести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6246125"/>
            <a:ext cx="7239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Празник Објављивања </a:t>
            </a:r>
            <a:r>
              <a:rPr lang="sr-Cyrl-RS" sz="1600" dirty="0" smtClean="0"/>
              <a:t>вијести да ће Богородица родити Христа – 7. април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2192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/>
              <a:t>Празник који се односи на дан када се Свети </a:t>
            </a:r>
            <a:r>
              <a:rPr lang="sr-Cyrl-BA" sz="3200" dirty="0" smtClean="0"/>
              <a:t>архангел </a:t>
            </a:r>
            <a:r>
              <a:rPr lang="sr-Cyrl-BA" sz="3200" dirty="0" smtClean="0"/>
              <a:t>Гаврило јавио Пресветој Дјеви Марији и објавио јој благу вијест о рођењу Сина </a:t>
            </a:r>
            <a:r>
              <a:rPr lang="sr-Cyrl-BA" sz="3200" dirty="0" smtClean="0"/>
              <a:t>Божјега</a:t>
            </a:r>
            <a:r>
              <a:rPr lang="sr-Cyrl-BA" sz="3200" dirty="0" smtClean="0"/>
              <a:t>.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4165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442" y="317982"/>
            <a:ext cx="3422483" cy="1066799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/>
              <a:t>Сабор Пресвете Богородице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715000"/>
            <a:ext cx="4116388" cy="525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447800"/>
            <a:ext cx="3411725" cy="426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Црква </a:t>
            </a:r>
            <a:r>
              <a:rPr lang="ru-RU" sz="2000" dirty="0"/>
              <a:t>Христова одаје славу и хвалу Пресветој Богоматери, која је родила Господа и Бога и Спаса нашега Исуса Христа. Њеним Сабором се назива овај празник зато што се </a:t>
            </a:r>
            <a:r>
              <a:rPr lang="ru-RU" sz="2000" dirty="0" smtClean="0"/>
              <a:t>на тај дан</a:t>
            </a:r>
            <a:r>
              <a:rPr lang="ru-RU" sz="2000" dirty="0" smtClean="0"/>
              <a:t> </a:t>
            </a:r>
            <a:r>
              <a:rPr lang="ru-RU" sz="2000" dirty="0"/>
              <a:t>сабирају сви </a:t>
            </a:r>
            <a:r>
              <a:rPr lang="ru-RU" sz="2000" dirty="0" smtClean="0"/>
              <a:t>вјерни</a:t>
            </a:r>
            <a:r>
              <a:rPr lang="ru-RU" sz="2000" dirty="0"/>
              <a:t>, да прославе Њу, </a:t>
            </a:r>
            <a:r>
              <a:rPr lang="ru-RU" sz="2000" dirty="0" smtClean="0"/>
              <a:t>Пресвету Богорoдицу.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6096000"/>
            <a:ext cx="6858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Овај празник се слави на </a:t>
            </a:r>
            <a:r>
              <a:rPr lang="sr-Cyrl-RS" sz="1600" dirty="0" smtClean="0"/>
              <a:t>други дан Божића – 8. јануар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1078"/>
            <a:ext cx="4648200" cy="4602443"/>
          </a:xfr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62600" y="1565076"/>
            <a:ext cx="3127248" cy="3429000"/>
          </a:xfrm>
        </p:spPr>
        <p:txBody>
          <a:bodyPr>
            <a:noAutofit/>
          </a:bodyPr>
          <a:lstStyle/>
          <a:p>
            <a:pPr algn="ctr"/>
            <a:r>
              <a:rPr lang="sr-Cyrl-BA" sz="2800" dirty="0" smtClean="0"/>
              <a:t>Дан када је Пресвета Богородица са Праведним Јосифом довела Христа у Храм.</a:t>
            </a:r>
            <a:endParaRPr lang="bs-Latn-BA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5624" y="671214"/>
            <a:ext cx="1981200" cy="685800"/>
          </a:xfrm>
        </p:spPr>
        <p:txBody>
          <a:bodyPr/>
          <a:lstStyle/>
          <a:p>
            <a:r>
              <a:rPr lang="sr-Cyrl-BA" sz="2800" dirty="0" smtClean="0"/>
              <a:t>СРЕТЕЊЕ</a:t>
            </a:r>
            <a:endParaRPr lang="bs-Latn-BA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6096000"/>
            <a:ext cx="6858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СРЕТЕЊЕ – 15. фебруар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9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334001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90015"/>
            <a:ext cx="6477000" cy="1066800"/>
          </a:xfrm>
        </p:spPr>
        <p:txBody>
          <a:bodyPr/>
          <a:lstStyle/>
          <a:p>
            <a:pPr algn="ctr"/>
            <a:r>
              <a:rPr lang="sr-Cyrl-RS" sz="3200" b="1" dirty="0" smtClean="0"/>
              <a:t>Успење </a:t>
            </a:r>
            <a:r>
              <a:rPr lang="sr-Cyrl-RS" sz="3200" b="1" dirty="0" smtClean="0"/>
              <a:t>Пресвете Богородице – </a:t>
            </a:r>
            <a:br>
              <a:rPr lang="sr-Cyrl-RS" sz="3200" b="1" dirty="0" smtClean="0"/>
            </a:br>
            <a:r>
              <a:rPr lang="sr-Cyrl-RS" sz="3200" b="1" dirty="0" smtClean="0"/>
              <a:t>Велика Госпојина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219200" y="6034585"/>
            <a:ext cx="6705600" cy="5442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Успење </a:t>
            </a:r>
            <a:r>
              <a:rPr lang="sr-Cyrl-RS" b="1" dirty="0" smtClean="0"/>
              <a:t>Пресвете Богородице – 28. августа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5240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На овај празник Црква прославља догађаје смрти, погребења, васкрсења и вазнесења Пресвете Богородице.</a:t>
            </a:r>
          </a:p>
          <a:p>
            <a:pPr algn="ctr"/>
            <a:r>
              <a:rPr lang="sr-Cyrl-BA" sz="2400" dirty="0" smtClean="0"/>
              <a:t>Овом празновању претходе двије недјеље поста.  </a:t>
            </a: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val="23886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ocuments\D39A81E5-1F72-4896-8B28-839224F28B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755995" cy="408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67099"/>
            <a:ext cx="511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u="sng" dirty="0" smtClean="0">
                <a:solidFill>
                  <a:srgbClr val="FFFF00"/>
                </a:solidFill>
              </a:rPr>
              <a:t>Празници Пресвете Богородице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6200" y="1143000"/>
            <a:ext cx="2209800" cy="1447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Рођење Пресвете Богородице 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76200" y="3124200"/>
            <a:ext cx="2209800" cy="1219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Ваведење Пресвете Богородице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76200" y="4677601"/>
            <a:ext cx="2209800" cy="1524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Благовијести</a:t>
            </a:r>
            <a:endParaRPr lang="en-US" sz="1600" dirty="0"/>
          </a:p>
        </p:txBody>
      </p:sp>
      <p:sp>
        <p:nvSpPr>
          <p:cNvPr id="22" name="Cloud 21"/>
          <p:cNvSpPr/>
          <p:nvPr/>
        </p:nvSpPr>
        <p:spPr>
          <a:xfrm>
            <a:off x="6330997" y="597932"/>
            <a:ext cx="2432003" cy="138326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Успење </a:t>
            </a:r>
            <a:r>
              <a:rPr lang="sr-Cyrl-RS" dirty="0" smtClean="0"/>
              <a:t>Пресвете Богородице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6663824" y="2142130"/>
            <a:ext cx="2177143" cy="1524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Сабор Пресвете Богородице</a:t>
            </a:r>
            <a:endParaRPr lang="en-US" dirty="0"/>
          </a:p>
        </p:txBody>
      </p:sp>
      <p:sp>
        <p:nvSpPr>
          <p:cNvPr id="24" name="Cloud 23"/>
          <p:cNvSpPr/>
          <p:nvPr/>
        </p:nvSpPr>
        <p:spPr>
          <a:xfrm>
            <a:off x="6866772" y="3732663"/>
            <a:ext cx="2177143" cy="15828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Покров Пресвете Богородице</a:t>
            </a:r>
            <a:endParaRPr lang="en-US" dirty="0"/>
          </a:p>
        </p:txBody>
      </p:sp>
      <p:sp>
        <p:nvSpPr>
          <p:cNvPr id="25" name="Cloud 24"/>
          <p:cNvSpPr/>
          <p:nvPr/>
        </p:nvSpPr>
        <p:spPr>
          <a:xfrm>
            <a:off x="6866772" y="5306836"/>
            <a:ext cx="2253344" cy="150874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Полагање Ризе Пресвете Богородице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322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Constantia</vt:lpstr>
      <vt:lpstr>Times New Roman</vt:lpstr>
      <vt:lpstr>Wingdings 2</vt:lpstr>
      <vt:lpstr>Paper</vt:lpstr>
      <vt:lpstr>БОГОРОДИЧИНИ ПРАЗНИЦИ</vt:lpstr>
      <vt:lpstr>PowerPoint Presentation</vt:lpstr>
      <vt:lpstr>Рођење Пресвете Богородице –  Мала Госпојина</vt:lpstr>
      <vt:lpstr>Ваведење Пресвете Богородице </vt:lpstr>
      <vt:lpstr>Благовијести </vt:lpstr>
      <vt:lpstr>Сабор Пресвете Богородице</vt:lpstr>
      <vt:lpstr>СРЕТЕЊЕ</vt:lpstr>
      <vt:lpstr>Успење Пресвете Богородице –  Велика Госпојина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БОГОРОДИЧИНИ ПРАЗНИЦИ</dc:title>
  <dc:creator>Dell</dc:creator>
  <cp:lastModifiedBy>Slavoljub Lukic</cp:lastModifiedBy>
  <cp:revision>9</cp:revision>
  <dcterms:created xsi:type="dcterms:W3CDTF">2006-08-16T00:00:00Z</dcterms:created>
  <dcterms:modified xsi:type="dcterms:W3CDTF">2020-11-23T16:53:13Z</dcterms:modified>
</cp:coreProperties>
</file>