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1" r:id="rId3"/>
    <p:sldId id="263" r:id="rId4"/>
    <p:sldId id="259" r:id="rId5"/>
    <p:sldId id="257" r:id="rId6"/>
    <p:sldId id="258" r:id="rId7"/>
    <p:sldId id="262" r:id="rId8"/>
    <p:sldId id="267" r:id="rId9"/>
    <p:sldId id="266" r:id="rId10"/>
    <p:sldId id="268" r:id="rId11"/>
    <p:sldId id="277" r:id="rId12"/>
    <p:sldId id="271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84718-53F6-4426-B6C5-EEEE886EFF38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8A2BA-9B5B-4D1B-AFF2-B0AC17760C4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5505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A2BA-9B5B-4D1B-AFF2-B0AC17760C45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904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8A2BA-9B5B-4D1B-AFF2-B0AC17760C45}" type="slidenum">
              <a:rPr lang="sr-Latn-BA" smtClean="0"/>
              <a:pPr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0517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3F7F66-98C6-4E0A-AF3C-CDFCD064DCF3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3C3A4D-0668-4DB3-A9EC-9BD145E69EFD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rmAutofit fontScale="90000"/>
          </a:bodyPr>
          <a:lstStyle/>
          <a:p>
            <a:r>
              <a:rPr lang="sr-Cyrl-BA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ПРИРОДА И </a:t>
            </a:r>
            <a:r>
              <a:rPr lang="sr-Cyrl-BA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ДРУШТВО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BA" sz="5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24936" cy="2231362"/>
          </a:xfrm>
        </p:spPr>
        <p:txBody>
          <a:bodyPr>
            <a:normAutofit/>
          </a:bodyPr>
          <a:lstStyle/>
          <a:p>
            <a:r>
              <a:rPr lang="sr-Cyrl-B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ОРИЈЕНТАЦИЈА У ПРОСТОРУ И  </a:t>
            </a:r>
            <a:r>
              <a:rPr lang="sr-Cyrl-B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ВРЕМЕНУ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9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  <a:latin typeface="+mn-lt"/>
              </a:rPr>
              <a:t>ЈЕДИНИЦЕ ЗА ВРИЈЕМЕ</a:t>
            </a:r>
            <a:endParaRPr lang="sr-Latn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4400" b="1" dirty="0" smtClean="0">
                <a:solidFill>
                  <a:schemeClr val="bg1"/>
                </a:solidFill>
              </a:rPr>
              <a:t>Дан</a:t>
            </a:r>
            <a:r>
              <a:rPr lang="sr-Cyrl-BA" sz="4400" dirty="0" smtClean="0"/>
              <a:t> </a:t>
            </a:r>
            <a:r>
              <a:rPr lang="sr-Cyrl-BA" sz="4400" dirty="0" smtClean="0">
                <a:solidFill>
                  <a:schemeClr val="bg1"/>
                </a:solidFill>
              </a:rPr>
              <a:t>има 24 сата. </a:t>
            </a:r>
            <a:endParaRPr lang="sr-Cyrl-BA" sz="4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r-Cyrl-BA" sz="4400" b="1" dirty="0" smtClean="0">
                <a:solidFill>
                  <a:schemeClr val="bg1"/>
                </a:solidFill>
              </a:rPr>
              <a:t>Сат</a:t>
            </a:r>
            <a:r>
              <a:rPr lang="sr-Cyrl-BA" sz="4400" dirty="0" smtClean="0">
                <a:solidFill>
                  <a:schemeClr val="bg1"/>
                </a:solidFill>
              </a:rPr>
              <a:t> </a:t>
            </a:r>
            <a:r>
              <a:rPr lang="sr-Cyrl-BA" sz="4400" dirty="0" smtClean="0">
                <a:solidFill>
                  <a:schemeClr val="bg1"/>
                </a:solidFill>
              </a:rPr>
              <a:t>има 60 минута.</a:t>
            </a:r>
          </a:p>
          <a:p>
            <a:pPr marL="0" indent="0" algn="just">
              <a:buNone/>
            </a:pPr>
            <a:r>
              <a:rPr lang="sr-Cyrl-BA" sz="4400" dirty="0" smtClean="0">
                <a:solidFill>
                  <a:schemeClr val="bg1"/>
                </a:solidFill>
              </a:rPr>
              <a:t>Мање јединице за вријеме су: минут и сат.</a:t>
            </a:r>
          </a:p>
          <a:p>
            <a:pPr marL="0" indent="0" algn="just">
              <a:buNone/>
            </a:pPr>
            <a:r>
              <a:rPr lang="sr-Cyrl-BA" sz="4400" dirty="0" smtClean="0">
                <a:solidFill>
                  <a:schemeClr val="bg1"/>
                </a:solidFill>
              </a:rPr>
              <a:t>Веће јединице за вријеме су: </a:t>
            </a:r>
            <a:r>
              <a:rPr lang="sr-Cyrl-BA" sz="4400" dirty="0">
                <a:solidFill>
                  <a:schemeClr val="bg1"/>
                </a:solidFill>
              </a:rPr>
              <a:t>с</a:t>
            </a:r>
            <a:r>
              <a:rPr lang="sr-Cyrl-BA" sz="4400" dirty="0" smtClean="0">
                <a:solidFill>
                  <a:schemeClr val="bg1"/>
                </a:solidFill>
              </a:rPr>
              <a:t>едмица, мјесец, година, деценија и вијек.</a:t>
            </a:r>
            <a:endParaRPr lang="sr-Latn-B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2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914400"/>
            <a:ext cx="8229600" cy="1828800"/>
          </a:xfrm>
        </p:spPr>
        <p:txBody>
          <a:bodyPr/>
          <a:lstStyle/>
          <a:p>
            <a:r>
              <a:rPr lang="sr-Cyrl-CS" dirty="0" smtClean="0">
                <a:solidFill>
                  <a:schemeClr val="bg1"/>
                </a:solidFill>
                <a:latin typeface="+mn-lt"/>
              </a:rPr>
              <a:t>ЧАСОВНИК</a:t>
            </a:r>
            <a:endParaRPr lang="sr-Latn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893" y="1268760"/>
            <a:ext cx="8784976" cy="1752600"/>
          </a:xfrm>
        </p:spPr>
        <p:txBody>
          <a:bodyPr>
            <a:noAutofit/>
          </a:bodyPr>
          <a:lstStyle/>
          <a:p>
            <a:pPr algn="just"/>
            <a:r>
              <a:rPr lang="sr-Cyrl-CS" sz="4000" dirty="0" smtClean="0">
                <a:solidFill>
                  <a:schemeClr val="bg1"/>
                </a:solidFill>
              </a:rPr>
              <a:t>Вријеме мјеримо справом која се зове </a:t>
            </a:r>
            <a:r>
              <a:rPr lang="sr-Cyrl-CS" sz="4000" b="1" dirty="0" smtClean="0">
                <a:solidFill>
                  <a:schemeClr val="bg1"/>
                </a:solidFill>
              </a:rPr>
              <a:t>часовник. </a:t>
            </a:r>
            <a:r>
              <a:rPr lang="sr-Cyrl-CS" sz="4000" dirty="0" smtClean="0">
                <a:solidFill>
                  <a:schemeClr val="bg1"/>
                </a:solidFill>
              </a:rPr>
              <a:t>На бројчанику су обиљежени часови, тј. </a:t>
            </a:r>
            <a:r>
              <a:rPr lang="sr-Cyrl-CS" sz="4000" b="1" dirty="0" smtClean="0">
                <a:solidFill>
                  <a:schemeClr val="bg1"/>
                </a:solidFill>
              </a:rPr>
              <a:t>сати</a:t>
            </a:r>
            <a:r>
              <a:rPr lang="sr-Cyrl-CS" sz="4000" dirty="0" smtClean="0">
                <a:solidFill>
                  <a:schemeClr val="bg1"/>
                </a:solidFill>
              </a:rPr>
              <a:t> (дебљим или дужим  цртама и бројевима од 1 до 12) и </a:t>
            </a:r>
            <a:r>
              <a:rPr lang="sr-Cyrl-CS" sz="4000" b="1" dirty="0" smtClean="0">
                <a:solidFill>
                  <a:schemeClr val="bg1"/>
                </a:solidFill>
              </a:rPr>
              <a:t>минути</a:t>
            </a:r>
            <a:r>
              <a:rPr lang="sr-Cyrl-CS" sz="4000" dirty="0" smtClean="0">
                <a:solidFill>
                  <a:schemeClr val="bg1"/>
                </a:solidFill>
              </a:rPr>
              <a:t> (тањим или краћим цртама).</a:t>
            </a:r>
            <a:endParaRPr lang="sr-Latn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03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5400" dirty="0" smtClean="0">
                <a:solidFill>
                  <a:schemeClr val="bg1"/>
                </a:solidFill>
              </a:rPr>
              <a:t>Сат траје 60 минута. </a:t>
            </a:r>
            <a:endParaRPr lang="sr-Cyrl-C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3741" y="1313869"/>
            <a:ext cx="3260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Велика казаљка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annic Bold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показује минуте.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annic Bold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Она се брже креће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annic Bold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од мале казаљке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59" y="4572000"/>
            <a:ext cx="3798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b="1" u="sng" dirty="0">
                <a:solidFill>
                  <a:srgbClr val="000000"/>
                </a:solidFill>
                <a:latin typeface="Comic Sans MS" pitchFamily="66" charset="0"/>
              </a:rPr>
              <a:t>Мала казаљка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>
                <a:solidFill>
                  <a:srgbClr val="000000"/>
                </a:solidFill>
                <a:latin typeface="Comic Sans MS" pitchFamily="66" charset="0"/>
              </a:rPr>
              <a:t>показује часове тј. сате.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>
                <a:solidFill>
                  <a:srgbClr val="000000"/>
                </a:solidFill>
                <a:latin typeface="Comic Sans MS" pitchFamily="66" charset="0"/>
              </a:rPr>
              <a:t>Први круг од 1 до 12,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>
                <a:solidFill>
                  <a:srgbClr val="000000"/>
                </a:solidFill>
                <a:latin typeface="Comic Sans MS" pitchFamily="66" charset="0"/>
              </a:rPr>
              <a:t>други круг од 12 до 24.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8401" y="49774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На </a:t>
            </a:r>
            <a:r>
              <a:rPr kumimoji="0" lang="sr-Cyrl-C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бројчанику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су обиљежени </a:t>
            </a:r>
            <a:r>
              <a:rPr kumimoji="0" lang="sr-Cyrl-C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часови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бројевима од 1 до 12,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и </a:t>
            </a:r>
            <a:r>
              <a:rPr kumimoji="0" lang="sr-Cyrl-C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минути</a:t>
            </a: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малим цртама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8" name="Picture 6" descr="Časovnici - IK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23711"/>
            <a:ext cx="3528392" cy="29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004024">
            <a:off x="1034277" y="3231229"/>
            <a:ext cx="23502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Left Arrow 12"/>
          <p:cNvSpPr/>
          <p:nvPr/>
        </p:nvSpPr>
        <p:spPr>
          <a:xfrm rot="19786945">
            <a:off x="4639789" y="1675516"/>
            <a:ext cx="13045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Up Arrow 13"/>
          <p:cNvSpPr/>
          <p:nvPr/>
        </p:nvSpPr>
        <p:spPr>
          <a:xfrm rot="18946407">
            <a:off x="5207100" y="3047402"/>
            <a:ext cx="484632" cy="2038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487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327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0" y="3006725"/>
            <a:ext cx="8851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0512398"/>
              </p:ext>
            </p:extLst>
          </p:nvPr>
        </p:nvGraphicFramePr>
        <p:xfrm>
          <a:off x="2411760" y="5157192"/>
          <a:ext cx="6552728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  <a:gridCol w="1080120"/>
                <a:gridCol w="1584176"/>
                <a:gridCol w="144016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 smtClean="0"/>
                        <a:t>60 минута</a:t>
                      </a:r>
                      <a:endParaRPr lang="sr-Latn-B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Cyrl-BA" sz="2000" dirty="0" smtClean="0"/>
                    </a:p>
                    <a:p>
                      <a:r>
                        <a:rPr lang="sr-Cyrl-BA" sz="2000" dirty="0" smtClean="0"/>
                        <a:t>24</a:t>
                      </a:r>
                      <a:r>
                        <a:rPr lang="sr-Cyrl-BA" sz="2000" baseline="0" dirty="0" smtClean="0"/>
                        <a:t> </a:t>
                      </a:r>
                      <a:r>
                        <a:rPr lang="sr-Cyrl-BA" sz="2000" baseline="0" dirty="0" smtClean="0"/>
                        <a:t>сата</a:t>
                      </a:r>
                      <a:endParaRPr lang="sr-Latn-B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Cyrl-BA" sz="2000" dirty="0" smtClean="0"/>
                    </a:p>
                    <a:p>
                      <a:r>
                        <a:rPr lang="sr-Cyrl-BA" sz="2000" dirty="0" smtClean="0"/>
                        <a:t>7 </a:t>
                      </a:r>
                      <a:r>
                        <a:rPr lang="sr-Cyrl-BA" sz="2000" dirty="0" smtClean="0"/>
                        <a:t>дана</a:t>
                      </a:r>
                      <a:endParaRPr lang="sr-Latn-B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dirty="0" smtClean="0"/>
                        <a:t>28</a:t>
                      </a:r>
                      <a:r>
                        <a:rPr lang="sr-Cyrl-BA" sz="2000" dirty="0" smtClean="0"/>
                        <a:t>, (29), 30, или 31 дан</a:t>
                      </a:r>
                      <a:endParaRPr lang="sr-Latn-B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Cyrl-BA" sz="2000" dirty="0" smtClean="0"/>
                    </a:p>
                    <a:p>
                      <a:r>
                        <a:rPr lang="sr-Cyrl-BA" sz="2000" dirty="0" smtClean="0"/>
                        <a:t>12 </a:t>
                      </a:r>
                      <a:r>
                        <a:rPr lang="sr-Cyrl-BA" sz="2000" dirty="0" smtClean="0"/>
                        <a:t>мјесеци</a:t>
                      </a:r>
                      <a:endParaRPr lang="sr-Latn-B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992" y="1556792"/>
            <a:ext cx="16954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15517"/>
            <a:ext cx="16954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860" y="1366837"/>
            <a:ext cx="27463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888" y="3747133"/>
            <a:ext cx="227588" cy="135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860" y="3734267"/>
            <a:ext cx="225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645" y="3734267"/>
            <a:ext cx="225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3729" y="3734267"/>
            <a:ext cx="225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241" y="3666786"/>
            <a:ext cx="225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03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2502"/>
            <a:ext cx="8661648" cy="1164250"/>
          </a:xfrm>
        </p:spPr>
        <p:txBody>
          <a:bodyPr>
            <a:normAutofit/>
          </a:bodyPr>
          <a:lstStyle/>
          <a:p>
            <a:r>
              <a:rPr lang="sr-Cyrl-CS" sz="4000" dirty="0" smtClean="0">
                <a:solidFill>
                  <a:schemeClr val="bg1"/>
                </a:solidFill>
                <a:latin typeface="+mn-lt"/>
              </a:rPr>
              <a:t>ГОДИНЕ И МЈЕСЕЦИ У ГОДИНИ</a:t>
            </a:r>
            <a:endParaRPr lang="sr-Latn-BA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021763" cy="4941168"/>
          </a:xfrm>
        </p:spPr>
        <p:txBody>
          <a:bodyPr>
            <a:normAutofit/>
          </a:bodyPr>
          <a:lstStyle/>
          <a:p>
            <a:pPr algn="just"/>
            <a:r>
              <a:rPr lang="sr-Cyrl-CS" sz="3200" dirty="0" smtClean="0">
                <a:solidFill>
                  <a:schemeClr val="bg1"/>
                </a:solidFill>
              </a:rPr>
              <a:t>ГОДИНА има 12 мјесеци. Сваки мјесец има своје име и одређени број дана.</a:t>
            </a:r>
          </a:p>
          <a:p>
            <a:pPr algn="just"/>
            <a:endParaRPr lang="sr-Latn-BA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12975"/>
            <a:ext cx="8114182" cy="36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74400"/>
            <a:ext cx="87129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schemeClr val="bg1"/>
                </a:solidFill>
              </a:rPr>
              <a:t>Календар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представља попис свих </a:t>
            </a:r>
            <a:r>
              <a:rPr lang="ru-RU" sz="3200" dirty="0" smtClean="0">
                <a:solidFill>
                  <a:prstClr val="black"/>
                </a:solidFill>
              </a:rPr>
              <a:t>мјесеци, седмица </a:t>
            </a:r>
            <a:r>
              <a:rPr lang="ru-RU" sz="3200" dirty="0">
                <a:solidFill>
                  <a:prstClr val="black"/>
                </a:solidFill>
              </a:rPr>
              <a:t>и дана у току једне године.</a:t>
            </a:r>
            <a:endParaRPr lang="sr-Latn-BA" sz="32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sr-Cyrl-CS" sz="3200" b="1" dirty="0" smtClean="0">
                <a:solidFill>
                  <a:schemeClr val="bg1"/>
                </a:solidFill>
              </a:rPr>
              <a:t>Година</a:t>
            </a:r>
            <a:r>
              <a:rPr lang="sr-Cyrl-CS" sz="3200" dirty="0" smtClean="0">
                <a:solidFill>
                  <a:prstClr val="black"/>
                </a:solidFill>
              </a:rPr>
              <a:t> </a:t>
            </a:r>
            <a:r>
              <a:rPr lang="sr-Cyrl-CS" sz="3200" dirty="0">
                <a:solidFill>
                  <a:prstClr val="black"/>
                </a:solidFill>
              </a:rPr>
              <a:t>има 365  или 366 дана, што зависи од броја дана у фебруару. Сваке четврте године фебруар има 29 дана, а година 366 дана. Такву годину називамо </a:t>
            </a:r>
            <a:r>
              <a:rPr lang="sr-Cyrl-CS" sz="3600" b="1" dirty="0">
                <a:solidFill>
                  <a:schemeClr val="bg1"/>
                </a:solidFill>
              </a:rPr>
              <a:t>преступна година</a:t>
            </a:r>
            <a:r>
              <a:rPr lang="sr-Cyrl-CS" sz="3200" dirty="0">
                <a:solidFill>
                  <a:prstClr val="black"/>
                </a:solidFill>
              </a:rPr>
              <a:t>, док годину која има 365 дана називамо </a:t>
            </a:r>
            <a:r>
              <a:rPr lang="sr-Cyrl-CS" sz="3600" b="1" dirty="0">
                <a:solidFill>
                  <a:schemeClr val="bg1"/>
                </a:solidFill>
              </a:rPr>
              <a:t>простом годином</a:t>
            </a:r>
            <a:r>
              <a:rPr lang="sr-Cyrl-CS" sz="3200" b="1" dirty="0" smtClean="0">
                <a:solidFill>
                  <a:schemeClr val="bg1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sr-Cyrl-CS" sz="3600" b="1" dirty="0" smtClean="0">
                <a:solidFill>
                  <a:schemeClr val="bg1"/>
                </a:solidFill>
              </a:rPr>
              <a:t>Календарска</a:t>
            </a:r>
            <a:r>
              <a:rPr lang="sr-Cyrl-CS" sz="3200" b="1" dirty="0" smtClean="0">
                <a:solidFill>
                  <a:schemeClr val="bg1"/>
                </a:solidFill>
              </a:rPr>
              <a:t> </a:t>
            </a:r>
            <a:r>
              <a:rPr lang="sr-Cyrl-CS" sz="3200" dirty="0" smtClean="0">
                <a:solidFill>
                  <a:prstClr val="black"/>
                </a:solidFill>
              </a:rPr>
              <a:t>година почиње 1. јануара, а завршава се 31. децембра. </a:t>
            </a:r>
            <a:r>
              <a:rPr lang="sr-Cyrl-CS" sz="3600" b="1" dirty="0" smtClean="0">
                <a:solidFill>
                  <a:schemeClr val="bg1"/>
                </a:solidFill>
              </a:rPr>
              <a:t>Школска</a:t>
            </a:r>
            <a:r>
              <a:rPr lang="sr-Cyrl-CS" sz="3200" dirty="0" smtClean="0">
                <a:solidFill>
                  <a:prstClr val="black"/>
                </a:solidFill>
              </a:rPr>
              <a:t> година почиње 1. септембра, а завршава се 31. августа.</a:t>
            </a:r>
          </a:p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sr-Cyrl-C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6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748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sr-Cyrl-RS" sz="3200" b="1" dirty="0" smtClean="0">
                <a:solidFill>
                  <a:schemeClr val="bg1"/>
                </a:solidFill>
                <a:latin typeface="Times New Roman"/>
              </a:rPr>
              <a:t>ДА  ПОНОВИМО</a:t>
            </a:r>
            <a:endParaRPr lang="sr-Cyrl-RS" sz="2400" b="1" dirty="0" smtClean="0">
              <a:solidFill>
                <a:schemeClr val="bg1"/>
              </a:solidFill>
              <a:latin typeface="Times New Roman"/>
            </a:endParaRP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en-US" sz="3200" b="1" dirty="0" smtClean="0">
              <a:solidFill>
                <a:schemeClr val="bg1"/>
              </a:solidFill>
              <a:latin typeface="Times New Roman"/>
            </a:endParaRPr>
          </a:p>
          <a:p>
            <a:pPr marL="547688" lvl="0" indent="-411163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sr-Cyrl-CS" sz="3200" b="1" dirty="0" smtClean="0">
                <a:solidFill>
                  <a:schemeClr val="bg1"/>
                </a:solidFill>
                <a:latin typeface="Times New Roman"/>
              </a:rPr>
              <a:t>ПРОСТОР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је све што нас окружује.</a:t>
            </a: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sr-Cyrl-CS" sz="3200" b="1" dirty="0" smtClean="0">
                <a:solidFill>
                  <a:schemeClr val="bg1"/>
                </a:solidFill>
                <a:latin typeface="Times New Roman"/>
              </a:rPr>
              <a:t>СТОЈИШТЕ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sr-Cyrl-CS" sz="3200" dirty="0">
                <a:solidFill>
                  <a:prstClr val="black"/>
                </a:solidFill>
                <a:latin typeface="Times New Roman"/>
              </a:rPr>
              <a:t>је мјесто одакле посматрамо терен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sr-Cyrl-CS" sz="3200" b="1" dirty="0" smtClean="0">
                <a:solidFill>
                  <a:schemeClr val="bg1"/>
                </a:solidFill>
                <a:latin typeface="Times New Roman"/>
              </a:rPr>
              <a:t>ВИДИК (ХОРИЗОНТ) 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је простор који се види са стојишта.</a:t>
            </a: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sr-Cyrl-CS" sz="3200" b="1" dirty="0" smtClean="0">
                <a:solidFill>
                  <a:schemeClr val="bg1"/>
                </a:solidFill>
                <a:latin typeface="Times New Roman"/>
              </a:rPr>
              <a:t>ВИДИКОВА ЛИНИЈА 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је линија по којој се привидно спајају небо и </a:t>
            </a:r>
            <a:r>
              <a:rPr lang="sr-Cyrl-CS" sz="3200" dirty="0" smtClean="0">
                <a:solidFill>
                  <a:prstClr val="black"/>
                </a:solidFill>
                <a:latin typeface="Times New Roman"/>
              </a:rPr>
              <a:t>земља. Видикова </a:t>
            </a:r>
            <a:r>
              <a:rPr lang="sr-Cyrl-CS" sz="3200" dirty="0">
                <a:solidFill>
                  <a:prstClr val="black"/>
                </a:solidFill>
                <a:latin typeface="Times New Roman"/>
              </a:rPr>
              <a:t>линија  помјера се промјеном стојишта.</a:t>
            </a:r>
            <a:endParaRPr lang="en-US" sz="3200" dirty="0">
              <a:solidFill>
                <a:prstClr val="black"/>
              </a:solidFill>
              <a:latin typeface="Book Antiqua"/>
            </a:endParaRP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sr-Cyrl-CS" sz="40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625" y="18864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Оријентација</a:t>
            </a:r>
            <a:r>
              <a:rPr lang="sr-Cyrl-CS" sz="3200" dirty="0">
                <a:solidFill>
                  <a:prstClr val="black"/>
                </a:solidFill>
                <a:ea typeface="+mj-ea"/>
                <a:cs typeface="+mj-cs"/>
              </a:rPr>
              <a:t> је сналажење у простору</a:t>
            </a:r>
            <a:r>
              <a:rPr lang="sr-Cyrl-CS" sz="3200" dirty="0" smtClean="0">
                <a:solidFill>
                  <a:prstClr val="black"/>
                </a:solidFill>
                <a:ea typeface="+mj-ea"/>
                <a:cs typeface="+mj-cs"/>
              </a:rPr>
              <a:t>. Оријентисати </a:t>
            </a:r>
            <a:r>
              <a:rPr lang="sr-Cyrl-CS" sz="3200" dirty="0">
                <a:solidFill>
                  <a:prstClr val="black"/>
                </a:solidFill>
                <a:ea typeface="+mj-ea"/>
                <a:cs typeface="+mj-cs"/>
              </a:rPr>
              <a:t>се значи знати на коју страну треба да кренеш да би стигао на одредиште</a:t>
            </a:r>
            <a:r>
              <a:rPr lang="sr-Cyrl-CS" sz="320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sr-Cyrl-CS" sz="32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sr-Cyrl-CS" sz="3200" dirty="0" smtClean="0">
                <a:solidFill>
                  <a:prstClr val="black"/>
                </a:solidFill>
                <a:ea typeface="+mj-ea"/>
                <a:cs typeface="+mj-cs"/>
              </a:rPr>
              <a:t>Да </a:t>
            </a:r>
            <a:r>
              <a:rPr lang="sr-Cyrl-CS" sz="3200" dirty="0">
                <a:solidFill>
                  <a:prstClr val="black"/>
                </a:solidFill>
                <a:ea typeface="+mj-ea"/>
                <a:cs typeface="+mj-cs"/>
              </a:rPr>
              <a:t>би се лакше сналазили треба знати</a:t>
            </a:r>
            <a:r>
              <a:rPr lang="sr-Cyrl-C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стране свијета</a:t>
            </a:r>
            <a:r>
              <a:rPr lang="sr-Cyrl-C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 </a:t>
            </a:r>
          </a:p>
          <a:p>
            <a:pPr algn="just"/>
            <a:r>
              <a:rPr lang="sr-Cyrl-CS" sz="3200" dirty="0" smtClean="0">
                <a:solidFill>
                  <a:schemeClr val="bg1"/>
                </a:solidFill>
                <a:ea typeface="+mj-ea"/>
                <a:cs typeface="+mj-cs"/>
              </a:rPr>
              <a:t>Постоје </a:t>
            </a:r>
            <a:r>
              <a:rPr lang="sr-Cyrl-CS" sz="3200" dirty="0">
                <a:solidFill>
                  <a:prstClr val="black"/>
                </a:solidFill>
                <a:ea typeface="+mj-ea"/>
                <a:cs typeface="+mj-cs"/>
              </a:rPr>
              <a:t>основне  и споредне стране свијета.</a:t>
            </a:r>
            <a:endParaRPr lang="sr-Latn-B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63870"/>
            <a:ext cx="7488833" cy="33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9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5" y="295363"/>
            <a:ext cx="820136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808" y="1772816"/>
            <a:ext cx="3401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ИСТОК</a:t>
            </a:r>
            <a:endParaRPr lang="sr-Cyrl-C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806" y="2709336"/>
            <a:ext cx="2820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</a:t>
            </a:r>
            <a:r>
              <a:rPr lang="sr-Cyrl-C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C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809" y="3789039"/>
            <a:ext cx="2877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СЈЕВЕР</a:t>
            </a:r>
            <a:endParaRPr lang="sr-Cyrl-C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804702"/>
            <a:ext cx="1728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ЈУГ</a:t>
            </a:r>
            <a:endParaRPr lang="sr-Cyrl-C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5" descr="NA01452_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3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62703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3600" b="1" kern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ОДРЕЂИВАЊЕ  СТРАНА  СВИЈЕТА</a:t>
            </a:r>
            <a:r>
              <a:rPr kumimoji="0" lang="sr-Cyrl-CS" sz="3600" b="1" i="0" u="none" strike="noStrike" kern="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ПОМОЋУ  СУНЦА</a:t>
            </a:r>
            <a:endParaRPr kumimoji="0" lang="sr-Latn-BA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4000"/>
            <a:ext cx="46272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484784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У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природи се можемо сналазити 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помоћу</a:t>
            </a:r>
          </a:p>
          <a:p>
            <a:pPr algn="just"/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Сунца.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Ујутро се окренемо лицем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ка</a:t>
            </a:r>
            <a:r>
              <a:rPr lang="sr-Cyrl-RS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Сунцу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sr-Cyrl-CS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Испред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нас је </a:t>
            </a:r>
            <a:r>
              <a:rPr lang="sr-Cyrl-CS" sz="2800" b="1" dirty="0">
                <a:solidFill>
                  <a:schemeClr val="bg1"/>
                </a:solidFill>
                <a:ea typeface="+mj-ea"/>
                <a:cs typeface="+mj-cs"/>
              </a:rPr>
              <a:t>исток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, а иза нас је </a:t>
            </a:r>
            <a:r>
              <a:rPr lang="sr-Cyrl-CS" sz="2800" b="1" dirty="0">
                <a:solidFill>
                  <a:schemeClr val="bg1"/>
                </a:solidFill>
                <a:ea typeface="+mj-ea"/>
                <a:cs typeface="+mj-cs"/>
              </a:rPr>
              <a:t>запад.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Десно нам је </a:t>
            </a:r>
            <a:r>
              <a:rPr lang="sr-Cyrl-CS" sz="2800" b="1" dirty="0">
                <a:solidFill>
                  <a:schemeClr val="bg1"/>
                </a:solidFill>
                <a:ea typeface="+mj-ea"/>
                <a:cs typeface="+mj-cs"/>
              </a:rPr>
              <a:t>југ</a:t>
            </a:r>
            <a:r>
              <a:rPr lang="sr-Cyrl-CS" sz="2800" dirty="0" smtClean="0">
                <a:solidFill>
                  <a:schemeClr val="bg1"/>
                </a:solidFill>
                <a:ea typeface="+mj-ea"/>
                <a:cs typeface="+mj-cs"/>
              </a:rPr>
              <a:t>,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а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лијево </a:t>
            </a:r>
            <a:r>
              <a:rPr lang="sr-Cyrl-CS" sz="2800" b="1" dirty="0">
                <a:solidFill>
                  <a:schemeClr val="bg1"/>
                </a:solidFill>
                <a:ea typeface="+mj-ea"/>
                <a:cs typeface="+mj-cs"/>
              </a:rPr>
              <a:t>сјевер.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40013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ПОРЕД СУНЦА МОЖЕМО СЕ ОРИЈЕНТИСАТИ ПОМОЋУ ЗНАКОВА У ПРИРОДИ</a:t>
            </a:r>
            <a:endParaRPr lang="sr-Latn-B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n 4"/>
          <p:cNvSpPr/>
          <p:nvPr/>
        </p:nvSpPr>
        <p:spPr>
          <a:xfrm>
            <a:off x="467787" y="2060848"/>
            <a:ext cx="2087989" cy="1944216"/>
          </a:xfrm>
          <a:prstGeom prst="sun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suma 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42819" y="1875701"/>
            <a:ext cx="2304256" cy="231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zavr.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" y="4653136"/>
            <a:ext cx="19288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5701"/>
            <a:ext cx="2444750" cy="231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Documents and Settings\zzbz\Desktop\Fotografija02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0432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zzbz\Desktop\450px-Mravinj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80043"/>
            <a:ext cx="2920884" cy="19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1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168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C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СНАЛАЖЕЊЕ ПОМОЋУ КОМПАСА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0776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800" b="1" dirty="0">
                <a:solidFill>
                  <a:schemeClr val="bg1"/>
                </a:solidFill>
                <a:ea typeface="+mj-ea"/>
                <a:cs typeface="+mj-cs"/>
              </a:rPr>
              <a:t>Компас</a:t>
            </a:r>
            <a:r>
              <a:rPr lang="sr-Cyrl-CS" sz="28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је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справа за одређивање страна свијета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чији је најважнији дио магнетна игла. Она увијек показује правац сјевер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-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 југ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. На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компасима се често користе енглеске скраћенице за стране свијета. </a:t>
            </a:r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sr-Cyrl-BA" sz="2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North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сјевер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South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Latn-BA" sz="2800" dirty="0" smtClean="0"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sr-Latn-BA" sz="2800" b="1" dirty="0" smtClean="0">
                <a:solidFill>
                  <a:prstClr val="black"/>
                </a:solidFill>
                <a:ea typeface="+mj-ea"/>
                <a:cs typeface="+mj-cs"/>
              </a:rPr>
              <a:t>S</a:t>
            </a:r>
            <a:r>
              <a:rPr lang="sr-Latn-BA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    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југ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   </a:t>
            </a:r>
            <a: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sr-Cyrl-CS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East    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 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   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исток</a:t>
            </a: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dirty="0">
                <a:solidFill>
                  <a:prstClr val="black"/>
                </a:solidFill>
                <a:ea typeface="+mj-ea"/>
                <a:cs typeface="+mj-cs"/>
              </a:rPr>
              <a:t>West   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W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   </a:t>
            </a:r>
            <a:r>
              <a:rPr lang="sr-Cyrl-BA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r-Cyrl-CS" sz="2800" dirty="0" smtClean="0">
                <a:solidFill>
                  <a:prstClr val="black"/>
                </a:solidFill>
                <a:ea typeface="+mj-ea"/>
                <a:cs typeface="+mj-cs"/>
              </a:rPr>
              <a:t>запад</a:t>
            </a:r>
            <a:endParaRPr lang="sr-Latn-B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343000" cy="302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8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+mn-lt"/>
              </a:rPr>
              <a:t>ДОБА ДАНА И ЊЕГОВО ТРАЈАЊЕ</a:t>
            </a:r>
            <a:endParaRPr lang="sr-Latn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BA" sz="4000" dirty="0" smtClean="0">
                <a:solidFill>
                  <a:schemeClr val="bg1"/>
                </a:solidFill>
              </a:rPr>
              <a:t>ДАН је временска јединица која траје 24 сата.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Дан чине обданица и ноћ. </a:t>
            </a:r>
          </a:p>
          <a:p>
            <a:pPr algn="just"/>
            <a:r>
              <a:rPr lang="sr-Cyrl-BA" sz="4000" dirty="0" smtClean="0">
                <a:solidFill>
                  <a:schemeClr val="bg1"/>
                </a:solidFill>
              </a:rPr>
              <a:t>ОБДАНИЦА је свијетли дио дана.</a:t>
            </a:r>
          </a:p>
          <a:p>
            <a:pPr algn="just"/>
            <a:r>
              <a:rPr lang="sr-Cyrl-BA" sz="4000" dirty="0" smtClean="0">
                <a:solidFill>
                  <a:schemeClr val="bg1"/>
                </a:solidFill>
              </a:rPr>
              <a:t>НОЋ је тамни дио дана.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4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29" y="53041"/>
            <a:ext cx="6552926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258888" y="908050"/>
            <a:ext cx="12969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Добар дан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13914" y="994195"/>
            <a:ext cx="12969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r-Cyrl-CS" sz="2400" dirty="0">
                <a:solidFill>
                  <a:schemeClr val="bg1"/>
                </a:solidFill>
                <a:latin typeface="Comic Sans MS" pitchFamily="66" charset="0"/>
              </a:rPr>
              <a:t>подне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89647" y="3116262"/>
            <a:ext cx="12969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Сунце</a:t>
            </a:r>
          </a:p>
          <a:p>
            <a:pPr algn="ctr" eaLnBrk="0" hangingPunct="0"/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 излази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9750" y="4508500"/>
            <a:ext cx="12969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Добро јутро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51275" y="5734050"/>
            <a:ext cx="12969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поноћ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804025" y="5013325"/>
            <a:ext cx="12969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Лаку ноћ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263" y="1943798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послијеподн</a:t>
            </a:r>
            <a:r>
              <a:rPr lang="sr-Cyrl-BA" kern="0" dirty="0">
                <a:solidFill>
                  <a:srgbClr val="000000"/>
                </a:solidFill>
                <a:latin typeface="Comic Sans MS" pitchFamily="66" charset="0"/>
              </a:rPr>
              <a:t>е</a:t>
            </a:r>
            <a:endParaRPr kumimoji="0" lang="sr-Latn-B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770" y="2431160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>
                <a:solidFill>
                  <a:srgbClr val="002060"/>
                </a:solidFill>
                <a:latin typeface="Comic Sans MS" pitchFamily="66" charset="0"/>
              </a:rPr>
              <a:t>обданица</a:t>
            </a: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315375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>
                <a:solidFill>
                  <a:schemeClr val="bg1"/>
                </a:solidFill>
                <a:latin typeface="Comic Sans MS" pitchFamily="66" charset="0"/>
              </a:rPr>
              <a:t>вече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7" y="3088806"/>
            <a:ext cx="96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Сунце</a:t>
            </a:r>
          </a:p>
          <a:p>
            <a:pPr algn="ctr" eaLnBrk="0" hangingPunct="0"/>
            <a:r>
              <a:rPr lang="sr-Cyrl-CS" dirty="0" smtClean="0">
                <a:solidFill>
                  <a:schemeClr val="bg1"/>
                </a:solidFill>
                <a:latin typeface="Comic Sans MS" pitchFamily="66" charset="0"/>
              </a:rPr>
              <a:t>залази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2504" y="3198168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800" b="1" dirty="0">
                <a:solidFill>
                  <a:srgbClr val="000000"/>
                </a:solidFill>
                <a:latin typeface="Comic Sans MS" pitchFamily="66" charset="0"/>
              </a:rPr>
              <a:t>ДАН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2189" y="1402593"/>
            <a:ext cx="1800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solidFill>
                  <a:srgbClr val="000000"/>
                </a:solidFill>
                <a:latin typeface="Comic Sans MS" pitchFamily="66" charset="0"/>
              </a:rPr>
              <a:t>    Добро </a:t>
            </a:r>
            <a:r>
              <a:rPr lang="sr-Cyrl-CS" dirty="0">
                <a:solidFill>
                  <a:srgbClr val="000000"/>
                </a:solidFill>
                <a:latin typeface="Comic Sans MS" pitchFamily="66" charset="0"/>
              </a:rPr>
              <a:t>вече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3914" y="4139168"/>
            <a:ext cx="80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800" dirty="0">
                <a:solidFill>
                  <a:srgbClr val="FFFFFF"/>
                </a:solidFill>
                <a:latin typeface="Comic Sans MS" pitchFamily="66" charset="0"/>
              </a:rPr>
              <a:t>ноћ</a:t>
            </a:r>
            <a:endParaRPr lang="en-US" sz="2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7763" y="2143405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kern="0" dirty="0" smtClean="0">
                <a:solidFill>
                  <a:srgbClr val="000000"/>
                </a:solidFill>
                <a:latin typeface="Comic Sans MS" pitchFamily="66" charset="0"/>
              </a:rPr>
              <a:t>п</a:t>
            </a:r>
            <a:r>
              <a:rPr lang="sr-Cyrl-BA" kern="0" dirty="0">
                <a:solidFill>
                  <a:srgbClr val="000000"/>
                </a:solidFill>
                <a:latin typeface="Comic Sans MS" pitchFamily="66" charset="0"/>
              </a:rPr>
              <a:t>р</a:t>
            </a:r>
            <a:r>
              <a:rPr lang="sr-Cyrl-CS" kern="0" dirty="0" smtClean="0">
                <a:solidFill>
                  <a:srgbClr val="000000"/>
                </a:solidFill>
                <a:latin typeface="Comic Sans MS" pitchFamily="66" charset="0"/>
              </a:rPr>
              <a:t>ијеподне</a:t>
            </a:r>
            <a:endParaRPr lang="sr-Latn-BA" dirty="0"/>
          </a:p>
        </p:txBody>
      </p:sp>
      <p:sp>
        <p:nvSpPr>
          <p:cNvPr id="19" name="Rectangle 18"/>
          <p:cNvSpPr/>
          <p:nvPr/>
        </p:nvSpPr>
        <p:spPr>
          <a:xfrm>
            <a:off x="1447237" y="327511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r-Cyrl-CS" kern="0" dirty="0" smtClean="0">
                <a:solidFill>
                  <a:srgbClr val="000000"/>
                </a:solidFill>
                <a:latin typeface="Comic Sans MS" pitchFamily="66" charset="0"/>
              </a:rPr>
              <a:t>јутро</a:t>
            </a:r>
            <a:endParaRPr lang="sr-Latn-BA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403</TotalTime>
  <Words>472</Words>
  <Application>Microsoft Office PowerPoint</Application>
  <PresentationFormat>On-screen Show (4:3)</PresentationFormat>
  <Paragraphs>81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ПРИРОДА И ДРУШТВО  </vt:lpstr>
      <vt:lpstr>Slide 2</vt:lpstr>
      <vt:lpstr>Slide 3</vt:lpstr>
      <vt:lpstr>Slide 4</vt:lpstr>
      <vt:lpstr>Slide 5</vt:lpstr>
      <vt:lpstr>Slide 6</vt:lpstr>
      <vt:lpstr>Slide 7</vt:lpstr>
      <vt:lpstr>ДОБА ДАНА И ЊЕГОВО ТРАЈАЊЕ</vt:lpstr>
      <vt:lpstr>Slide 9</vt:lpstr>
      <vt:lpstr>ЈЕДИНИЦЕ ЗА ВРИЈЕМЕ</vt:lpstr>
      <vt:lpstr>ЧАСОВНИК</vt:lpstr>
      <vt:lpstr>Slide 12</vt:lpstr>
      <vt:lpstr>Slide 13</vt:lpstr>
      <vt:lpstr>ГОДИНЕ И МЈЕСЕЦИ У ГОДИНИ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</dc:title>
  <dc:creator>Vasic</dc:creator>
  <cp:lastModifiedBy>Laptop 002</cp:lastModifiedBy>
  <cp:revision>39</cp:revision>
  <dcterms:created xsi:type="dcterms:W3CDTF">2020-11-16T15:34:43Z</dcterms:created>
  <dcterms:modified xsi:type="dcterms:W3CDTF">2020-11-20T23:21:45Z</dcterms:modified>
</cp:coreProperties>
</file>