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4E4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767AC-1695-4DB0-AF5D-9CE8311BB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AA112F-9FC7-4D2E-8941-8201BECBA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5E755B-9650-468D-BC95-4CC7A89E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0ADDEF-E61B-4034-B9B7-0E870D1B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FF1174-250E-4FBC-BF28-B879F478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43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F11885-5E2C-4156-B49C-BE4E7D60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2FC5E6-A50B-466F-9618-BA848C7E8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C08D14-8D81-4E2A-88F8-10C48D64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FA4B39-9CF7-424E-8707-CE9E10C7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023422-0A40-453C-9A37-3B0F748F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532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5E8F638-8D95-4569-B3C6-3DA708654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1FC806-E5A5-4F90-B952-C63439395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297A2F-E04F-401B-8A93-EF716C58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22504F-F450-4BF8-A48A-8B2D2EA4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07B5C1-7F43-4923-8943-F24E5926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60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9AFE99-3DB7-4C12-821A-24DCC032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A2ADF2-D3FE-485B-A964-32850D24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777A41-ED19-4EB8-A3DF-139F4397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FBB04E-335D-40FA-A9FA-FEC6DAA7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0AAF43-B797-4A79-BCA3-F86AAFA2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78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3646B3-6E6A-4F7D-8331-48C8A1F9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D75BE5-A9C4-4F66-8768-EE30E83DD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8DAD06-218E-4588-9BF6-CFD18DE6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E2B9A2-9F88-4DC3-847A-5245A5D6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7DAB88-4C4E-4D79-AF3D-321BB90D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67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26A960-1F05-468C-915F-94965C21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46F792-30C8-4A38-8E03-E78A32ECB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FF6697-75E1-49AB-AC50-5EAB6AF5E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015B85-6F56-4681-89DD-828F967C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894C8C1-1127-46B4-A0EE-9ADC77F3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8CE669-6DEF-4AA0-9CC6-ACEEAC41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9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D51F4-EBF1-4DAD-80B9-2A933FF4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197538-DB6C-487C-9D65-7E7B4AC8E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56FD67-A209-4FCB-B8BD-C4032283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4CA040-F3A6-4E3C-AE28-E5BD8D3DE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C9438BE-82FC-4584-A60D-58D44608B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D34ECA2-205A-4BC1-ABFB-63024521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71F1F77-B2E4-4E78-AC04-52E8EA7A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0E918C0-E763-4040-A96C-2D5931CA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48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02A84-5679-4A50-AE3C-C4CA816D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22F0E0-9558-4E14-87E1-792F1FE4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7DD865-CB81-443C-94E1-4C66A437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56D81FF-87E3-4B3D-9CD5-6C4CBE4C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81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1A948A6-5B20-4017-85D4-89D74015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F61FAE9-84FD-459C-B302-BEEE748B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94123C-C993-4350-98D1-974F2850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759C8B-A931-4BE6-9C0E-50F551F6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DCA774-4619-4904-B444-052637797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EAB8A7-4B86-48B6-B1B6-E6F855B7F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94B1FD-AF6E-45F2-927E-97367A6D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1F590C-FA81-4156-92C2-1035465E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4CBA5D-0F72-4DEF-B55E-5E71A74B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485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C75123-DE15-4DD9-A27A-1048DF1F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23926EE-8D9C-49F2-AD47-C40BBE316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54E8D4-6EFB-44DC-9749-A54E3E2DF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D31021-4C32-46D9-A8FC-170A4FB2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61A773-6D21-4CF5-8E74-703FAD05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E4D854-0B92-4D88-B863-32E018F3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6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333DE33-0FEE-40F2-896C-9960B561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0100F-BAB6-4EB1-A148-559C6D613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BFA698-7931-49ED-8C5F-6F4645841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567EE-C68B-4DC4-A602-7AE33205D93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F09F31-317C-4176-ADD7-70EA8D884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C0070D-B1C9-4959-A258-2408643E3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5CB4-EF0C-4693-9DC1-50EDC71F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107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960D86-9E84-4EBE-8F1C-373B30BAF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2" y="3095466"/>
            <a:ext cx="7413171" cy="1655762"/>
          </a:xfrm>
        </p:spPr>
        <p:txBody>
          <a:bodyPr>
            <a:normAutofit/>
          </a:bodyPr>
          <a:lstStyle/>
          <a:p>
            <a:r>
              <a:rPr lang="sr-Cyrl-RS" sz="4800" b="1" dirty="0">
                <a:latin typeface="Arial" panose="020B0604020202020204" pitchFamily="34" charset="0"/>
                <a:cs typeface="Arial" panose="020B0604020202020204" pitchFamily="34" charset="0"/>
              </a:rPr>
              <a:t>Одређивање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4800" b="1" dirty="0">
                <a:latin typeface="Arial" panose="020B0604020202020204" pitchFamily="34" charset="0"/>
                <a:cs typeface="Arial" panose="020B0604020202020204" pitchFamily="34" charset="0"/>
              </a:rPr>
              <a:t>непознатог умањиоца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6573AB-8FCD-4A09-8800-D9A3768DCE9B}"/>
              </a:ext>
            </a:extLst>
          </p:cNvPr>
          <p:cNvSpPr txBox="1"/>
          <p:nvPr/>
        </p:nvSpPr>
        <p:spPr>
          <a:xfrm>
            <a:off x="881742" y="707618"/>
            <a:ext cx="3526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АТЕМАТИКА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802B433-E1A8-40CA-83A6-C036096BF5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249467" y="1061402"/>
            <a:ext cx="3869055" cy="5433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090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FB4AF-E403-4741-AD1F-BE4B508F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0" y="328385"/>
            <a:ext cx="7366000" cy="1031875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Одређујемо непознати број Х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5444D9-556E-4C8D-BFDA-AFF4F8660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071" y="1662339"/>
            <a:ext cx="583292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Непознати сабирак</a:t>
            </a:r>
          </a:p>
          <a:p>
            <a:pPr marL="0" indent="0" algn="ctr">
              <a:buNone/>
            </a:pPr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sz="3000" u="sng" dirty="0">
                <a:latin typeface="Arial" panose="020B0604020202020204" pitchFamily="34" charset="0"/>
                <a:cs typeface="Arial" panose="020B0604020202020204" pitchFamily="34" charset="0"/>
              </a:rPr>
              <a:t>33 + Х = 58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Х = 58 – 33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Х = 25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Пр. 33 + 25 = 58</a:t>
            </a:r>
          </a:p>
          <a:p>
            <a:pPr marL="0" indent="0" algn="ctr">
              <a:buNone/>
            </a:pPr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Сабирак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 = збир – познати сабирак</a:t>
            </a:r>
          </a:p>
          <a:p>
            <a:pPr marL="0" indent="0" algn="ctr">
              <a:buNone/>
            </a:pP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40325B-4803-4C76-A0EF-0C2745267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2029" y="1662339"/>
            <a:ext cx="58329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Непознати умањеник</a:t>
            </a:r>
          </a:p>
          <a:p>
            <a:pPr marL="0" indent="0" algn="ctr">
              <a:buNone/>
            </a:pPr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sz="3000" u="sng" dirty="0">
                <a:latin typeface="Arial" panose="020B0604020202020204" pitchFamily="34" charset="0"/>
                <a:cs typeface="Arial" panose="020B0604020202020204" pitchFamily="34" charset="0"/>
              </a:rPr>
              <a:t>Х – 29 = 45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Х = 45 + 29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Х = 74</a:t>
            </a:r>
          </a:p>
          <a:p>
            <a:pPr marL="0" indent="0" algn="ctr">
              <a:buNone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Пр. 74 – 29 = 45</a:t>
            </a:r>
          </a:p>
          <a:p>
            <a:pPr marL="0" indent="0" algn="ctr">
              <a:buNone/>
            </a:pPr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Умањеник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 = разлика + умањилац</a:t>
            </a:r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14E315-07A6-4DF2-9338-7E99774899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91893" y="2387600"/>
            <a:ext cx="2208213" cy="26647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959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33AB252-9569-4219-B14C-4FB75FA91F61}"/>
              </a:ext>
            </a:extLst>
          </p:cNvPr>
          <p:cNvSpPr txBox="1"/>
          <p:nvPr/>
        </p:nvSpPr>
        <p:spPr>
          <a:xfrm>
            <a:off x="1879600" y="663714"/>
            <a:ext cx="82359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УМАЊЕНИК  -  </a:t>
            </a:r>
            <a:r>
              <a:rPr lang="sr-Cyrl-B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УМАЊИЛАЦ</a:t>
            </a:r>
            <a:r>
              <a:rPr lang="sr-Cyrl-B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Cyrl-B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РАЗЛИКА</a:t>
            </a:r>
          </a:p>
          <a:p>
            <a:pPr>
              <a:buNone/>
            </a:pPr>
            <a:r>
              <a:rPr lang="sr-Cyrl-B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Latn-B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100  -          </a:t>
            </a:r>
            <a:r>
              <a:rPr lang="sr-Latn-B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Latn-B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Cyrl-R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D9D1E0-CEF1-45C1-AD22-664F656A7680}"/>
              </a:ext>
            </a:extLst>
          </p:cNvPr>
          <p:cNvSpPr txBox="1"/>
          <p:nvPr/>
        </p:nvSpPr>
        <p:spPr>
          <a:xfrm>
            <a:off x="2184400" y="215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E695BF3-A77A-4BB0-849F-DB170DB07E22}"/>
              </a:ext>
            </a:extLst>
          </p:cNvPr>
          <p:cNvSpPr/>
          <p:nvPr/>
        </p:nvSpPr>
        <p:spPr>
          <a:xfrm>
            <a:off x="1049739" y="2287660"/>
            <a:ext cx="2886878" cy="824970"/>
          </a:xfrm>
          <a:prstGeom prst="rect">
            <a:avLst/>
          </a:prstGeom>
          <a:solidFill>
            <a:srgbClr val="24E4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454599A-084F-4D39-B4CF-D1DF83333938}"/>
              </a:ext>
            </a:extLst>
          </p:cNvPr>
          <p:cNvSpPr/>
          <p:nvPr/>
        </p:nvSpPr>
        <p:spPr>
          <a:xfrm>
            <a:off x="1041400" y="3112630"/>
            <a:ext cx="1435100" cy="82497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6B2DE0-387E-4D06-9B9E-DF85000D243A}"/>
              </a:ext>
            </a:extLst>
          </p:cNvPr>
          <p:cNvSpPr/>
          <p:nvPr/>
        </p:nvSpPr>
        <p:spPr>
          <a:xfrm>
            <a:off x="2484839" y="3112630"/>
            <a:ext cx="1451778" cy="824970"/>
          </a:xfrm>
          <a:prstGeom prst="rect">
            <a:avLst/>
          </a:prstGeom>
          <a:solidFill>
            <a:srgbClr val="24E4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pic>
        <p:nvPicPr>
          <p:cNvPr id="8" name="Picture 7" descr="Математика за талентоване | Moja mala druzina">
            <a:extLst>
              <a:ext uri="{FF2B5EF4-FFF2-40B4-BE49-F238E27FC236}">
                <a16:creationId xmlns="" xmlns:a16="http://schemas.microsoft.com/office/drawing/2014/main" id="{AE35BDEC-93AE-4BAD-8B22-FD72118A3A6D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191" y="6908978"/>
            <a:ext cx="2377440" cy="17964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8A47E42-8F98-4381-BCD5-2283EDA2560E}"/>
              </a:ext>
            </a:extLst>
          </p:cNvPr>
          <p:cNvSpPr txBox="1"/>
          <p:nvPr/>
        </p:nvSpPr>
        <p:spPr>
          <a:xfrm>
            <a:off x="4495580" y="2249560"/>
            <a:ext cx="70578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ЈЕДНАЧИНА                 100 – Х = 54</a:t>
            </a:r>
          </a:p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рјешавање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једначине   Х = 100 – 54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јешење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једначине   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Х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= 46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ровјера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једначине  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100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– 46 = 54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72F8250-57B1-497E-9549-C74159A54F6B}"/>
              </a:ext>
            </a:extLst>
          </p:cNvPr>
          <p:cNvSpPr txBox="1"/>
          <p:nvPr/>
        </p:nvSpPr>
        <p:spPr>
          <a:xfrm>
            <a:off x="1601219" y="4830690"/>
            <a:ext cx="9735422" cy="120032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r-Cyrl-R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Непознати умањилац израчунавамо тако </a:t>
            </a:r>
          </a:p>
          <a:p>
            <a:pPr algn="ctr"/>
            <a:r>
              <a:rPr lang="sr-Cyrl-R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од умањеника одузмемо разлику.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55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49C540-3C36-431A-ACB2-B926FFEE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150" y="669925"/>
            <a:ext cx="7759700" cy="930275"/>
          </a:xfrm>
        </p:spPr>
        <p:txBody>
          <a:bodyPr>
            <a:normAutofit/>
          </a:bodyPr>
          <a:lstStyle/>
          <a:p>
            <a:pPr algn="ctr"/>
            <a:r>
              <a:rPr lang="sr-Cyrl-RS" sz="3600" u="sng" dirty="0">
                <a:latin typeface="Arial" panose="020B0604020202020204" pitchFamily="34" charset="0"/>
                <a:cs typeface="Arial" panose="020B0604020202020204" pitchFamily="34" charset="0"/>
              </a:rPr>
              <a:t>1. Израчунај непознати умањилац!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457FC3-B46C-4BF2-AB53-98BD9948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99" y="1897162"/>
            <a:ext cx="3759200" cy="2478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u="sng" dirty="0">
                <a:latin typeface="Arial" panose="020B0604020202020204" pitchFamily="34" charset="0"/>
                <a:cs typeface="Arial" panose="020B0604020202020204" pitchFamily="34" charset="0"/>
              </a:rPr>
              <a:t>61 – Х = 11</a:t>
            </a:r>
          </a:p>
          <a:p>
            <a:pPr marL="0" indent="0">
              <a:buNone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Х = 61 – 11</a:t>
            </a:r>
          </a:p>
          <a:p>
            <a:pPr marL="0" indent="0">
              <a:buNone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Х = 50</a:t>
            </a:r>
          </a:p>
          <a:p>
            <a:pPr marL="0" indent="0">
              <a:buNone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Пр. 61 – 50 = 11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78123E6-E25C-4E69-AB0B-E2A7A960819E}"/>
              </a:ext>
            </a:extLst>
          </p:cNvPr>
          <p:cNvSpPr txBox="1"/>
          <p:nvPr/>
        </p:nvSpPr>
        <p:spPr>
          <a:xfrm>
            <a:off x="7162803" y="1982044"/>
            <a:ext cx="36070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u="sng" dirty="0">
                <a:latin typeface="Arial" panose="020B0604020202020204" pitchFamily="34" charset="0"/>
                <a:cs typeface="Arial" panose="020B0604020202020204" pitchFamily="34" charset="0"/>
              </a:rPr>
              <a:t>78 – Х = 29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Х = 78 – 29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Х = 49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Пр. 78 – 49 = 29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6">
            <a:extLst>
              <a:ext uri="{FF2B5EF4-FFF2-40B4-BE49-F238E27FC236}">
                <a16:creationId xmlns="" xmlns:a16="http://schemas.microsoft.com/office/drawing/2014/main" id="{580058D7-1B1B-43CD-A0A2-A7FBE33D4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4495093"/>
            <a:ext cx="4178300" cy="23831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26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95A80B5-A54E-400D-86E1-6A203B5C79A1}"/>
              </a:ext>
            </a:extLst>
          </p:cNvPr>
          <p:cNvSpPr txBox="1"/>
          <p:nvPr/>
        </p:nvSpPr>
        <p:spPr>
          <a:xfrm>
            <a:off x="520700" y="558800"/>
            <a:ext cx="111658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2.Израчунај умањилац, ако је умањеник 90, а разлика 36!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sz="3200" u="sng" dirty="0">
                <a:latin typeface="Arial" panose="020B0604020202020204" pitchFamily="34" charset="0"/>
                <a:cs typeface="Arial" panose="020B0604020202020204" pitchFamily="34" charset="0"/>
              </a:rPr>
              <a:t>90 – х = 36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Х = 90 – 36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Х = 54</a:t>
            </a: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90 – 54 = 36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E7F850A-44EC-4A22-A6B3-7222B3D9FBCF}"/>
              </a:ext>
            </a:extLst>
          </p:cNvPr>
          <p:cNvSpPr txBox="1"/>
          <p:nvPr/>
        </p:nvSpPr>
        <p:spPr>
          <a:xfrm>
            <a:off x="520700" y="3429000"/>
            <a:ext cx="100040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Ако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броја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одузмеш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неки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</a:t>
            </a:r>
            <a:r>
              <a:rPr lang="sr-Cyrl-BA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добићеш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38. </a:t>
            </a: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Који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				</a:t>
            </a:r>
            <a:r>
              <a:rPr lang="sr-Cyrl-RS" sz="3200" u="sng" dirty="0">
                <a:latin typeface="Arial" panose="020B0604020202020204" pitchFamily="34" charset="0"/>
                <a:cs typeface="Arial" panose="020B0604020202020204" pitchFamily="34" charset="0"/>
              </a:rPr>
              <a:t>86 – Х = </a:t>
            </a:r>
            <a:r>
              <a:rPr lang="sr-Cyrl-R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sr-Cyrl-RS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				Х = 86 –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				Х =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				86 –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48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AD7A81F-188A-4D1B-AC14-A150EB38C1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04580" y="990584"/>
            <a:ext cx="1961243" cy="22805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817CD58-D313-4CB8-A0D0-6314175AEA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flipH="1">
            <a:off x="3657600" y="4079270"/>
            <a:ext cx="1903780" cy="22199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58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C87E1F6-0962-45C9-8EAD-2497EEA7E3CD}"/>
              </a:ext>
            </a:extLst>
          </p:cNvPr>
          <p:cNvSpPr txBox="1"/>
          <p:nvPr/>
        </p:nvSpPr>
        <p:spPr>
          <a:xfrm>
            <a:off x="1193799" y="509451"/>
            <a:ext cx="6241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855FD0-5B6D-4A46-8366-1FFE9456EA06}"/>
              </a:ext>
            </a:extLst>
          </p:cNvPr>
          <p:cNvSpPr txBox="1"/>
          <p:nvPr/>
        </p:nvSpPr>
        <p:spPr>
          <a:xfrm>
            <a:off x="634999" y="1280160"/>
            <a:ext cx="106366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r-Cyrl-RS" sz="3600" smtClean="0">
                <a:latin typeface="Arial" panose="020B0604020202020204" pitchFamily="34" charset="0"/>
                <a:cs typeface="Arial" panose="020B0604020202020204" pitchFamily="34" charset="0"/>
              </a:rPr>
              <a:t>Ријеши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једначине: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 47 – х =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18             54 – Х = 29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 Ако од броја 98 одузмеш неки чаробни број    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добићеш број 27. Откриј чаробни број!</a:t>
            </a:r>
          </a:p>
          <a:p>
            <a:endParaRPr lang="sr-Cyrl-R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Од укупно 61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стране, 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 Мирјана је прочитала неколико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страна књиге. 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 Колико је прочитала, ако јој је остало још 16?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 ">
            <a:extLst>
              <a:ext uri="{FF2B5EF4-FFF2-40B4-BE49-F238E27FC236}">
                <a16:creationId xmlns="" xmlns:a16="http://schemas.microsoft.com/office/drawing/2014/main" id="{167558C7-6214-4249-9660-FBA40DDCF4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627" y="235214"/>
            <a:ext cx="2663825" cy="3017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309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259</Words>
  <Application>Microsoft Office PowerPoint</Application>
  <PresentationFormat>Custom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Одређујемо непознати број Х</vt:lpstr>
      <vt:lpstr>Slide 3</vt:lpstr>
      <vt:lpstr>1. Израчунај непознати умањилац!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3.razred</dc:title>
  <dc:creator>Mirjana Brkić</dc:creator>
  <cp:lastModifiedBy>Korisnik1</cp:lastModifiedBy>
  <cp:revision>23</cp:revision>
  <dcterms:created xsi:type="dcterms:W3CDTF">2020-11-28T21:02:31Z</dcterms:created>
  <dcterms:modified xsi:type="dcterms:W3CDTF">2020-12-01T20:38:16Z</dcterms:modified>
</cp:coreProperties>
</file>