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92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dodate stil podnaslova prototipa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665D-6EEF-43A6-ABAC-92B5B5051003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79D6-D1E9-4F2D-8C9E-5D2A1A22A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665D-6EEF-43A6-ABAC-92B5B5051003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79D6-D1E9-4F2D-8C9E-5D2A1A22A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665D-6EEF-43A6-ABAC-92B5B5051003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79D6-D1E9-4F2D-8C9E-5D2A1A22A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665D-6EEF-43A6-ABAC-92B5B5051003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79D6-D1E9-4F2D-8C9E-5D2A1A22A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665D-6EEF-43A6-ABAC-92B5B5051003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79D6-D1E9-4F2D-8C9E-5D2A1A22A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665D-6EEF-43A6-ABAC-92B5B5051003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79D6-D1E9-4F2D-8C9E-5D2A1A22A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teksta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665D-6EEF-43A6-ABAC-92B5B5051003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79D6-D1E9-4F2D-8C9E-5D2A1A22A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665D-6EEF-43A6-ABAC-92B5B5051003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79D6-D1E9-4F2D-8C9E-5D2A1A22A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665D-6EEF-43A6-ABAC-92B5B5051003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79D6-D1E9-4F2D-8C9E-5D2A1A22A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665D-6EEF-43A6-ABAC-92B5B5051003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79D6-D1E9-4F2D-8C9E-5D2A1A22A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665D-6EEF-43A6-ABAC-92B5B5051003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79D6-D1E9-4F2D-8C9E-5D2A1A22A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naslova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6665D-6EEF-43A6-ABAC-92B5B5051003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679D6-D1E9-4F2D-8C9E-5D2A1A22A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85720" y="285735"/>
            <a:ext cx="6415078" cy="571504"/>
          </a:xfrm>
        </p:spPr>
        <p:txBody>
          <a:bodyPr>
            <a:normAutofit/>
          </a:bodyPr>
          <a:lstStyle/>
          <a:p>
            <a:pPr algn="l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Српски језик 5. разред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75656" y="1707654"/>
            <a:ext cx="6400800" cy="1314450"/>
          </a:xfrm>
        </p:spPr>
        <p:txBody>
          <a:bodyPr>
            <a:normAutofit fontScale="62500" lnSpcReduction="20000"/>
          </a:bodyPr>
          <a:lstStyle/>
          <a:p>
            <a:endParaRPr lang="sr-Cyrl-R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5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Субјекатски и предикатски скуп ријечи</a:t>
            </a:r>
            <a:endParaRPr lang="en-US" sz="5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107504" y="16034"/>
            <a:ext cx="9036496" cy="23396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Пажљиво погледајте сљедећу реченицу и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именујте додатке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а затим одредите да ли припадају субјекатском или предикатском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скупу ријечи.</a:t>
            </a:r>
          </a:p>
          <a:p>
            <a:pPr>
              <a:buNone/>
            </a:pPr>
            <a:endParaRPr lang="sr-Cyrl-R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Моја сестра сваке јесени, вриједно бере зреле јабуке у воћњаку.</a:t>
            </a:r>
          </a:p>
          <a:p>
            <a:pPr>
              <a:buFontTx/>
              <a:buChar char="-"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221171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моја 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атрибут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6144" y="2930412"/>
            <a:ext cx="6300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r-Cyrl-R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сваке јесени 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 прилошка одредба за вријеме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6144" y="3351073"/>
            <a:ext cx="5724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r-Cyrl-RS" dirty="0">
                <a:latin typeface="Times New Roman" pitchFamily="18" charset="0"/>
                <a:cs typeface="Times New Roman" pitchFamily="18" charset="0"/>
              </a:rPr>
              <a:t>- вриједно 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 прилошка одредба за начин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472" y="37861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sr-Cyrl-RS" dirty="0">
                <a:latin typeface="Times New Roman" pitchFamily="18" charset="0"/>
                <a:cs typeface="Times New Roman" pitchFamily="18" charset="0"/>
              </a:rPr>
              <a:t>- јабуке 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 објекат;</a:t>
            </a:r>
          </a:p>
          <a:p>
            <a:pPr>
              <a:buNone/>
            </a:pP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472" y="4143386"/>
            <a:ext cx="4572001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sr-Cyrl-RS" dirty="0">
                <a:latin typeface="Times New Roman" pitchFamily="18" charset="0"/>
                <a:cs typeface="Times New Roman" pitchFamily="18" charset="0"/>
              </a:rPr>
              <a:t>- зреле 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 атрибут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472" y="4500576"/>
            <a:ext cx="4335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r-Cyrl-RS" dirty="0">
                <a:latin typeface="Times New Roman" pitchFamily="18" charset="0"/>
                <a:cs typeface="Times New Roman" pitchFamily="18" charset="0"/>
              </a:rPr>
              <a:t>- у воћњаку 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 прилошка одредба за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мјесто.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ni oblačić 4"/>
          <p:cNvSpPr/>
          <p:nvPr/>
        </p:nvSpPr>
        <p:spPr>
          <a:xfrm>
            <a:off x="1285852" y="642924"/>
            <a:ext cx="2286016" cy="1928826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kvir za tekst 6"/>
          <p:cNvSpPr txBox="1"/>
          <p:nvPr/>
        </p:nvSpPr>
        <p:spPr>
          <a:xfrm>
            <a:off x="785786" y="3000378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субјекатски скуп ријечи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ni oblačić 7"/>
          <p:cNvSpPr/>
          <p:nvPr/>
        </p:nvSpPr>
        <p:spPr>
          <a:xfrm>
            <a:off x="5214942" y="428610"/>
            <a:ext cx="2857520" cy="2357454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kvir za tekst 8"/>
          <p:cNvSpPr txBox="1"/>
          <p:nvPr/>
        </p:nvSpPr>
        <p:spPr>
          <a:xfrm>
            <a:off x="5143504" y="3071816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предикатски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скуп ријечи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kvir za tekst 9"/>
          <p:cNvSpPr txBox="1"/>
          <p:nvPr/>
        </p:nvSpPr>
        <p:spPr>
          <a:xfrm>
            <a:off x="2214546" y="121442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моја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kvir za tekst 11"/>
          <p:cNvSpPr txBox="1"/>
          <p:nvPr/>
        </p:nvSpPr>
        <p:spPr>
          <a:xfrm>
            <a:off x="5643570" y="642924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сваке јесени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kvir za tekst 13"/>
          <p:cNvSpPr txBox="1"/>
          <p:nvPr/>
        </p:nvSpPr>
        <p:spPr>
          <a:xfrm>
            <a:off x="5286380" y="785800"/>
            <a:ext cx="1428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вриједно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kvir za tekst 14"/>
          <p:cNvSpPr txBox="1"/>
          <p:nvPr/>
        </p:nvSpPr>
        <p:spPr>
          <a:xfrm>
            <a:off x="6858016" y="1357304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зреле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kvir za tekst 15"/>
          <p:cNvSpPr txBox="1"/>
          <p:nvPr/>
        </p:nvSpPr>
        <p:spPr>
          <a:xfrm>
            <a:off x="5357818" y="1643056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јабуке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kvir za tekst 16"/>
          <p:cNvSpPr txBox="1"/>
          <p:nvPr/>
        </p:nvSpPr>
        <p:spPr>
          <a:xfrm>
            <a:off x="5786446" y="2071684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у воћњаку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4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7158" y="285734"/>
            <a:ext cx="82296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Задатак за самосталан рад</a:t>
            </a: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1. Сљедећу реченицу прошири субјекатским и предикатским скупом ријечи:</a:t>
            </a: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        Сунце залази.</a:t>
            </a:r>
          </a:p>
          <a:p>
            <a:pPr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Задатак +:</a:t>
            </a: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Уради 6. и 9. задатак у Радном листу на 19. страни.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285720" y="142858"/>
            <a:ext cx="8229600" cy="4857784"/>
          </a:xfrm>
        </p:spPr>
        <p:txBody>
          <a:bodyPr>
            <a:normAutofit/>
          </a:bodyPr>
          <a:lstStyle/>
          <a:p>
            <a:pPr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* Научили смо да:</a:t>
            </a:r>
          </a:p>
          <a:p>
            <a:pPr algn="just"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субјекатском скупу ријечи припада именички додатак атрибут који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показује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особину (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Какав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?) или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припадност (Чији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?) именице;  </a:t>
            </a: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предикатском скупу ријечи припадају глаголски додаци: </a:t>
            </a:r>
          </a:p>
          <a:p>
            <a:pPr marL="0" indent="0" algn="just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- објекат који означава биће или предмет на коме се врши глаголска радња (Кога? или Шта?) и </a:t>
            </a:r>
          </a:p>
          <a:p>
            <a:pPr marL="0" indent="0" algn="just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- прилошке одредбе којима се означава мјесто (Гдје</a:t>
            </a:r>
            <a:r>
              <a:rPr lang="sr-Cyrl-RS" sz="2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2400" smtClean="0">
                <a:latin typeface="Times New Roman" pitchFamily="18" charset="0"/>
                <a:cs typeface="Times New Roman" pitchFamily="18" charset="0"/>
              </a:rPr>
              <a:t>Куда, Одакле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)?, вријеме (Када?) и начин (Како?) вршења глаголске радње.</a:t>
            </a:r>
          </a:p>
          <a:p>
            <a:pPr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81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214282" y="285735"/>
            <a:ext cx="8472518" cy="22145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Главни дијелови реченице су субјекат и предикат.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Реченице које у свом саставу имају само субјекат и предикат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називају се ПРОСТЕ РЕЧЕНИЦЕ.</a:t>
            </a:r>
          </a:p>
          <a:p>
            <a:pPr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Даница учи.</a:t>
            </a:r>
          </a:p>
        </p:txBody>
      </p:sp>
      <p:cxnSp>
        <p:nvCxnSpPr>
          <p:cNvPr id="5" name="Prava linija spajanja 4"/>
          <p:cNvCxnSpPr/>
          <p:nvPr/>
        </p:nvCxnSpPr>
        <p:spPr>
          <a:xfrm>
            <a:off x="3571868" y="2428874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rava linija spajanja sa strelicom 8"/>
          <p:cNvCxnSpPr/>
          <p:nvPr/>
        </p:nvCxnSpPr>
        <p:spPr>
          <a:xfrm rot="5400000">
            <a:off x="3357554" y="2571750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kvir za tekst 9"/>
          <p:cNvSpPr txBox="1"/>
          <p:nvPr/>
        </p:nvSpPr>
        <p:spPr>
          <a:xfrm>
            <a:off x="2071670" y="3143254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субјекат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Prava linija spajanja 11"/>
          <p:cNvCxnSpPr/>
          <p:nvPr/>
        </p:nvCxnSpPr>
        <p:spPr>
          <a:xfrm>
            <a:off x="4643438" y="2428874"/>
            <a:ext cx="571504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Prava linija spajanja 13"/>
          <p:cNvCxnSpPr/>
          <p:nvPr/>
        </p:nvCxnSpPr>
        <p:spPr>
          <a:xfrm>
            <a:off x="4643438" y="2500312"/>
            <a:ext cx="571504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Prava linija spajanja sa strelicom 15"/>
          <p:cNvCxnSpPr/>
          <p:nvPr/>
        </p:nvCxnSpPr>
        <p:spPr>
          <a:xfrm>
            <a:off x="5000628" y="2571750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Okvir za tekst 16"/>
          <p:cNvSpPr txBox="1"/>
          <p:nvPr/>
        </p:nvSpPr>
        <p:spPr>
          <a:xfrm flipH="1">
            <a:off x="5143504" y="3143254"/>
            <a:ext cx="1597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предикат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285720" y="214296"/>
            <a:ext cx="8229600" cy="4286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Одреди субјекте и предикате у сљедећим реченицама: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kvir za tekst 3"/>
          <p:cNvSpPr txBox="1"/>
          <p:nvPr/>
        </p:nvSpPr>
        <p:spPr>
          <a:xfrm>
            <a:off x="500034" y="928676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Моја мајка сваког дана иде на посао. 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Тмурни облаци су прекрили небо.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Prava linija spajanja 5"/>
          <p:cNvCxnSpPr/>
          <p:nvPr/>
        </p:nvCxnSpPr>
        <p:spPr>
          <a:xfrm rot="10800000">
            <a:off x="1357290" y="1357304"/>
            <a:ext cx="71438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rava linija spajanja 12"/>
          <p:cNvCxnSpPr/>
          <p:nvPr/>
        </p:nvCxnSpPr>
        <p:spPr>
          <a:xfrm>
            <a:off x="3714744" y="1285866"/>
            <a:ext cx="42862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rava linija spajanja 14"/>
          <p:cNvCxnSpPr/>
          <p:nvPr/>
        </p:nvCxnSpPr>
        <p:spPr>
          <a:xfrm>
            <a:off x="3714744" y="1357304"/>
            <a:ext cx="42862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rava linija spajanja 18"/>
          <p:cNvCxnSpPr/>
          <p:nvPr/>
        </p:nvCxnSpPr>
        <p:spPr>
          <a:xfrm>
            <a:off x="1785918" y="2071684"/>
            <a:ext cx="85725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rava linija spajanja 22"/>
          <p:cNvCxnSpPr/>
          <p:nvPr/>
        </p:nvCxnSpPr>
        <p:spPr>
          <a:xfrm>
            <a:off x="2786050" y="2071684"/>
            <a:ext cx="150019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rava linija spajanja 27"/>
          <p:cNvCxnSpPr/>
          <p:nvPr/>
        </p:nvCxnSpPr>
        <p:spPr>
          <a:xfrm>
            <a:off x="2786050" y="2143122"/>
            <a:ext cx="150019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kvir za tekst 30"/>
          <p:cNvSpPr txBox="1"/>
          <p:nvPr/>
        </p:nvSpPr>
        <p:spPr>
          <a:xfrm>
            <a:off x="0" y="292894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 овим реченицама поред субјекта и предиката имамо још додатака.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2844" y="3643320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Неки од њих су додаци субјекту (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атрибут: моја и тмурни)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а неки предикату (прилошке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одредбе (сваког дана и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посао) и објекат (небо)).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142844" y="214296"/>
            <a:ext cx="9001156" cy="478634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Када у реченици, поред субјекта и предиката имамо и њихове додатке, тада је то ПРОСТА ПРОШИРЕНА РЕЧЕНИЦА.</a:t>
            </a:r>
          </a:p>
          <a:p>
            <a:pPr algn="just"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Дакле, ријечи које допуњавају субјекат, заједно са субјектом чине</a:t>
            </a:r>
          </a:p>
          <a:p>
            <a:pPr algn="just">
              <a:buNone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СУБЈЕКАТСКИ  СКУП  РИЈЕЧИ,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 ријечи које допуњавају</a:t>
            </a:r>
          </a:p>
          <a:p>
            <a:pPr algn="just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предикат, заједно са предикатом чине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ПРЕДИКАТСКИ СКУП</a:t>
            </a:r>
          </a:p>
          <a:p>
            <a:pPr algn="just">
              <a:buNone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РИЈЕЧИ.</a:t>
            </a:r>
          </a:p>
          <a:p>
            <a:pPr algn="just">
              <a:buNone/>
            </a:pPr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Проста проширена реченица се састоји од субјекатског и предикатског скупа ријечи.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571472" y="1214428"/>
            <a:ext cx="8258204" cy="5143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Плавокоса дјевојчица весело пјевуши.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Prava linija spajanja 4"/>
          <p:cNvCxnSpPr/>
          <p:nvPr/>
        </p:nvCxnSpPr>
        <p:spPr>
          <a:xfrm>
            <a:off x="3000364" y="1643056"/>
            <a:ext cx="135732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rava linija spajanja 10"/>
          <p:cNvCxnSpPr/>
          <p:nvPr/>
        </p:nvCxnSpPr>
        <p:spPr>
          <a:xfrm>
            <a:off x="5357818" y="1643056"/>
            <a:ext cx="107157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rava linija spajanja 12"/>
          <p:cNvCxnSpPr/>
          <p:nvPr/>
        </p:nvCxnSpPr>
        <p:spPr>
          <a:xfrm>
            <a:off x="5357818" y="1714494"/>
            <a:ext cx="107157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1500166" y="1071552"/>
            <a:ext cx="2857520" cy="78581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a 21"/>
          <p:cNvSpPr/>
          <p:nvPr/>
        </p:nvSpPr>
        <p:spPr>
          <a:xfrm>
            <a:off x="4429124" y="1142990"/>
            <a:ext cx="2214578" cy="6429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Prava linija spajanja sa strelicom 23"/>
          <p:cNvCxnSpPr/>
          <p:nvPr/>
        </p:nvCxnSpPr>
        <p:spPr>
          <a:xfrm rot="5400000">
            <a:off x="2572530" y="242808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Okvir za tekst 24"/>
          <p:cNvSpPr txBox="1"/>
          <p:nvPr/>
        </p:nvSpPr>
        <p:spPr>
          <a:xfrm>
            <a:off x="1259632" y="3000378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субјекатски скуп ријечи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Prava linija spajanja sa strelicom 26"/>
          <p:cNvCxnSpPr/>
          <p:nvPr/>
        </p:nvCxnSpPr>
        <p:spPr>
          <a:xfrm rot="16200000" flipH="1">
            <a:off x="5018488" y="2411015"/>
            <a:ext cx="1000134" cy="357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kvir za tekst 30"/>
          <p:cNvSpPr txBox="1"/>
          <p:nvPr/>
        </p:nvSpPr>
        <p:spPr>
          <a:xfrm>
            <a:off x="4572000" y="3000378"/>
            <a:ext cx="3214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предикатски скуп ријечи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7158" y="357173"/>
            <a:ext cx="8329642" cy="11430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1. Сљедећу реченицу прошири тако што ћеш дописати ријечи које ће чинити субјекатски скуп:</a:t>
            </a:r>
          </a:p>
          <a:p>
            <a:pPr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kvir za tekst 3"/>
          <p:cNvSpPr txBox="1"/>
          <p:nvPr/>
        </p:nvSpPr>
        <p:spPr>
          <a:xfrm>
            <a:off x="2214546" y="1428742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Лептир лети.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1071538" y="2214560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Мали, шарени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2928926" y="2214561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лептир лети.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Prava linija spajanja 17"/>
          <p:cNvCxnSpPr/>
          <p:nvPr/>
        </p:nvCxnSpPr>
        <p:spPr>
          <a:xfrm>
            <a:off x="3071802" y="2571750"/>
            <a:ext cx="92869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Elipsa 26"/>
          <p:cNvSpPr/>
          <p:nvPr/>
        </p:nvSpPr>
        <p:spPr>
          <a:xfrm>
            <a:off x="1000100" y="2000246"/>
            <a:ext cx="3071834" cy="9286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Prava linija spajanja sa strelicom 28"/>
          <p:cNvCxnSpPr/>
          <p:nvPr/>
        </p:nvCxnSpPr>
        <p:spPr>
          <a:xfrm>
            <a:off x="3000364" y="2928940"/>
            <a:ext cx="128588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Okvir za tekst 29"/>
          <p:cNvSpPr txBox="1"/>
          <p:nvPr/>
        </p:nvSpPr>
        <p:spPr>
          <a:xfrm>
            <a:off x="4429124" y="3643320"/>
            <a:ext cx="32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субјекатски скуп ријечи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285720" y="285734"/>
            <a:ext cx="8229600" cy="1285884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2. Сљедећу реченицу прошири тако што ћеш дописати ријечи које ће чинити предикатски скуп: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kvir za tekst 3"/>
          <p:cNvSpPr txBox="1"/>
          <p:nvPr/>
        </p:nvSpPr>
        <p:spPr>
          <a:xfrm>
            <a:off x="2000232" y="1785932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Птица је полетјела.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1285852" y="2714626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Птица је раздрагано полетјела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са гране. </a:t>
            </a:r>
          </a:p>
        </p:txBody>
      </p:sp>
      <p:cxnSp>
        <p:nvCxnSpPr>
          <p:cNvPr id="7" name="Prava linija spajanja 6"/>
          <p:cNvCxnSpPr/>
          <p:nvPr/>
        </p:nvCxnSpPr>
        <p:spPr>
          <a:xfrm>
            <a:off x="2285984" y="3071816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rava linija spajanja 11"/>
          <p:cNvCxnSpPr/>
          <p:nvPr/>
        </p:nvCxnSpPr>
        <p:spPr>
          <a:xfrm>
            <a:off x="2285984" y="3143254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rava linija spajanja 14"/>
          <p:cNvCxnSpPr/>
          <p:nvPr/>
        </p:nvCxnSpPr>
        <p:spPr>
          <a:xfrm rot="10800000">
            <a:off x="4143372" y="3071816"/>
            <a:ext cx="114300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rava linija spajanja 21"/>
          <p:cNvCxnSpPr/>
          <p:nvPr/>
        </p:nvCxnSpPr>
        <p:spPr>
          <a:xfrm>
            <a:off x="4143372" y="3143254"/>
            <a:ext cx="121444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Elipsa 27"/>
          <p:cNvSpPr/>
          <p:nvPr/>
        </p:nvSpPr>
        <p:spPr>
          <a:xfrm>
            <a:off x="2214546" y="2500312"/>
            <a:ext cx="4572032" cy="10001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Prava linija spajanja sa strelicom 29"/>
          <p:cNvCxnSpPr/>
          <p:nvPr/>
        </p:nvCxnSpPr>
        <p:spPr>
          <a:xfrm>
            <a:off x="3786182" y="3500444"/>
            <a:ext cx="164307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kvir za tekst 30"/>
          <p:cNvSpPr txBox="1"/>
          <p:nvPr/>
        </p:nvSpPr>
        <p:spPr>
          <a:xfrm>
            <a:off x="5500694" y="3786196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предикатски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скуп ријечи 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285720" y="142858"/>
            <a:ext cx="8643998" cy="9286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3. Сљедећу реченицу прошири ријечима које ће чинити субјекатски и предикатски скуп: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kvir za tekst 3"/>
          <p:cNvSpPr txBox="1"/>
          <p:nvPr/>
        </p:nvSpPr>
        <p:spPr>
          <a:xfrm>
            <a:off x="2428860" y="1285866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Другарица тренира.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428596" y="2071684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Моја другарица сваки дан вриједно тренира одбојку на игралишту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Prava linija spajanja 7"/>
          <p:cNvCxnSpPr/>
          <p:nvPr/>
        </p:nvCxnSpPr>
        <p:spPr>
          <a:xfrm>
            <a:off x="1571604" y="2500312"/>
            <a:ext cx="107157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rava linija spajanja 10"/>
          <p:cNvCxnSpPr/>
          <p:nvPr/>
        </p:nvCxnSpPr>
        <p:spPr>
          <a:xfrm flipV="1">
            <a:off x="4929984" y="2428874"/>
            <a:ext cx="785024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rava linija spajanja 13"/>
          <p:cNvCxnSpPr/>
          <p:nvPr/>
        </p:nvCxnSpPr>
        <p:spPr>
          <a:xfrm>
            <a:off x="4929190" y="2571750"/>
            <a:ext cx="7858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Elipsa 14"/>
          <p:cNvSpPr/>
          <p:nvPr/>
        </p:nvSpPr>
        <p:spPr>
          <a:xfrm>
            <a:off x="928662" y="2000246"/>
            <a:ext cx="1785950" cy="7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Prava linija spajanja 16"/>
          <p:cNvCxnSpPr/>
          <p:nvPr/>
        </p:nvCxnSpPr>
        <p:spPr>
          <a:xfrm rot="5400000" flipH="1" flipV="1">
            <a:off x="1429522" y="2928146"/>
            <a:ext cx="642942" cy="3587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kvir za tekst 18"/>
          <p:cNvSpPr txBox="1"/>
          <p:nvPr/>
        </p:nvSpPr>
        <p:spPr>
          <a:xfrm>
            <a:off x="357158" y="3500444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субјекатски  скуп ријечи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Elipsa 19"/>
          <p:cNvSpPr/>
          <p:nvPr/>
        </p:nvSpPr>
        <p:spPr>
          <a:xfrm>
            <a:off x="2714612" y="1928808"/>
            <a:ext cx="571504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Prava linija spajanja 21"/>
          <p:cNvCxnSpPr>
            <a:stCxn id="20" idx="4"/>
          </p:cNvCxnSpPr>
          <p:nvPr/>
        </p:nvCxnSpPr>
        <p:spPr>
          <a:xfrm rot="16200000" flipH="1">
            <a:off x="5672142" y="2743198"/>
            <a:ext cx="728674" cy="9286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Okvir za tekst 23"/>
          <p:cNvSpPr txBox="1"/>
          <p:nvPr/>
        </p:nvSpPr>
        <p:spPr>
          <a:xfrm>
            <a:off x="5643570" y="3571882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предикатски скуп ријечи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/>
      <p:bldP spid="20" grpId="0" animBg="1"/>
      <p:bldP spid="24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</TotalTime>
  <Words>490</Words>
  <Application>Microsoft Office PowerPoint</Application>
  <PresentationFormat>On-screen Show (16:9)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tema</vt:lpstr>
      <vt:lpstr>Српски језик 5. разред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 5. разред</dc:title>
  <dc:creator>zujic</dc:creator>
  <cp:lastModifiedBy>Sladja</cp:lastModifiedBy>
  <cp:revision>60</cp:revision>
  <dcterms:created xsi:type="dcterms:W3CDTF">2020-12-08T23:27:18Z</dcterms:created>
  <dcterms:modified xsi:type="dcterms:W3CDTF">2020-12-10T16:30:30Z</dcterms:modified>
</cp:coreProperties>
</file>