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5728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4426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3024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41855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52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9987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5103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6757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114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0659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6359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5875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0082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872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6736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1847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8A41-816D-4D32-9663-B15C487F6828}" type="datetimeFigureOut">
              <a:rPr lang="sr-Latn-BA" smtClean="0"/>
              <a:t>22.12.2020.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8F7C4B-9D8C-42D1-8785-142F2B08709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225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497" y="771676"/>
            <a:ext cx="8812520" cy="1789991"/>
          </a:xfrm>
        </p:spPr>
        <p:txBody>
          <a:bodyPr/>
          <a:lstStyle/>
          <a:p>
            <a:pPr algn="ctr"/>
            <a:r>
              <a:rPr lang="sr-Cyrl-BA" sz="3200" dirty="0" smtClean="0">
                <a:solidFill>
                  <a:schemeClr val="accent2">
                    <a:lumMod val="50000"/>
                  </a:schemeClr>
                </a:solidFill>
              </a:rPr>
              <a:t>КРЕТАЊЕ БРОЈА СТАНОВНИКА И ПРИРОДНИ ПРИРАШТАЈ У БОСНИ И ХЕРЦЕГОВИНИ И РЕПУБЛИЦИ СРПСКОЈ</a:t>
            </a:r>
            <a:endParaRPr lang="sr-Latn-BA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5494734" y="6306653"/>
            <a:ext cx="3589106" cy="730173"/>
          </a:xfrm>
        </p:spPr>
        <p:txBody>
          <a:bodyPr>
            <a:normAutofit/>
          </a:bodyPr>
          <a:lstStyle/>
          <a:p>
            <a:pPr algn="l"/>
            <a:endParaRPr lang="sr-Latn-B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AutoShape 2" descr="Republika Srpska | Assembly of European Regions"/>
          <p:cNvSpPr>
            <a:spLocks noChangeAspect="1" noChangeArrowheads="1"/>
          </p:cNvSpPr>
          <p:nvPr/>
        </p:nvSpPr>
        <p:spPr bwMode="auto">
          <a:xfrm>
            <a:off x="-223248" y="-63944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51" y="2561667"/>
            <a:ext cx="3259136" cy="32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631371"/>
          </a:xfrm>
        </p:spPr>
        <p:txBody>
          <a:bodyPr>
            <a:normAutofit/>
          </a:bodyPr>
          <a:lstStyle/>
          <a:p>
            <a:r>
              <a:rPr lang="sr-Cyrl-BA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Национална </a:t>
            </a:r>
            <a:r>
              <a:rPr lang="sr-Cyrl-BA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структура</a:t>
            </a:r>
            <a:endParaRPr lang="sr-Latn-BA" sz="2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0972"/>
            <a:ext cx="8596668" cy="25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000" dirty="0" smtClean="0"/>
              <a:t>Нацоналну структуру становништва у БиХ чине </a:t>
            </a:r>
            <a:r>
              <a:rPr lang="sr-Cyrl-BA" sz="2000" b="1" dirty="0" smtClean="0"/>
              <a:t>три конститутивна народа: Срби, Хрвати и Бошњаци </a:t>
            </a:r>
            <a:r>
              <a:rPr lang="sr-Cyrl-BA" sz="2000" dirty="0" smtClean="0"/>
              <a:t>али и припадници националних мањина.</a:t>
            </a:r>
          </a:p>
          <a:p>
            <a:pPr marL="0" indent="0">
              <a:buNone/>
            </a:pPr>
            <a:r>
              <a:rPr lang="sr-Cyrl-BA" sz="2000" b="1" dirty="0" smtClean="0"/>
              <a:t>Грађански рат </a:t>
            </a:r>
            <a:r>
              <a:rPr lang="sr-Cyrl-BA" sz="2000" dirty="0" smtClean="0"/>
              <a:t>битно је утицао на промјену етничке структуре становништва.</a:t>
            </a:r>
          </a:p>
          <a:p>
            <a:pPr marL="0" indent="0">
              <a:buNone/>
            </a:pPr>
            <a:r>
              <a:rPr lang="sr-Cyrl-BA" sz="2000" dirty="0" smtClean="0"/>
              <a:t>Данас у РС живи највећи број српског становништва, а у Федерацији БиХ претежно живе Бошњаци и Хрвати.</a:t>
            </a:r>
          </a:p>
          <a:p>
            <a:pPr marL="0" indent="0">
              <a:buNone/>
            </a:pPr>
            <a:endParaRPr lang="sr-Latn-B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7" y="3817643"/>
            <a:ext cx="3110894" cy="2426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97" y="3817643"/>
            <a:ext cx="3439886" cy="2426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49" y="3817643"/>
            <a:ext cx="1961062" cy="2426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70777" y="6244046"/>
            <a:ext cx="323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Црква Св. Јосипа </a:t>
            </a:r>
            <a:endParaRPr lang="sr-Latn-BA" dirty="0"/>
          </a:p>
        </p:txBody>
      </p:sp>
      <p:sp>
        <p:nvSpPr>
          <p:cNvPr id="8" name="TextBox 7"/>
          <p:cNvSpPr txBox="1"/>
          <p:nvPr/>
        </p:nvSpPr>
        <p:spPr>
          <a:xfrm>
            <a:off x="4506685" y="6244046"/>
            <a:ext cx="300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Храм Христа Спаситеља</a:t>
            </a:r>
            <a:endParaRPr lang="sr-Latn-BA" dirty="0"/>
          </a:p>
        </p:txBody>
      </p:sp>
      <p:sp>
        <p:nvSpPr>
          <p:cNvPr id="9" name="TextBox 8"/>
          <p:cNvSpPr txBox="1"/>
          <p:nvPr/>
        </p:nvSpPr>
        <p:spPr>
          <a:xfrm>
            <a:off x="7516479" y="6244046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Осман-пашина џамија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2571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88" y="4097381"/>
            <a:ext cx="8596668" cy="2499362"/>
          </a:xfrm>
        </p:spPr>
        <p:txBody>
          <a:bodyPr>
            <a:normAutofit/>
          </a:bodyPr>
          <a:lstStyle/>
          <a:p>
            <a:r>
              <a:rPr lang="sr-Cyrl-BA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Економско-социјалне </a:t>
            </a:r>
            <a:r>
              <a:rPr lang="sr-Cyrl-BA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структуре</a:t>
            </a:r>
            <a:br>
              <a:rPr lang="sr-Cyrl-BA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r-Cyrl-B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r-Cyrl-B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r-Cyrl-B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Економска структура </a:t>
            </a:r>
            <a:r>
              <a:rPr lang="sr-Cyrl-B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обухвата структуре </a:t>
            </a:r>
            <a:r>
              <a:rPr lang="sr-Cyrl-B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према активностима и према дјелатностима.</a:t>
            </a:r>
            <a:endParaRPr lang="sr-Latn-B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5281"/>
            <a:ext cx="2300998" cy="306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335281"/>
            <a:ext cx="2438945" cy="3043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91734" y="3416374"/>
            <a:ext cx="702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Српска, хрватска и бошњачка народна ношња </a:t>
            </a:r>
            <a:endParaRPr lang="sr-Latn-BA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13" y="337136"/>
            <a:ext cx="2299607" cy="306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7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460" y="645298"/>
            <a:ext cx="8596668" cy="62127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Cyrl-BA" sz="2600" dirty="0" smtClean="0"/>
              <a:t>Према активностима становнике дијелимо на:</a:t>
            </a:r>
            <a:r>
              <a:rPr lang="sr-Cyrl-BA" sz="2600" b="1" dirty="0" smtClean="0"/>
              <a:t>активна, издржавана лица и лица са личним примањима (пензионери).</a:t>
            </a:r>
          </a:p>
          <a:p>
            <a:pPr marL="0" indent="0">
              <a:buNone/>
            </a:pPr>
            <a:r>
              <a:rPr lang="sr-Cyrl-BA" sz="2600" dirty="0" smtClean="0"/>
              <a:t>Према дјелатностима разликујемо </a:t>
            </a:r>
            <a:r>
              <a:rPr lang="sr-Cyrl-BA" sz="2600" b="1" dirty="0" smtClean="0"/>
              <a:t>пољопривредно и непољопривредно становништво.</a:t>
            </a:r>
          </a:p>
          <a:p>
            <a:pPr marL="0" indent="0">
              <a:buNone/>
            </a:pPr>
            <a:r>
              <a:rPr lang="sr-Cyrl-BA" sz="2600" b="1" dirty="0" smtClean="0"/>
              <a:t>Удио пољопривредног становништва </a:t>
            </a:r>
            <a:r>
              <a:rPr lang="sr-Cyrl-BA" sz="2600" dirty="0" smtClean="0"/>
              <a:t>је и даље висок</a:t>
            </a:r>
            <a:r>
              <a:rPr lang="sr-Cyrl-BA" sz="2600" b="1" dirty="0" smtClean="0"/>
              <a:t>, преко 15%, </a:t>
            </a:r>
            <a:r>
              <a:rPr lang="sr-Cyrl-BA" sz="2600" dirty="0" smtClean="0"/>
              <a:t>а у развијеним државама Европе углавном </a:t>
            </a:r>
            <a:r>
              <a:rPr lang="sr-Cyrl-BA" sz="2600" b="1" dirty="0" smtClean="0"/>
              <a:t>2-3%.</a:t>
            </a:r>
          </a:p>
          <a:p>
            <a:pPr marL="0" indent="0">
              <a:buNone/>
            </a:pPr>
            <a:endParaRPr lang="sr-Cyrl-BA" sz="2000" b="1" dirty="0" smtClean="0"/>
          </a:p>
          <a:p>
            <a:pPr marL="0" indent="0">
              <a:spcBef>
                <a:spcPct val="0"/>
              </a:spcBef>
              <a:buNone/>
            </a:pPr>
            <a:r>
              <a:rPr lang="sr-Cyrl-BA" sz="2900" dirty="0" smtClean="0">
                <a:latin typeface="+mj-lt"/>
                <a:ea typeface="+mj-ea"/>
                <a:cs typeface="+mj-cs"/>
              </a:rPr>
              <a:t>Образовна структура</a:t>
            </a:r>
          </a:p>
          <a:p>
            <a:pPr marL="0" indent="0">
              <a:spcBef>
                <a:spcPct val="0"/>
              </a:spcBef>
              <a:buNone/>
            </a:pPr>
            <a:endParaRPr lang="sr-Cyrl-BA" sz="2900" dirty="0" smtClean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sr-Cyrl-BA" sz="2400" b="1" dirty="0" smtClean="0"/>
              <a:t>Образовна структура </a:t>
            </a:r>
            <a:r>
              <a:rPr lang="sr-Cyrl-BA" sz="2400" dirty="0" smtClean="0"/>
              <a:t>у Бих  још увијек није на европском нивоу.</a:t>
            </a:r>
          </a:p>
          <a:p>
            <a:pPr marL="0" indent="0">
              <a:spcBef>
                <a:spcPct val="0"/>
              </a:spcBef>
              <a:buNone/>
            </a:pPr>
            <a:endParaRPr lang="sr-Cyrl-BA" sz="24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Проценат неписменог становништва старијег од десет година према</a:t>
            </a:r>
          </a:p>
          <a:p>
            <a:pPr marL="0" indent="0">
              <a:spcBef>
                <a:spcPct val="0"/>
              </a:spcBef>
              <a:buNone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процјенама је око </a:t>
            </a:r>
            <a:r>
              <a:rPr lang="sr-Cyrl-BA" sz="2400" b="1" dirty="0" smtClean="0">
                <a:latin typeface="+mj-lt"/>
                <a:ea typeface="+mj-ea"/>
                <a:cs typeface="+mj-cs"/>
              </a:rPr>
              <a:t>5 процената</a:t>
            </a:r>
            <a:r>
              <a:rPr lang="sr-Cyrl-BA" sz="2400" dirty="0" smtClean="0">
                <a:latin typeface="+mj-lt"/>
                <a:ea typeface="+mj-ea"/>
                <a:cs typeface="+mj-cs"/>
              </a:rPr>
              <a:t>. Неписменост прије Другог свјетског рата је била скоро </a:t>
            </a:r>
            <a:r>
              <a:rPr lang="sr-Cyrl-BA" sz="2400" b="1" dirty="0" smtClean="0">
                <a:latin typeface="+mj-lt"/>
                <a:ea typeface="+mj-ea"/>
                <a:cs typeface="+mj-cs"/>
              </a:rPr>
              <a:t>45%</a:t>
            </a:r>
            <a:r>
              <a:rPr lang="sr-Cyrl-BA" sz="24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sr-Cyrl-BA" sz="2400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У посљедњих </a:t>
            </a:r>
            <a:r>
              <a:rPr lang="sr-Cyrl-BA" sz="2400" b="1" dirty="0" smtClean="0">
                <a:latin typeface="+mj-lt"/>
                <a:ea typeface="+mj-ea"/>
                <a:cs typeface="+mj-cs"/>
              </a:rPr>
              <a:t>70 година</a:t>
            </a:r>
            <a:r>
              <a:rPr lang="sr-Cyrl-BA" sz="2400" dirty="0" smtClean="0">
                <a:latin typeface="+mj-lt"/>
                <a:ea typeface="+mj-ea"/>
                <a:cs typeface="+mj-cs"/>
              </a:rPr>
              <a:t>, учињени су значајни резултати на свим нивоима образовања.</a:t>
            </a:r>
            <a:endParaRPr lang="sr-Latn-BA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45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ДОМАЋА ЗАДАЋА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 ДОМАЋУ ЗАДАЋУ  ПОПУНИТИ РАДНИ </a:t>
            </a:r>
            <a:r>
              <a:rPr lang="sr-Cyrl-RS" smtClean="0"/>
              <a:t>ЛИСТ ОД </a:t>
            </a:r>
            <a:r>
              <a:rPr lang="sr-Cyrl-RS" dirty="0" smtClean="0"/>
              <a:t>37-41 СТРАНИЦЕ.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3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2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9749"/>
          </a:xfrm>
        </p:spPr>
        <p:txBody>
          <a:bodyPr>
            <a:normAutofit/>
          </a:bodyPr>
          <a:lstStyle/>
          <a:p>
            <a:r>
              <a:rPr lang="sr-Cyrl-B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КРЕТАЊЕ БРОЈА СТАНОВНИКА</a:t>
            </a:r>
            <a:endParaRPr lang="sr-Latn-BA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9350"/>
            <a:ext cx="8394477" cy="52017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BA" sz="2400" dirty="0" smtClean="0"/>
              <a:t>Број становника сваке државе је промјенљив и зависи од низа </a:t>
            </a:r>
            <a:r>
              <a:rPr lang="sr-Cyrl-BA" sz="2400" dirty="0" smtClean="0">
                <a:solidFill>
                  <a:srgbClr val="FF0000"/>
                </a:solidFill>
              </a:rPr>
              <a:t>природних </a:t>
            </a:r>
            <a:r>
              <a:rPr lang="sr-Cyrl-BA" sz="2400" dirty="0" smtClean="0"/>
              <a:t>и</a:t>
            </a:r>
            <a:r>
              <a:rPr lang="sr-Cyrl-BA" sz="2400" dirty="0" smtClean="0">
                <a:solidFill>
                  <a:srgbClr val="FF0000"/>
                </a:solidFill>
              </a:rPr>
              <a:t> друштвених чинилаца</a:t>
            </a:r>
            <a:r>
              <a:rPr lang="sr-Cyrl-BA" sz="2400" dirty="0" smtClean="0"/>
              <a:t>.</a:t>
            </a:r>
          </a:p>
          <a:p>
            <a:pPr marL="0" indent="0">
              <a:buNone/>
            </a:pPr>
            <a:r>
              <a:rPr lang="sr-Cyrl-BA" sz="2400" dirty="0" smtClean="0"/>
              <a:t>Да би се знало тачно колики је број становника и да би се добили други тачни подаци о становништву, врше се </a:t>
            </a:r>
            <a:r>
              <a:rPr lang="sr-Cyrl-BA" sz="2400" dirty="0" smtClean="0">
                <a:solidFill>
                  <a:srgbClr val="FF0000"/>
                </a:solidFill>
              </a:rPr>
              <a:t>пописи становништва</a:t>
            </a:r>
            <a:r>
              <a:rPr lang="sr-Cyrl-BA" sz="2400" dirty="0" smtClean="0"/>
              <a:t>.</a:t>
            </a:r>
          </a:p>
          <a:p>
            <a:pPr marL="0" indent="0">
              <a:buNone/>
            </a:pPr>
            <a:r>
              <a:rPr lang="sr-Cyrl-BA" sz="2400" dirty="0" smtClean="0"/>
              <a:t>Пописи становништва се врше у интервалима, најчешће сваких </a:t>
            </a:r>
            <a:r>
              <a:rPr lang="sr-Cyrl-BA" sz="2400" dirty="0" smtClean="0">
                <a:solidFill>
                  <a:srgbClr val="FF0000"/>
                </a:solidFill>
              </a:rPr>
              <a:t>десет година</a:t>
            </a:r>
            <a:r>
              <a:rPr lang="sr-Cyrl-BA" sz="2400" dirty="0" smtClean="0"/>
              <a:t>.</a:t>
            </a:r>
          </a:p>
          <a:p>
            <a:pPr marL="0" indent="0">
              <a:buNone/>
            </a:pPr>
            <a:r>
              <a:rPr lang="sr-Cyrl-BA" sz="2400" dirty="0" smtClean="0"/>
              <a:t>У </a:t>
            </a:r>
            <a:r>
              <a:rPr lang="sr-Cyrl-BA" sz="2400" b="1" dirty="0" smtClean="0"/>
              <a:t>Босни и Херцеговини </a:t>
            </a:r>
            <a:r>
              <a:rPr lang="sr-Cyrl-BA" sz="2400" dirty="0" smtClean="0"/>
              <a:t>први непотпуни пописи становништва вршени су за вријеме турске владавине.</a:t>
            </a:r>
          </a:p>
          <a:p>
            <a:pPr marL="0" indent="0">
              <a:buNone/>
            </a:pPr>
            <a:r>
              <a:rPr lang="sr-Cyrl-BA" sz="2400" b="1" dirty="0" smtClean="0"/>
              <a:t>1879.</a:t>
            </a:r>
            <a:r>
              <a:rPr lang="sr-Cyrl-BA" sz="2400" dirty="0" smtClean="0"/>
              <a:t> за вријеме аустроугарске власти извршен је први попис према које</a:t>
            </a:r>
            <a:r>
              <a:rPr lang="sr-Cyrl-BA" sz="2400" dirty="0"/>
              <a:t>м</a:t>
            </a:r>
            <a:r>
              <a:rPr lang="sr-Cyrl-BA" sz="2400" dirty="0" smtClean="0"/>
              <a:t> је у БиХ живјело </a:t>
            </a:r>
            <a:r>
              <a:rPr lang="sr-Cyrl-BA" sz="2400" b="1" dirty="0" smtClean="0"/>
              <a:t>1158 440 становника</a:t>
            </a:r>
            <a:r>
              <a:rPr lang="sr-Cyrl-BA" sz="2400" dirty="0" smtClean="0"/>
              <a:t>. </a:t>
            </a:r>
          </a:p>
          <a:p>
            <a:pPr marL="0" indent="0">
              <a:buNone/>
            </a:pPr>
            <a:r>
              <a:rPr lang="sr-Cyrl-BA" sz="2400" dirty="0" smtClean="0"/>
              <a:t>Посљедњи попис становништва у БиХ извршен је </a:t>
            </a:r>
            <a:r>
              <a:rPr lang="sr-Cyrl-BA" sz="2400" b="1" dirty="0" smtClean="0"/>
              <a:t>2013.</a:t>
            </a:r>
            <a:r>
              <a:rPr lang="sr-Cyrl-BA" sz="2400" dirty="0" smtClean="0"/>
              <a:t> </a:t>
            </a:r>
            <a:r>
              <a:rPr lang="sr-Cyrl-BA" sz="2400" b="1" dirty="0" smtClean="0"/>
              <a:t>године</a:t>
            </a:r>
            <a:r>
              <a:rPr lang="sr-Cyrl-BA" sz="2400" dirty="0" smtClean="0"/>
              <a:t> и број становника према њему износи </a:t>
            </a:r>
            <a:r>
              <a:rPr lang="sr-Cyrl-BA" sz="2400" b="1" dirty="0" smtClean="0"/>
              <a:t>3 791 622</a:t>
            </a:r>
            <a:r>
              <a:rPr lang="sr-Cyrl-BA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45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63010"/>
            <a:ext cx="8596668" cy="19528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200" dirty="0" smtClean="0"/>
              <a:t>У временским периодима када се не врше пописи становништва, број становника и други подаци добијају се на основу </a:t>
            </a:r>
            <a:r>
              <a:rPr lang="sr-Cyrl-BA" sz="2200" dirty="0" smtClean="0">
                <a:solidFill>
                  <a:srgbClr val="FF0000"/>
                </a:solidFill>
              </a:rPr>
              <a:t>процјена</a:t>
            </a:r>
            <a:r>
              <a:rPr lang="sr-Cyrl-BA" sz="2200" dirty="0" smtClean="0"/>
              <a:t>.</a:t>
            </a:r>
          </a:p>
          <a:p>
            <a:pPr marL="0" indent="0">
              <a:buNone/>
            </a:pPr>
            <a:r>
              <a:rPr lang="sr-Cyrl-BA" sz="2200" dirty="0" smtClean="0"/>
              <a:t>Процјене се врше тако што се посљедњи попис комбинује са бројем умрлих, новорођених, пресељених лица...</a:t>
            </a:r>
          </a:p>
          <a:p>
            <a:pPr marL="0" indent="0">
              <a:buNone/>
            </a:pPr>
            <a:r>
              <a:rPr lang="sr-Cyrl-BA" sz="2200" dirty="0" smtClean="0"/>
              <a:t>На број становника у некој држави утичу разни друштвени чиниоци као што је број рођених, број умрлих, ратови, болести социјална несигурност и сл.</a:t>
            </a:r>
          </a:p>
          <a:p>
            <a:pPr marL="0" indent="0">
              <a:buNone/>
            </a:pPr>
            <a:r>
              <a:rPr lang="sr-Cyrl-BA" sz="2200" dirty="0" smtClean="0"/>
              <a:t>Смањење броја становника назива се </a:t>
            </a:r>
            <a:r>
              <a:rPr lang="sr-Cyrl-BA" sz="2200" dirty="0" smtClean="0">
                <a:solidFill>
                  <a:srgbClr val="FF0000"/>
                </a:solidFill>
              </a:rPr>
              <a:t>депопулација („бијела куга“).</a:t>
            </a:r>
            <a:endParaRPr lang="sr-Latn-BA" sz="2200" dirty="0">
              <a:solidFill>
                <a:srgbClr val="FF0000"/>
              </a:solidFill>
            </a:endParaRPr>
          </a:p>
        </p:txBody>
      </p:sp>
      <p:sp>
        <p:nvSpPr>
          <p:cNvPr id="4" name="AutoShape 2" descr="Bosna i Hercegovina Izvještaj o razvoju BiH"/>
          <p:cNvSpPr>
            <a:spLocks noChangeAspect="1" noChangeArrowheads="1"/>
          </p:cNvSpPr>
          <p:nvPr/>
        </p:nvSpPr>
        <p:spPr bwMode="auto">
          <a:xfrm>
            <a:off x="3512385" y="3982368"/>
            <a:ext cx="3369677" cy="15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 dirty="0"/>
          </a:p>
        </p:txBody>
      </p:sp>
      <p:sp>
        <p:nvSpPr>
          <p:cNvPr id="5" name="AutoShape 4" descr="Bosna i Hercegovina Izvještaj o razvoju BiH"/>
          <p:cNvSpPr>
            <a:spLocks noChangeAspect="1" noChangeArrowheads="1"/>
          </p:cNvSpPr>
          <p:nvPr/>
        </p:nvSpPr>
        <p:spPr bwMode="auto">
          <a:xfrm rot="7694463">
            <a:off x="365297" y="-246207"/>
            <a:ext cx="4571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6" name="AutoShape 6" descr="Bosna i Hercegovina Izvještaj o razvoju BiH"/>
          <p:cNvSpPr>
            <a:spLocks noChangeAspect="1" noChangeArrowheads="1"/>
          </p:cNvSpPr>
          <p:nvPr/>
        </p:nvSpPr>
        <p:spPr bwMode="auto">
          <a:xfrm>
            <a:off x="3359984" y="4214140"/>
            <a:ext cx="1320299" cy="132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7" name="AutoShape 8" descr="Bosna i Hercegovina Izvještaj o razvoju B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2162"/>
          <a:stretch/>
        </p:blipFill>
        <p:spPr>
          <a:xfrm>
            <a:off x="2369633" y="3982368"/>
            <a:ext cx="6482070" cy="2410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0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8968"/>
            <a:ext cx="8596668" cy="790131"/>
          </a:xfrm>
        </p:spPr>
        <p:txBody>
          <a:bodyPr>
            <a:normAutofit/>
          </a:bodyPr>
          <a:lstStyle/>
          <a:p>
            <a:r>
              <a:rPr lang="sr-Cyrl-B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Природно кретање становништва БиХ и </a:t>
            </a:r>
            <a:r>
              <a:rPr lang="sr-Cyrl-B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sr-Cyrl-R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епублике Српске</a:t>
            </a:r>
            <a:endParaRPr lang="sr-Latn-B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29368"/>
            <a:ext cx="5639245" cy="582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200" b="1" dirty="0" smtClean="0"/>
              <a:t>Природно кретање становништва </a:t>
            </a:r>
            <a:r>
              <a:rPr lang="sr-Cyrl-BA" sz="2200" dirty="0" smtClean="0"/>
              <a:t>представља сталне промјене под </a:t>
            </a:r>
            <a:r>
              <a:rPr lang="sr-Cyrl-BA" sz="2200" dirty="0" smtClean="0"/>
              <a:t>утицајем рађања и умирања.</a:t>
            </a:r>
            <a:endParaRPr lang="sr-Cyrl-BA" sz="2200" dirty="0" smtClean="0"/>
          </a:p>
          <a:p>
            <a:pPr marL="0" indent="0">
              <a:buNone/>
            </a:pPr>
            <a:r>
              <a:rPr lang="sr-Cyrl-BA" sz="2200" dirty="0" smtClean="0"/>
              <a:t>Природни </a:t>
            </a:r>
            <a:r>
              <a:rPr lang="sr-Cyrl-BA" sz="2200" dirty="0" smtClean="0"/>
              <a:t>прираштај се изражава у промилима (</a:t>
            </a:r>
            <a:r>
              <a:rPr lang="sr-Latn-BA" sz="2400" dirty="0" smtClean="0"/>
              <a:t>‰</a:t>
            </a:r>
            <a:r>
              <a:rPr lang="sr-Cyrl-BA" sz="2400" dirty="0" smtClean="0"/>
              <a:t>).</a:t>
            </a:r>
            <a:endParaRPr lang="sr-Cyrl-BA" sz="2200" dirty="0" smtClean="0"/>
          </a:p>
          <a:p>
            <a:pPr marL="0" indent="0">
              <a:buNone/>
            </a:pPr>
            <a:r>
              <a:rPr lang="sr-Cyrl-BA" sz="2200" dirty="0" smtClean="0"/>
              <a:t>Према подацима из 2014. године, природни прираштај у БиХ је био негативан и износио је -5,5</a:t>
            </a:r>
            <a:r>
              <a:rPr lang="sr-Latn-BA" sz="2400" dirty="0" smtClean="0"/>
              <a:t>‰</a:t>
            </a:r>
            <a:r>
              <a:rPr lang="sr-Cyrl-BA" sz="2400" dirty="0" smtClean="0"/>
              <a:t>.</a:t>
            </a:r>
          </a:p>
          <a:p>
            <a:pPr marL="0" indent="0">
              <a:buNone/>
            </a:pPr>
            <a:r>
              <a:rPr lang="sr-Cyrl-BA" sz="2400" dirty="0" smtClean="0"/>
              <a:t>Од 2002. године Република Српска има негативан природни прираштај, а 2013. године је износио -3,0</a:t>
            </a:r>
            <a:r>
              <a:rPr lang="sr-Latn-BA" sz="2400" dirty="0" smtClean="0"/>
              <a:t>‰</a:t>
            </a:r>
            <a:r>
              <a:rPr lang="sr-Cyrl-BA" sz="2400" dirty="0" smtClean="0"/>
              <a:t>.</a:t>
            </a:r>
          </a:p>
          <a:p>
            <a:pPr marL="0" indent="0">
              <a:buNone/>
            </a:pPr>
            <a:endParaRPr lang="sr-Latn-BA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t="3184" r="2085" b="3986"/>
          <a:stretch/>
        </p:blipFill>
        <p:spPr>
          <a:xfrm>
            <a:off x="6316579" y="2350168"/>
            <a:ext cx="4704508" cy="293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3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Државне и ентитетске </a:t>
            </a:r>
            <a:r>
              <a:rPr lang="sr-Cyrl-R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власти</a:t>
            </a:r>
            <a:r>
              <a:rPr lang="sr-Cyrl-B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r-Cyrl-B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могу утицати на природни прираштај. Они то чине кроз </a:t>
            </a:r>
            <a:r>
              <a:rPr lang="sr-Cyrl-BA" sz="2200" dirty="0" smtClean="0">
                <a:solidFill>
                  <a:srgbClr val="FF0000"/>
                </a:solidFill>
              </a:rPr>
              <a:t>популациону политику</a:t>
            </a:r>
            <a:r>
              <a:rPr lang="sr-Cyrl-B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sr-Cyrl-B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r-Cyrl-B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Њихова сврха </a:t>
            </a:r>
            <a:r>
              <a:rPr lang="sr-Cyrl-B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је</a:t>
            </a:r>
            <a:r>
              <a:rPr lang="sr-Cyrl-B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r-Cyrl-B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мотивисање породица да имају троје или више дјеце.</a:t>
            </a:r>
            <a:br>
              <a:rPr lang="sr-Cyrl-B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sr-Latn-BA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9080620" cy="4390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000" dirty="0">
                <a:latin typeface="+mj-lt"/>
                <a:ea typeface="+mj-ea"/>
                <a:cs typeface="+mj-cs"/>
              </a:rPr>
              <a:t>Једна од мјера које постоје у Републици Српској је дужина породиљског одсуства запослених мајки. За све вријеме одсуства запослене мајке примају пуни лични </a:t>
            </a:r>
            <a:r>
              <a:rPr lang="sr-Cyrl-BA" sz="2000" dirty="0" smtClean="0">
                <a:latin typeface="+mj-lt"/>
                <a:ea typeface="+mj-ea"/>
                <a:cs typeface="+mj-cs"/>
              </a:rPr>
              <a:t>доходак,а незапосле мајке примају минимални лични доходак.</a:t>
            </a:r>
            <a:endParaRPr lang="sr-Cyrl-BA" sz="200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sr-Cyrl-BA" sz="2000" dirty="0" smtClean="0">
                <a:latin typeface="+mj-lt"/>
                <a:ea typeface="+mj-ea"/>
                <a:cs typeface="+mj-cs"/>
              </a:rPr>
              <a:t>Манифестација „Конференција беба“ има за циљ да подржи младе брачне парове због повећања наталитета и планирања породица.Први пут је одржана на Палама, а данас се одржава широм Републике Српске.</a:t>
            </a:r>
          </a:p>
          <a:p>
            <a:pPr marL="0" indent="0">
              <a:buNone/>
            </a:pPr>
            <a:endParaRPr lang="sr-Cyrl-BA" sz="20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49" y="4507605"/>
            <a:ext cx="4248048" cy="1682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91011" y="6320771"/>
            <a:ext cx="368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/>
              <a:t>Конференција беба</a:t>
            </a:r>
            <a:endParaRPr lang="sr-Latn-B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3" y="4301544"/>
            <a:ext cx="3038646" cy="1910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61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Насељеност и миграције</a:t>
            </a:r>
            <a:r>
              <a:rPr lang="sr-Cyrl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r-Cyrl-B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r-Cyrl-BA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Насељавање Босне и Херцеговине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sr-Latn-BA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7581"/>
            <a:ext cx="4845161" cy="496210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BA" sz="2200" dirty="0" smtClean="0"/>
              <a:t>Повољни </a:t>
            </a:r>
            <a:r>
              <a:rPr lang="sr-Cyrl-BA" sz="2200" b="1" dirty="0" smtClean="0"/>
              <a:t>природни услови (клима, вода, плодно земљиште)</a:t>
            </a:r>
            <a:r>
              <a:rPr lang="sr-Cyrl-BA" sz="2200" dirty="0" smtClean="0"/>
              <a:t> и </a:t>
            </a:r>
            <a:r>
              <a:rPr lang="sr-Cyrl-BA" sz="2200" b="1" dirty="0" smtClean="0"/>
              <a:t>минерална </a:t>
            </a:r>
            <a:r>
              <a:rPr lang="sr-Cyrl-BA" sz="2200" dirty="0" smtClean="0"/>
              <a:t>и </a:t>
            </a:r>
            <a:r>
              <a:rPr lang="sr-Cyrl-BA" sz="2200" b="1" dirty="0" smtClean="0"/>
              <a:t>рудна богатства </a:t>
            </a:r>
            <a:r>
              <a:rPr lang="sr-Cyrl-BA" sz="2200" dirty="0" smtClean="0"/>
              <a:t>главни су разлог насељености наших простора још од старијег каменог доба </a:t>
            </a:r>
            <a:r>
              <a:rPr lang="sr-Cyrl-BA" sz="2200" b="1" dirty="0" smtClean="0"/>
              <a:t>(палеолит)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BA" sz="2200" b="1" dirty="0" smtClean="0"/>
              <a:t>Словени</a:t>
            </a:r>
            <a:r>
              <a:rPr lang="sr-Cyrl-BA" sz="2200" dirty="0" smtClean="0"/>
              <a:t> простор БиХ почињу насељавати у </a:t>
            </a:r>
            <a:r>
              <a:rPr lang="sr-Cyrl-BA" sz="2200" b="1" dirty="0" smtClean="0"/>
              <a:t>7. вијеку</a:t>
            </a:r>
            <a:endParaRPr lang="sr-Cyrl-BA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r-Cyrl-BA" sz="2200" dirty="0" smtClean="0"/>
              <a:t>Значајније промјене становништва БиХ почињу доласком </a:t>
            </a:r>
            <a:r>
              <a:rPr lang="sr-Cyrl-BA" sz="2200" b="1" dirty="0" smtClean="0"/>
              <a:t>Османлија</a:t>
            </a:r>
            <a:r>
              <a:rPr lang="sr-Cyrl-BA" sz="2200" dirty="0" smtClean="0"/>
              <a:t>. Од тада се мијења </a:t>
            </a:r>
            <a:r>
              <a:rPr lang="sr-Cyrl-BA" sz="2200" b="1" dirty="0" smtClean="0"/>
              <a:t>вјерска</a:t>
            </a:r>
            <a:r>
              <a:rPr lang="sr-Cyrl-BA" sz="2200" dirty="0" smtClean="0"/>
              <a:t> и </a:t>
            </a:r>
            <a:r>
              <a:rPr lang="sr-Cyrl-BA" sz="2200" b="1" dirty="0" smtClean="0"/>
              <a:t>национална структура </a:t>
            </a:r>
            <a:r>
              <a:rPr lang="sr-Cyrl-BA" sz="2200" dirty="0" smtClean="0"/>
              <a:t>становништва и долази до </a:t>
            </a:r>
            <a:r>
              <a:rPr lang="sr-Cyrl-BA" sz="2200" b="1" dirty="0" smtClean="0"/>
              <a:t>миграција, унутрашњих и спољашњих</a:t>
            </a:r>
            <a:endParaRPr lang="sr-Latn-BA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95" y="1707582"/>
            <a:ext cx="4069319" cy="315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90938" y="4861301"/>
            <a:ext cx="390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Досељавање Словена на Балкан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2687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253"/>
          </a:xfrm>
        </p:spPr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Густина насељености БиХ</a:t>
            </a:r>
            <a:endParaRPr lang="sr-Latn-BA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4474"/>
            <a:ext cx="4640624" cy="48778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BA" sz="2200" dirty="0" smtClean="0"/>
              <a:t>Густина насељености</a:t>
            </a:r>
            <a:r>
              <a:rPr lang="en-US" sz="2200" dirty="0" smtClean="0"/>
              <a:t> </a:t>
            </a:r>
            <a:r>
              <a:rPr lang="sr-Cyrl-RS" sz="2200" dirty="0" smtClean="0"/>
              <a:t>је</a:t>
            </a:r>
            <a:r>
              <a:rPr lang="sr-Cyrl-BA" sz="2200" dirty="0" smtClean="0"/>
              <a:t> </a:t>
            </a:r>
            <a:r>
              <a:rPr lang="sr-Cyrl-BA" sz="2200" b="1" dirty="0" smtClean="0"/>
              <a:t>74 становника на км</a:t>
            </a:r>
            <a:r>
              <a:rPr lang="sr-Latn-BA" sz="2400" b="1" dirty="0" smtClean="0"/>
              <a:t>²</a:t>
            </a:r>
            <a:endParaRPr lang="sr-Cyrl-BA" sz="2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BA" sz="2200" dirty="0" smtClean="0"/>
              <a:t>Убраја се</a:t>
            </a:r>
            <a:r>
              <a:rPr lang="sr-Cyrl-BA" sz="2200" dirty="0" smtClean="0"/>
              <a:t>  </a:t>
            </a:r>
            <a:r>
              <a:rPr lang="sr-Cyrl-BA" sz="2200" dirty="0" smtClean="0"/>
              <a:t>у земљу са средњом густином насељености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BA" sz="2200" dirty="0" smtClean="0"/>
              <a:t>Густина насељености у РС износи </a:t>
            </a:r>
            <a:r>
              <a:rPr lang="sr-Cyrl-BA" sz="2200" b="1" dirty="0" smtClean="0"/>
              <a:t>53 становника на км</a:t>
            </a:r>
            <a:r>
              <a:rPr lang="sr-Latn-BA" sz="2400" b="1" dirty="0" smtClean="0"/>
              <a:t>²</a:t>
            </a:r>
            <a:endParaRPr lang="sr-Cyrl-BA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BA" sz="2200" dirty="0" smtClean="0"/>
              <a:t>Најрјеђе насељени простори су изнад </a:t>
            </a:r>
            <a:r>
              <a:rPr lang="sr-Cyrl-BA" sz="2200" b="1" dirty="0" smtClean="0"/>
              <a:t>1000 м.н.в.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BA" sz="2200" dirty="0" smtClean="0"/>
              <a:t>Најгушће насељени простори су </a:t>
            </a:r>
            <a:r>
              <a:rPr lang="sr-Cyrl-BA" sz="2200" b="1" dirty="0" smtClean="0"/>
              <a:t>сјеверни простори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BA" sz="2200" b="1" dirty="0" smtClean="0"/>
              <a:t>Бања Лука </a:t>
            </a:r>
            <a:r>
              <a:rPr lang="sr-Cyrl-BA" sz="2200" dirty="0" smtClean="0"/>
              <a:t>и </a:t>
            </a:r>
            <a:r>
              <a:rPr lang="sr-Cyrl-BA" sz="2200" b="1" dirty="0" smtClean="0"/>
              <a:t>Сарајево</a:t>
            </a:r>
            <a:r>
              <a:rPr lang="sr-Cyrl-BA" sz="2200" dirty="0" smtClean="0"/>
              <a:t> су најнасељенији градови</a:t>
            </a:r>
          </a:p>
          <a:p>
            <a:pPr marL="0" indent="0">
              <a:buNone/>
            </a:pPr>
            <a:endParaRPr lang="sr-Cyrl-BA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sr-Cyrl-BA" sz="2200" dirty="0"/>
          </a:p>
          <a:p>
            <a:pPr>
              <a:buFont typeface="Arial" panose="020B0604020202020204" pitchFamily="34" charset="0"/>
              <a:buChar char="•"/>
            </a:pPr>
            <a:endParaRPr lang="sr-Cyrl-BA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"/>
          <a:stretch/>
        </p:blipFill>
        <p:spPr>
          <a:xfrm>
            <a:off x="5199936" y="1354474"/>
            <a:ext cx="4405977" cy="3269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17958" y="4624251"/>
            <a:ext cx="458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b="1" dirty="0" smtClean="0"/>
              <a:t>Густина насељености у БиХ према резултатима пописа из 2013. године</a:t>
            </a:r>
            <a:endParaRPr lang="sr-Latn-BA" b="1" dirty="0"/>
          </a:p>
        </p:txBody>
      </p:sp>
    </p:spTree>
    <p:extLst>
      <p:ext uri="{BB962C8B-B14F-4D97-AF65-F5344CB8AC3E}">
        <p14:creationId xmlns:p14="http://schemas.microsoft.com/office/powerpoint/2010/main" val="16096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13" y="609600"/>
            <a:ext cx="8596668" cy="786063"/>
          </a:xfrm>
        </p:spPr>
        <p:txBody>
          <a:bodyPr>
            <a:normAutofit fontScale="90000"/>
          </a:bodyPr>
          <a:lstStyle/>
          <a:p>
            <a:r>
              <a:rPr lang="sr-Cyrl-B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Мигра</a:t>
            </a:r>
            <a:r>
              <a:rPr lang="sr-Cyrl-BA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ције</a:t>
            </a:r>
            <a:r>
              <a:rPr lang="sr-Cyrl-B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sr-Cyrl-B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sr-Latn-B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113" y="1203158"/>
            <a:ext cx="5627213" cy="48848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sz="2000" dirty="0" smtClean="0"/>
              <a:t>Миграције могу бити разноврсне: </a:t>
            </a:r>
            <a:r>
              <a:rPr lang="sr-Cyrl-BA" sz="2000" b="1" dirty="0" smtClean="0"/>
              <a:t>стихијске, планске, принудне, економске, сезонске, дневне, унутрашње и спољашње.</a:t>
            </a:r>
          </a:p>
          <a:p>
            <a:pPr marL="0" indent="0">
              <a:buNone/>
            </a:pPr>
            <a:r>
              <a:rPr lang="sr-Cyrl-BA" sz="2000" dirty="0" smtClean="0"/>
              <a:t>Значајније миграције догодиле су се средином </a:t>
            </a:r>
            <a:r>
              <a:rPr lang="en-US" sz="2000" dirty="0" smtClean="0"/>
              <a:t>XIX</a:t>
            </a:r>
            <a:r>
              <a:rPr lang="sr-Cyrl-BA" sz="2000" dirty="0" smtClean="0"/>
              <a:t> вијека због </a:t>
            </a:r>
            <a:r>
              <a:rPr lang="sr-Cyrl-BA" sz="2000" dirty="0" smtClean="0">
                <a:solidFill>
                  <a:srgbClr val="FF0000"/>
                </a:solidFill>
              </a:rPr>
              <a:t>економских разлога</a:t>
            </a:r>
            <a:r>
              <a:rPr lang="sr-Cyrl-BA" sz="2000" dirty="0" smtClean="0"/>
              <a:t>.</a:t>
            </a:r>
          </a:p>
          <a:p>
            <a:pPr marL="0" indent="0">
              <a:buNone/>
            </a:pPr>
            <a:r>
              <a:rPr lang="sr-Cyrl-BA" sz="2000" dirty="0" smtClean="0"/>
              <a:t>Након Другог свјетског рата поред </a:t>
            </a:r>
            <a:r>
              <a:rPr lang="sr-Cyrl-BA" sz="2000" dirty="0" smtClean="0">
                <a:solidFill>
                  <a:srgbClr val="FF0000"/>
                </a:solidFill>
              </a:rPr>
              <a:t>спољашњих </a:t>
            </a:r>
            <a:r>
              <a:rPr lang="sr-Cyrl-BA" sz="2000" dirty="0" smtClean="0"/>
              <a:t>појачавају се и </a:t>
            </a:r>
            <a:r>
              <a:rPr lang="sr-Cyrl-BA" sz="2000" dirty="0" smtClean="0">
                <a:solidFill>
                  <a:srgbClr val="FF0000"/>
                </a:solidFill>
              </a:rPr>
              <a:t>унутрашње</a:t>
            </a:r>
            <a:r>
              <a:rPr lang="sr-Cyrl-BA" sz="2000" dirty="0" smtClean="0"/>
              <a:t> миграције.</a:t>
            </a:r>
          </a:p>
          <a:p>
            <a:pPr marL="0" indent="0">
              <a:buNone/>
            </a:pPr>
            <a:r>
              <a:rPr lang="sr-Cyrl-BA" sz="2000" dirty="0" smtClean="0"/>
              <a:t>Миграције </a:t>
            </a:r>
            <a:r>
              <a:rPr lang="sr-Cyrl-BA" sz="2000" dirty="0" smtClean="0">
                <a:solidFill>
                  <a:srgbClr val="FF0000"/>
                </a:solidFill>
              </a:rPr>
              <a:t>село-град</a:t>
            </a:r>
            <a:r>
              <a:rPr lang="sr-Cyrl-BA" sz="2000" dirty="0" smtClean="0"/>
              <a:t> најчешће су унутрашње миграције БиХ.</a:t>
            </a:r>
          </a:p>
          <a:p>
            <a:pPr marL="0" indent="0">
              <a:buNone/>
            </a:pPr>
            <a:r>
              <a:rPr lang="sr-Cyrl-BA" sz="2000" dirty="0" smtClean="0">
                <a:solidFill>
                  <a:srgbClr val="FF0000"/>
                </a:solidFill>
              </a:rPr>
              <a:t>Дневне</a:t>
            </a:r>
            <a:r>
              <a:rPr lang="sr-Cyrl-BA" sz="2000" dirty="0" smtClean="0"/>
              <a:t> миграције обављају ђаци, студенти и радници, док </a:t>
            </a:r>
            <a:r>
              <a:rPr lang="sr-Cyrl-BA" sz="2000" dirty="0" smtClean="0">
                <a:solidFill>
                  <a:srgbClr val="FF0000"/>
                </a:solidFill>
              </a:rPr>
              <a:t>сезонске</a:t>
            </a:r>
            <a:r>
              <a:rPr lang="sr-Cyrl-BA" sz="2000" dirty="0" smtClean="0"/>
              <a:t> миграције обављају грађевински радници и туристичко-угоститељски радници.</a:t>
            </a:r>
          </a:p>
          <a:p>
            <a:pPr marL="0" indent="0">
              <a:buNone/>
            </a:pPr>
            <a:endParaRPr lang="sr-Latn-B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99" y="3500989"/>
            <a:ext cx="3205955" cy="1737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r="19241" b="7435"/>
          <a:stretch/>
        </p:blipFill>
        <p:spPr>
          <a:xfrm>
            <a:off x="6607188" y="609600"/>
            <a:ext cx="2279951" cy="21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53886"/>
          </a:xfrm>
        </p:spPr>
        <p:txBody>
          <a:bodyPr>
            <a:normAutofit/>
          </a:bodyPr>
          <a:lstStyle/>
          <a:p>
            <a:r>
              <a:rPr lang="sr-Cyrl-BA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Структурне </a:t>
            </a:r>
            <a:r>
              <a:rPr lang="sr-Cyrl-BA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одлике </a:t>
            </a:r>
            <a:r>
              <a:rPr lang="sr-Cyrl-BA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становништва БиХ и </a:t>
            </a:r>
            <a:r>
              <a:rPr lang="sr-Cyrl-BA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РС</a:t>
            </a:r>
            <a:r>
              <a:rPr lang="sr-Cyrl-B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r-Cyrl-B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r-Cyrl-B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Биолошка струкутра</a:t>
            </a:r>
            <a:endParaRPr lang="sr-Latn-B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51138"/>
            <a:ext cx="5240141" cy="4945605"/>
          </a:xfrm>
        </p:spPr>
        <p:txBody>
          <a:bodyPr/>
          <a:lstStyle/>
          <a:p>
            <a:pPr marL="0" indent="0">
              <a:buNone/>
            </a:pPr>
            <a:r>
              <a:rPr lang="sr-Cyrl-BA" sz="2000" dirty="0" smtClean="0"/>
              <a:t>Биолошку структуру чини </a:t>
            </a:r>
            <a:r>
              <a:rPr lang="sr-Cyrl-BA" sz="2000" b="1" dirty="0" smtClean="0"/>
              <a:t>полни</a:t>
            </a:r>
            <a:r>
              <a:rPr lang="sr-Cyrl-BA" sz="2000" dirty="0" smtClean="0"/>
              <a:t> и </a:t>
            </a:r>
            <a:r>
              <a:rPr lang="sr-Cyrl-BA" sz="2000" b="1" dirty="0" smtClean="0"/>
              <a:t>старосни</a:t>
            </a:r>
            <a:r>
              <a:rPr lang="sr-Cyrl-BA" sz="2000" dirty="0" smtClean="0"/>
              <a:t> састав становништва</a:t>
            </a:r>
            <a:r>
              <a:rPr lang="sr-Cyrl-BA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BA" sz="2000" b="1" dirty="0" smtClean="0"/>
              <a:t>Полна структура- </a:t>
            </a:r>
            <a:r>
              <a:rPr lang="sr-Cyrl-BA" sz="2000" dirty="0" smtClean="0"/>
              <a:t>више мушкараца него жена у БиХ; жене у просјеку живе дуже за шест година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BA" sz="2000" b="1" dirty="0" smtClean="0"/>
              <a:t>Старосна структура- </a:t>
            </a:r>
            <a:r>
              <a:rPr lang="sr-Cyrl-BA" sz="2000" dirty="0" smtClean="0"/>
              <a:t>представља становништво по годинама старости. Према годинама старости, становништво дијелимо у три групе: </a:t>
            </a:r>
            <a:r>
              <a:rPr lang="sr-Cyrl-BA" sz="2000" b="1" dirty="0" smtClean="0"/>
              <a:t>младо (до 19 год.), зрело (од 19 до 65 година) и старо (преко 65 год.)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BA" sz="2000" b="1" dirty="0" smtClean="0"/>
              <a:t>Полно-старосна структура- </a:t>
            </a:r>
            <a:r>
              <a:rPr lang="sr-Cyrl-BA" sz="2000" dirty="0" smtClean="0"/>
              <a:t>зависи од природног прираштаја, миграција и животног стандарда</a:t>
            </a:r>
            <a:endParaRPr lang="sr-Latn-BA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74" y="1651138"/>
            <a:ext cx="3500846" cy="323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87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339</TotalTime>
  <Words>818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Facet</vt:lpstr>
      <vt:lpstr>КРЕТАЊЕ БРОЈА СТАНОВНИКА И ПРИРОДНИ ПРИРАШТАЈ У БОСНИ И ХЕРЦЕГОВИНИ И РЕПУБЛИЦИ СРПСКОЈ</vt:lpstr>
      <vt:lpstr>КРЕТАЊЕ БРОЈА СТАНОВНИКА</vt:lpstr>
      <vt:lpstr>PowerPoint Presentation</vt:lpstr>
      <vt:lpstr>Природно кретање становништва БиХ и Републике Српске</vt:lpstr>
      <vt:lpstr>Државне и ентитетске власти могу утицати на природни прираштај. Они то чине кроз популациону политику. Њихова сврха је мотивисање породица да имају троје или више дјеце. </vt:lpstr>
      <vt:lpstr>Насељеност и миграције Насељавање Босне и Херцеговине </vt:lpstr>
      <vt:lpstr>Густина насељености БиХ</vt:lpstr>
      <vt:lpstr>Миграције  </vt:lpstr>
      <vt:lpstr>Структурне одлике становништва БиХ и РС Биолошка струкутра</vt:lpstr>
      <vt:lpstr>Национална структура</vt:lpstr>
      <vt:lpstr>Економско-социјалне структуре  Економска структура обухвата структуре према активностима и према дјелатностима.</vt:lpstr>
      <vt:lpstr>PowerPoint Presentation</vt:lpstr>
      <vt:lpstr>ДОМАЋА ЗАДАЋА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КРЕТАЊЕ БРОЈА СТАНОВНИКА И ПРИРОДНИ ПРИРАШТАЈ У БОСНИ И ХЕРЦЕГОВИНИ И РЕПУБЛИЦИ СРПСКОЈ</dc:title>
  <dc:creator>Mladen Knežević</dc:creator>
  <cp:lastModifiedBy>54. Tanasic Sladjana</cp:lastModifiedBy>
  <cp:revision>47</cp:revision>
  <dcterms:created xsi:type="dcterms:W3CDTF">2020-12-12T16:34:03Z</dcterms:created>
  <dcterms:modified xsi:type="dcterms:W3CDTF">2020-12-22T16:44:31Z</dcterms:modified>
</cp:coreProperties>
</file>