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74" r:id="rId3"/>
    <p:sldId id="277" r:id="rId4"/>
    <p:sldId id="258" r:id="rId5"/>
    <p:sldId id="278" r:id="rId6"/>
    <p:sldId id="279" r:id="rId7"/>
    <p:sldId id="280" r:id="rId8"/>
    <p:sldId id="264" r:id="rId9"/>
    <p:sldId id="28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5" autoAdjust="0"/>
    <p:restoredTop sz="94624" autoAdjust="0"/>
  </p:normalViewPr>
  <p:slideViewPr>
    <p:cSldViewPr snapToGrid="0">
      <p:cViewPr varScale="1">
        <p:scale>
          <a:sx n="73" d="100"/>
          <a:sy n="73" d="100"/>
        </p:scale>
        <p:origin x="-40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pPr/>
              <a:t>1/31/2021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pPr/>
              <a:t>1/31/2021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8120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78742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pPr/>
              <a:t>1/31/2021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3976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5957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4793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0580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963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2925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7275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1857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1281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478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682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1/31/2021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819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1/31/2021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openxmlformats.org/officeDocument/2006/relationships/video" Target="../media/media1.mp4"/><Relationship Id="rId6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microsoft.com/office/2007/relationships/media" Target="../media/media1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33257" y="166255"/>
            <a:ext cx="6635932" cy="2054431"/>
          </a:xfrm>
        </p:spPr>
        <p:txBody>
          <a:bodyPr>
            <a:normAutofit/>
          </a:bodyPr>
          <a:lstStyle/>
          <a:p>
            <a:r>
              <a:rPr lang="sr-Cyrl-BA" sz="3200" dirty="0" smtClean="0">
                <a:latin typeface="Times New Roman" pitchFamily="18" charset="0"/>
                <a:cs typeface="Times New Roman" pitchFamily="18" charset="0"/>
              </a:rPr>
              <a:t>Српски језик за 3. разред</a:t>
            </a:r>
            <a:r>
              <a:rPr lang="sr-Latn-B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BA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B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BA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Cyrl-BA" dirty="0" smtClean="0">
                <a:latin typeface="Times New Roman" pitchFamily="18" charset="0"/>
                <a:cs typeface="Times New Roman" pitchFamily="18" charset="0"/>
              </a:rPr>
              <a:t>Кад би мени дали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2717075"/>
            <a:ext cx="5792790" cy="666206"/>
          </a:xfrm>
        </p:spPr>
        <p:txBody>
          <a:bodyPr/>
          <a:lstStyle/>
          <a:p>
            <a:pPr algn="r"/>
            <a:r>
              <a:rPr lang="sr-Cyrl-BA" dirty="0" smtClean="0">
                <a:latin typeface="Times New Roman" pitchFamily="18" charset="0"/>
                <a:cs typeface="Times New Roman" pitchFamily="18" charset="0"/>
              </a:rPr>
              <a:t>Брана Црнчевић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title"/>
          </p:nvPr>
        </p:nvSpPr>
        <p:spPr>
          <a:xfrm>
            <a:off x="2103120" y="169817"/>
            <a:ext cx="7158446" cy="653144"/>
          </a:xfrm>
        </p:spPr>
        <p:txBody>
          <a:bodyPr>
            <a:normAutofit/>
          </a:bodyPr>
          <a:lstStyle/>
          <a:p>
            <a:pPr algn="ctr"/>
            <a:r>
              <a:rPr lang="sr-Cyrl-BA" sz="3200" dirty="0" smtClean="0">
                <a:latin typeface="Times New Roman" pitchFamily="18" charset="0"/>
                <a:cs typeface="Times New Roman" pitchFamily="18" charset="0"/>
              </a:rPr>
              <a:t>Да поновимо: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61975" y="1058863"/>
            <a:ext cx="11180763" cy="5616575"/>
          </a:xfrm>
        </p:spPr>
        <p:txBody>
          <a:bodyPr>
            <a:normAutofit/>
          </a:bodyPr>
          <a:lstStyle/>
          <a:p>
            <a:pPr>
              <a:buNone/>
            </a:pPr>
            <a:endParaRPr lang="sr-Cyrl-R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sr-Cyrl-RS" sz="2600" b="1" dirty="0" smtClean="0">
                <a:latin typeface="Times New Roman" pitchFamily="18" charset="0"/>
                <a:cs typeface="Times New Roman" pitchFamily="18" charset="0"/>
              </a:rPr>
              <a:t>О коме пјесник говори у пјесми? </a:t>
            </a:r>
          </a:p>
          <a:p>
            <a:pPr marL="45720" indent="0">
              <a:buFontTx/>
              <a:buChar char="-"/>
            </a:pPr>
            <a:r>
              <a:rPr lang="sr-Cyrl-RS" sz="2600" dirty="0" smtClean="0">
                <a:latin typeface="Times New Roman" pitchFamily="18" charset="0"/>
                <a:cs typeface="Times New Roman" pitchFamily="18" charset="0"/>
              </a:rPr>
              <a:t>У пјесми пјесник говори о једном дарежљивом дјечаку.</a:t>
            </a:r>
          </a:p>
          <a:p>
            <a:pPr marL="45720" indent="0">
              <a:buNone/>
            </a:pPr>
            <a:r>
              <a:rPr lang="sr-Cyrl-RS" sz="2600" b="1" dirty="0" smtClean="0">
                <a:latin typeface="Times New Roman" pitchFamily="18" charset="0"/>
                <a:cs typeface="Times New Roman" pitchFamily="18" charset="0"/>
              </a:rPr>
              <a:t>Шта је тема ове пјесме?</a:t>
            </a:r>
          </a:p>
          <a:p>
            <a:pPr marL="45720" indent="0">
              <a:buFontTx/>
              <a:buChar char="-"/>
            </a:pPr>
            <a:r>
              <a:rPr lang="sr-Cyrl-RS" sz="2600" dirty="0" smtClean="0">
                <a:latin typeface="Times New Roman" pitchFamily="18" charset="0"/>
                <a:cs typeface="Times New Roman" pitchFamily="18" charset="0"/>
              </a:rPr>
              <a:t>Пјесма говори о другарству. Да би били прави пријатељи морамо бити несебични и саосјећајни попут овог дјечака из пјесме.</a:t>
            </a:r>
          </a:p>
        </p:txBody>
      </p:sp>
    </p:spTree>
    <p:extLst>
      <p:ext uri="{BB962C8B-B14F-4D97-AF65-F5344CB8AC3E}">
        <p14:creationId xmlns:p14="http://schemas.microsoft.com/office/powerpoint/2010/main" xmlns="" val="308107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561703" y="858983"/>
            <a:ext cx="11181806" cy="5816138"/>
          </a:xfrm>
        </p:spPr>
        <p:txBody>
          <a:bodyPr>
            <a:noAutofit/>
          </a:bodyPr>
          <a:lstStyle/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sr-Cyrl-R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Кад би мени дали један дан,                          </a:t>
            </a:r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Играли </a:t>
            </a:r>
            <a:r>
              <a:rPr lang="sr-Cyrl-R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би, причали би нешто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r-Cyrl-R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ја га не бих потрошио сам.                            </a:t>
            </a:r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трчали би, скакали би вешто</a:t>
            </a: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Пола дана ја бих дао неком                            </a:t>
            </a:r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r-Cyrl-R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ја и добар, а случајно сам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ко је добар, а случајно сам.</a:t>
            </a:r>
          </a:p>
          <a:p>
            <a:pPr marL="432000" lvl="1" indent="0" algn="just">
              <a:spcBef>
                <a:spcPts val="600"/>
              </a:spcBef>
              <a:buNone/>
            </a:pPr>
            <a:endParaRPr lang="sr-Cyrl-RS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Кад би мени дали кишобран,                        </a:t>
            </a:r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Кишило би, док ми корачамо,</a:t>
            </a: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9.  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ја га не бих потрошио сам.                            </a:t>
            </a:r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13.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пола тамо, а пола овамо.</a:t>
            </a: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Пола места ја бих дао неком                        </a:t>
            </a:r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14.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Ставили би дан под кишобран</a:t>
            </a: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11.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ко је добар, а случајно сам.                           </a:t>
            </a:r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15.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ја и добар, а случајно сам.</a:t>
            </a:r>
          </a:p>
          <a:p>
            <a:pPr marL="432000" lvl="1" indent="0" algn="just">
              <a:spcBef>
                <a:spcPts val="600"/>
              </a:spcBef>
              <a:buNone/>
            </a:pPr>
            <a:endParaRPr lang="sr-Cyrl-RS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16.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Кад би мени дали један дан,</a:t>
            </a: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17.   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ја га не бих потрошио сам.</a:t>
            </a: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dirty="0" smtClean="0">
                <a:solidFill>
                  <a:schemeClr val="tx2"/>
                </a:solidFill>
              </a:rPr>
              <a:t>                                                                 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Брана Црнчевић</a:t>
            </a:r>
          </a:p>
          <a:p>
            <a:pPr marL="438912" lvl="1" indent="0" algn="just">
              <a:buNone/>
            </a:pPr>
            <a:r>
              <a:rPr lang="sr-Cyrl-RS" sz="1600" dirty="0" smtClean="0"/>
              <a:t>                                                    </a:t>
            </a:r>
            <a:endParaRPr lang="sr-Cyrl-RS" sz="1600" dirty="0"/>
          </a:p>
        </p:txBody>
      </p:sp>
      <p:sp>
        <p:nvSpPr>
          <p:cNvPr id="6" name="Text Placeholder 4"/>
          <p:cNvSpPr>
            <a:spLocks noGrp="1"/>
          </p:cNvSpPr>
          <p:nvPr>
            <p:ph type="title"/>
          </p:nvPr>
        </p:nvSpPr>
        <p:spPr>
          <a:xfrm>
            <a:off x="2103120" y="169817"/>
            <a:ext cx="7158446" cy="653144"/>
          </a:xfrm>
        </p:spPr>
        <p:txBody>
          <a:bodyPr>
            <a:normAutofit/>
          </a:bodyPr>
          <a:lstStyle/>
          <a:p>
            <a:pPr algn="ctr"/>
            <a:r>
              <a:rPr lang="sr-Cyrl-RS" sz="3200" dirty="0" smtClean="0">
                <a:latin typeface="Times New Roman" pitchFamily="18" charset="0"/>
                <a:cs typeface="Times New Roman" pitchFamily="18" charset="0"/>
              </a:rPr>
              <a:t>КАД БИ МЕНИ ДАЛИ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07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561703" y="1058091"/>
            <a:ext cx="11181806" cy="5617029"/>
          </a:xfrm>
        </p:spPr>
        <p:txBody>
          <a:bodyPr>
            <a:noAutofit/>
          </a:bodyPr>
          <a:lstStyle/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Кад би мени дали један дан,                          Играли </a:t>
            </a:r>
            <a:r>
              <a:rPr lang="sr-Cyrl-R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би, причали би нешто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ја га не бих потрошио сам.                            </a:t>
            </a:r>
            <a:r>
              <a:rPr lang="sr-Cyrl-R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трчали би, скакали би вешто</a:t>
            </a: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Пола дана ја бих дао неком                             </a:t>
            </a:r>
            <a:r>
              <a:rPr lang="sr-Cyrl-R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ја и добар, а случајно сам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ко је добар, а случајно сам.</a:t>
            </a:r>
          </a:p>
          <a:p>
            <a:pPr marL="432000" lvl="1" indent="0" algn="just">
              <a:spcBef>
                <a:spcPts val="600"/>
              </a:spcBef>
              <a:buNone/>
            </a:pPr>
            <a:endParaRPr lang="sr-Cyrl-RS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Кад би мени дали кишобран,                           Кишило би, док ми корачамо,</a:t>
            </a: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ја га не бих потрошио сам.                              пола тамо, а пола овамо.</a:t>
            </a: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Пола места ја бих дао неком                           Ставили би дан под кишобран</a:t>
            </a: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 је добар, а случајно сам.                            </a:t>
            </a:r>
            <a:r>
              <a:rPr lang="sr-Cyrl-R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ј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 и добар, а случајно сам.</a:t>
            </a:r>
          </a:p>
          <a:p>
            <a:pPr marL="432000" lvl="1" indent="0" algn="just">
              <a:spcBef>
                <a:spcPts val="600"/>
              </a:spcBef>
              <a:buNone/>
            </a:pPr>
            <a:endParaRPr lang="sr-Cyrl-RS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Кад би мени дали један дан,</a:t>
            </a: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ја га не бих потрошио сам.</a:t>
            </a:r>
          </a:p>
          <a:p>
            <a:pPr marL="432000" lvl="1" indent="0" algn="just">
              <a:spcBef>
                <a:spcPts val="600"/>
              </a:spcBef>
              <a:buNone/>
            </a:pPr>
            <a:r>
              <a:rPr lang="sr-Cyrl-RS" sz="2400" dirty="0" smtClean="0">
                <a:solidFill>
                  <a:schemeClr val="tx2"/>
                </a:solidFill>
              </a:rPr>
              <a:t>                                                                 </a:t>
            </a:r>
            <a:r>
              <a:rPr lang="sr-Cyrl-R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Брана Ц</a:t>
            </a:r>
            <a:r>
              <a:rPr lang="sr-Cyrl-BA" sz="24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рнчевић</a:t>
            </a:r>
            <a:endParaRPr lang="sr-Cyrl-RS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38912" lvl="1" indent="0" algn="just">
              <a:buNone/>
            </a:pPr>
            <a:r>
              <a:rPr lang="sr-Cyrl-RS" sz="1600" dirty="0" smtClean="0"/>
              <a:t>                                                    </a:t>
            </a:r>
            <a:endParaRPr lang="sr-Cyrl-RS" sz="1600" dirty="0"/>
          </a:p>
        </p:txBody>
      </p:sp>
      <p:sp>
        <p:nvSpPr>
          <p:cNvPr id="6" name="Text Placeholder 4"/>
          <p:cNvSpPr>
            <a:spLocks noGrp="1"/>
          </p:cNvSpPr>
          <p:nvPr>
            <p:ph type="title"/>
          </p:nvPr>
        </p:nvSpPr>
        <p:spPr>
          <a:xfrm>
            <a:off x="2103120" y="169817"/>
            <a:ext cx="7158446" cy="653144"/>
          </a:xfrm>
        </p:spPr>
        <p:txBody>
          <a:bodyPr>
            <a:normAutofit/>
          </a:bodyPr>
          <a:lstStyle/>
          <a:p>
            <a:pPr algn="ctr"/>
            <a:r>
              <a:rPr lang="sr-Cyrl-RS" sz="3200" dirty="0" smtClean="0">
                <a:latin typeface="Times New Roman" pitchFamily="18" charset="0"/>
                <a:cs typeface="Times New Roman" pitchFamily="18" charset="0"/>
              </a:rPr>
              <a:t>КАД БИ МЕНИ ДАЛИ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3673" y="1066800"/>
            <a:ext cx="3837709" cy="18426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7" name="Rectangle 6"/>
          <p:cNvSpPr/>
          <p:nvPr/>
        </p:nvSpPr>
        <p:spPr>
          <a:xfrm>
            <a:off x="6608617" y="1122217"/>
            <a:ext cx="4073237" cy="12884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8" name="Rectangle 7"/>
          <p:cNvSpPr/>
          <p:nvPr/>
        </p:nvSpPr>
        <p:spPr>
          <a:xfrm>
            <a:off x="969818" y="3352800"/>
            <a:ext cx="3851563" cy="1731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9" name="Rectangle 8"/>
          <p:cNvSpPr/>
          <p:nvPr/>
        </p:nvSpPr>
        <p:spPr>
          <a:xfrm>
            <a:off x="6650182" y="3366655"/>
            <a:ext cx="4156363" cy="1676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0" name="Rectangle 9"/>
          <p:cNvSpPr/>
          <p:nvPr/>
        </p:nvSpPr>
        <p:spPr>
          <a:xfrm>
            <a:off x="4253345" y="5541818"/>
            <a:ext cx="3699164" cy="7897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xmlns="" val="308107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720436"/>
          </a:xfrm>
        </p:spPr>
        <p:txBody>
          <a:bodyPr/>
          <a:lstStyle/>
          <a:p>
            <a:r>
              <a:rPr lang="sr-Cyrl-BA" sz="3200" dirty="0" smtClean="0">
                <a:latin typeface="Times New Roman" pitchFamily="18" charset="0"/>
                <a:cs typeface="Times New Roman" pitchFamily="18" charset="0"/>
              </a:rPr>
              <a:t>РАЗГОВОР О ТЕКСТУ</a:t>
            </a:r>
            <a:r>
              <a:rPr lang="sr-Cyrl-BA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sr-Latn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4" y="1039091"/>
            <a:ext cx="10058400" cy="5306291"/>
          </a:xfrm>
        </p:spPr>
        <p:txBody>
          <a:bodyPr>
            <a:normAutofit fontScale="25000" lnSpcReduction="20000"/>
          </a:bodyPr>
          <a:lstStyle/>
          <a:p>
            <a:pPr lvl="0">
              <a:buNone/>
            </a:pPr>
            <a:r>
              <a:rPr lang="sr-Cyrl-BA" sz="96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sr-Cyrl-BA" sz="9600" b="1" dirty="0" smtClean="0">
                <a:latin typeface="Times New Roman" pitchFamily="18" charset="0"/>
                <a:cs typeface="Times New Roman" pitchFamily="18" charset="0"/>
              </a:rPr>
              <a:t>.  Колико пјесма има строфа, а колико стихова?</a:t>
            </a:r>
            <a:r>
              <a:rPr lang="sr-Cyrl-BA" sz="96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sr-Latn-BA" sz="9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Cyrl-BA" sz="9600" dirty="0" smtClean="0">
                <a:latin typeface="Times New Roman" pitchFamily="18" charset="0"/>
                <a:cs typeface="Times New Roman" pitchFamily="18" charset="0"/>
              </a:rPr>
              <a:t>Пјесма има пет строфа и седамнаест стихова. </a:t>
            </a:r>
            <a:endParaRPr lang="sr-Latn-BA" sz="9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sr-Cyrl-BA" sz="96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r-Cyrl-BA" sz="9600" b="1" dirty="0" smtClean="0">
                <a:latin typeface="Times New Roman" pitchFamily="18" charset="0"/>
                <a:cs typeface="Times New Roman" pitchFamily="18" charset="0"/>
              </a:rPr>
              <a:t>.  Примјетили сте да се неки стихови понављају. Шта се тиме постиже?</a:t>
            </a:r>
            <a:r>
              <a:rPr lang="sr-Cyrl-BA" sz="9600" dirty="0" smtClean="0">
                <a:latin typeface="Times New Roman" pitchFamily="18" charset="0"/>
                <a:cs typeface="Times New Roman" pitchFamily="18" charset="0"/>
              </a:rPr>
              <a:t>  </a:t>
            </a:r>
            <a:endParaRPr lang="sr-Latn-BA" sz="9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Cyrl-BA" sz="9600" dirty="0" smtClean="0">
                <a:latin typeface="Times New Roman" pitchFamily="18" charset="0"/>
                <a:cs typeface="Times New Roman" pitchFamily="18" charset="0"/>
              </a:rPr>
              <a:t>Наглашава се оно што је важно. На примјер, видјели сте да се на крају сваке строфе понавља стих „ко је добар, а случајно сам“. Понављајући тај стих пјесник жели истакнути колико је важно обратити пажњу на</a:t>
            </a:r>
            <a:r>
              <a:rPr lang="sr-Latn-BA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BA" sz="9600" dirty="0" smtClean="0">
                <a:latin typeface="Times New Roman" pitchFamily="18" charset="0"/>
                <a:cs typeface="Times New Roman" pitchFamily="18" charset="0"/>
              </a:rPr>
              <a:t>некога ко је усамљен. </a:t>
            </a:r>
            <a:endParaRPr lang="sr-Latn-BA" sz="9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sr-Cyrl-BA" sz="96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sr-Latn-BA" sz="9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sr-Cyrl-BA" sz="9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BA" sz="9600" b="1" dirty="0" smtClean="0">
                <a:latin typeface="Times New Roman" pitchFamily="18" charset="0"/>
                <a:cs typeface="Times New Roman" pitchFamily="18" charset="0"/>
              </a:rPr>
              <a:t>Ако је неки другар помало стидљив и понекад сам значи ли то да је он незанимљив и да није добар? </a:t>
            </a:r>
            <a:endParaRPr lang="sr-Latn-BA" sz="9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Cyrl-BA" sz="9600" dirty="0" smtClean="0">
                <a:latin typeface="Times New Roman" pitchFamily="18" charset="0"/>
                <a:cs typeface="Times New Roman" pitchFamily="18" charset="0"/>
              </a:rPr>
              <a:t>НЕ, НЕ значи. Пјесник нам то и наглашава понављајући претходни стих више пута(„ко је добар, а случајно сам“). Да бисте видјели како су другари занимљиви и како је забавно дружити се с њима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sr-Cyrl-BA" sz="9600" dirty="0" smtClean="0">
                <a:latin typeface="Times New Roman" pitchFamily="18" charset="0"/>
                <a:cs typeface="Times New Roman" pitchFamily="18" charset="0"/>
              </a:rPr>
              <a:t> позовите их у своје друштво</a:t>
            </a:r>
            <a:r>
              <a:rPr lang="sr-Latn-BA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BA" sz="9600" dirty="0" smtClean="0">
                <a:latin typeface="Times New Roman" pitchFamily="18" charset="0"/>
                <a:cs typeface="Times New Roman" pitchFamily="18" charset="0"/>
              </a:rPr>
              <a:t>и радо им поклоните своју пажњу.</a:t>
            </a:r>
            <a:endParaRPr lang="sr-Latn-BA" sz="9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BA" sz="96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sr-Latn-BA" sz="9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B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0"/>
            <a:ext cx="10058402" cy="845126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sr-Cyrl-BA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Cyrl-BA" dirty="0" smtClean="0">
                <a:latin typeface="Times New Roman" pitchFamily="18" charset="0"/>
                <a:cs typeface="Times New Roman" pitchFamily="18" charset="0"/>
              </a:rPr>
              <a:t>РАЗГОВОР О ТЕКСТУ:</a:t>
            </a:r>
            <a:endParaRPr lang="sr-Latn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4" y="955963"/>
            <a:ext cx="10058400" cy="5611091"/>
          </a:xfrm>
        </p:spPr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sr-Cyrl-BA" sz="31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sr-Cyrl-BA" sz="3100" b="1" dirty="0" smtClean="0">
                <a:latin typeface="Times New Roman" pitchFamily="18" charset="0"/>
                <a:cs typeface="Times New Roman" pitchFamily="18" charset="0"/>
              </a:rPr>
              <a:t>.  Лијепо је подијелити нешто са другима.  Постоји нешто што свако од нас има у подједнакој мјери и може дати. О чему се ради? </a:t>
            </a:r>
            <a:endParaRPr lang="sr-Latn-BA" sz="31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Cyrl-BA" sz="3100" dirty="0" smtClean="0">
                <a:latin typeface="Times New Roman" pitchFamily="18" charset="0"/>
                <a:cs typeface="Times New Roman" pitchFamily="18" charset="0"/>
              </a:rPr>
              <a:t>Одговор проналазимо у трећем стиху</a:t>
            </a:r>
            <a:r>
              <a:rPr lang="sr-Latn-BA" sz="31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sr-Cyrl-BA" sz="31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sr-Latn-BA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BA" sz="3100" dirty="0" smtClean="0">
                <a:latin typeface="Times New Roman" pitchFamily="18" charset="0"/>
                <a:cs typeface="Times New Roman" pitchFamily="18" charset="0"/>
              </a:rPr>
              <a:t>Пола дана ја бих дао неком...“</a:t>
            </a:r>
          </a:p>
          <a:p>
            <a:pPr>
              <a:buNone/>
            </a:pPr>
            <a:r>
              <a:rPr lang="sr-Cyrl-BA" sz="3100" dirty="0" smtClean="0">
                <a:latin typeface="Times New Roman" pitchFamily="18" charset="0"/>
                <a:cs typeface="Times New Roman" pitchFamily="18" charset="0"/>
              </a:rPr>
              <a:t>    Другим ријечима, можемо поклонити другима</a:t>
            </a:r>
            <a:r>
              <a:rPr lang="sr-Latn-BA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BA" sz="3100" dirty="0" smtClean="0">
                <a:latin typeface="Times New Roman" pitchFamily="18" charset="0"/>
                <a:cs typeface="Times New Roman" pitchFamily="18" charset="0"/>
              </a:rPr>
              <a:t>дио свога времена. </a:t>
            </a:r>
            <a:endParaRPr lang="sr-Latn-BA" sz="31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sr-Cyrl-BA" sz="31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sr-Cyrl-BA" sz="3100" b="1" dirty="0" smtClean="0">
                <a:latin typeface="Times New Roman" pitchFamily="18" charset="0"/>
                <a:cs typeface="Times New Roman" pitchFamily="18" charset="0"/>
              </a:rPr>
              <a:t>.  Сем времена, можемо с другима радо дијелити још пуно тога. Шта још дјечак из наше пјесме жели подијелити?</a:t>
            </a:r>
            <a:endParaRPr lang="sr-Latn-BA" sz="31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Cyrl-BA" sz="3100" dirty="0" smtClean="0">
                <a:latin typeface="Times New Roman" pitchFamily="18" charset="0"/>
                <a:cs typeface="Times New Roman" pitchFamily="18" charset="0"/>
              </a:rPr>
              <a:t>   Тај несебични дјечак жели подијелити мјесто под кишобраном с неким „</a:t>
            </a:r>
            <a:r>
              <a:rPr lang="sr-Latn-BA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BA" sz="3100" dirty="0" smtClean="0">
                <a:latin typeface="Times New Roman" pitchFamily="18" charset="0"/>
                <a:cs typeface="Times New Roman" pitchFamily="18" charset="0"/>
              </a:rPr>
              <a:t>ко је добар, а случајно сам</a:t>
            </a:r>
            <a:r>
              <a:rPr lang="sr-Latn-BA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BA" sz="3100" dirty="0" smtClean="0">
                <a:latin typeface="Times New Roman" pitchFamily="18" charset="0"/>
                <a:cs typeface="Times New Roman" pitchFamily="18" charset="0"/>
              </a:rPr>
              <a:t>“.</a:t>
            </a:r>
            <a:r>
              <a:rPr lang="sr-Latn-BA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BA" sz="3100" dirty="0" smtClean="0">
                <a:latin typeface="Times New Roman" pitchFamily="18" charset="0"/>
                <a:cs typeface="Times New Roman" pitchFamily="18" charset="0"/>
              </a:rPr>
              <a:t>Пјесник нас са овим стиховима жели поучити да је јако важно помоћи некоме у невољи или у некој тешкоћи. </a:t>
            </a:r>
            <a:endParaRPr lang="sr-Latn-BA" sz="31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sr-Cyrl-BA" sz="3100" dirty="0" smtClean="0">
                <a:latin typeface="Times New Roman" pitchFamily="18" charset="0"/>
                <a:cs typeface="Times New Roman" pitchFamily="18" charset="0"/>
              </a:rPr>
              <a:t>6.  </a:t>
            </a:r>
            <a:r>
              <a:rPr lang="sr-Cyrl-BA" sz="3100" b="1" dirty="0" smtClean="0">
                <a:latin typeface="Times New Roman" pitchFamily="18" charset="0"/>
                <a:cs typeface="Times New Roman" pitchFamily="18" charset="0"/>
              </a:rPr>
              <a:t>Шта би он још радио са својим замишљеним другом?</a:t>
            </a:r>
            <a:endParaRPr lang="sr-Latn-BA" sz="31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Cyrl-BA" sz="3100" dirty="0" smtClean="0">
                <a:latin typeface="Times New Roman" pitchFamily="18" charset="0"/>
                <a:cs typeface="Times New Roman" pitchFamily="18" charset="0"/>
              </a:rPr>
              <a:t>Они би се играли, причали, трчали, скакали и шетали по киши. </a:t>
            </a:r>
            <a:endParaRPr lang="sr-Latn-BA" sz="3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B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637309"/>
          </a:xfrm>
        </p:spPr>
        <p:txBody>
          <a:bodyPr>
            <a:normAutofit/>
          </a:bodyPr>
          <a:lstStyle/>
          <a:p>
            <a:r>
              <a:rPr lang="sr-Cyrl-BA" sz="3200" dirty="0" smtClean="0">
                <a:latin typeface="Times New Roman" pitchFamily="18" charset="0"/>
                <a:cs typeface="Times New Roman" pitchFamily="18" charset="0"/>
              </a:rPr>
              <a:t>РАЗГОВОР О ТЕКСТУ:</a:t>
            </a:r>
            <a:endParaRPr lang="sr-Latn-B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4" y="1025236"/>
            <a:ext cx="10058400" cy="4956464"/>
          </a:xfrm>
        </p:spPr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sr-Cyrl-BA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sr-Cyrl-BA" sz="3000" dirty="0" smtClean="0"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sr-Cyrl-BA" sz="3000" b="1" dirty="0" smtClean="0">
                <a:latin typeface="Times New Roman" pitchFamily="18" charset="0"/>
                <a:cs typeface="Times New Roman" pitchFamily="18" charset="0"/>
              </a:rPr>
              <a:t>Шта смо научили из ове предивне пјесме?</a:t>
            </a:r>
            <a:endParaRPr lang="sr-Latn-BA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r-Cyrl-BA" sz="2800" dirty="0" smtClean="0">
                <a:latin typeface="Times New Roman" pitchFamily="18" charset="0"/>
                <a:cs typeface="Times New Roman" pitchFamily="18" charset="0"/>
              </a:rPr>
              <a:t>Ако желиш да имаш добре другаре онда буди спреман да будеш саосјећајан, несебичан и дарежљив.</a:t>
            </a:r>
          </a:p>
          <a:p>
            <a:pPr marL="0" indent="0" algn="ctr">
              <a:buNone/>
            </a:pPr>
            <a:endParaRPr lang="sr-Latn-BA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sr-Cyrl-BA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sr-Cyrl-B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sr-Latn-B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B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Нема зиме док не падне иње,</a:t>
            </a:r>
            <a:endParaRPr lang="sr-Latn-BA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sr-Cyrl-B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Ни прољећа док сунце не сине,</a:t>
            </a:r>
            <a:endParaRPr lang="sr-Latn-BA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sr-Cyrl-B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Ни радости док не дијелиш с киме .“</a:t>
            </a:r>
          </a:p>
          <a:p>
            <a:pPr algn="ctr">
              <a:buNone/>
            </a:pPr>
            <a:endParaRPr lang="sr-Latn-BA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sr-Cyrl-BA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r-Cyrl-B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sr-Latn-B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B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Више усрећује давање него примање.“</a:t>
            </a:r>
            <a:endParaRPr lang="sr-Latn-BA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sr-Latn-B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955964"/>
          </a:xfrm>
        </p:spPr>
        <p:txBody>
          <a:bodyPr/>
          <a:lstStyle/>
          <a:p>
            <a:r>
              <a:rPr lang="sr-Cyrl-BA" dirty="0" smtClean="0">
                <a:latin typeface="Times New Roman" pitchFamily="18" charset="0"/>
                <a:cs typeface="Times New Roman" pitchFamily="18" charset="0"/>
              </a:rPr>
              <a:t>Другари нам рецитују: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9102" y="1058855"/>
            <a:ext cx="4956048" cy="823912"/>
          </a:xfrm>
        </p:spPr>
        <p:txBody>
          <a:bodyPr>
            <a:normAutofit/>
          </a:bodyPr>
          <a:lstStyle/>
          <a:p>
            <a:pPr algn="ctr"/>
            <a:r>
              <a:rPr lang="sr-Cyrl-BA" sz="2800" dirty="0" smtClean="0">
                <a:latin typeface="Times New Roman" pitchFamily="18" charset="0"/>
                <a:cs typeface="Times New Roman" pitchFamily="18" charset="0"/>
              </a:rPr>
              <a:t>Теодора Јекић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676" y="1058855"/>
            <a:ext cx="4956048" cy="823912"/>
          </a:xfrm>
        </p:spPr>
        <p:txBody>
          <a:bodyPr>
            <a:normAutofit/>
          </a:bodyPr>
          <a:lstStyle/>
          <a:p>
            <a:pPr algn="ctr"/>
            <a:r>
              <a:rPr lang="sr-Cyrl-BA" sz="2800" dirty="0" smtClean="0">
                <a:latin typeface="Times New Roman" pitchFamily="18" charset="0"/>
                <a:cs typeface="Times New Roman" pitchFamily="18" charset="0"/>
              </a:rPr>
              <a:t>Лука Алексић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video-73a11b6fe6e90ebcbaf1c8107f4397de-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 rot="5400000">
            <a:off x="1216727" y="2585669"/>
            <a:ext cx="4345204" cy="2938547"/>
          </a:xfrm>
          <a:prstGeom prst="rect">
            <a:avLst/>
          </a:prstGeom>
        </p:spPr>
      </p:pic>
      <p:pic>
        <p:nvPicPr>
          <p:cNvPr id="6" name="0-02-05-935739b306c9a0722eb616985e282078415d7437e0aca5fcdd6faf4dd91c40c5_90b9085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 rot="5400000">
            <a:off x="6485321" y="2614941"/>
            <a:ext cx="4345204" cy="2880000"/>
          </a:xfrm>
        </p:spPr>
      </p:pic>
    </p:spTree>
    <p:extLst>
      <p:ext uri="{BB962C8B-B14F-4D97-AF65-F5344CB8AC3E}">
        <p14:creationId xmlns:p14="http://schemas.microsoft.com/office/powerpoint/2010/main" xmlns="" val="401740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dirty="0" smtClean="0">
                <a:latin typeface="Times New Roman" pitchFamily="18" charset="0"/>
                <a:cs typeface="Times New Roman" pitchFamily="18" charset="0"/>
              </a:rPr>
              <a:t>Домаћи рад:</a:t>
            </a:r>
            <a:endParaRPr lang="sr-Latn-B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BA" sz="2800" smtClean="0">
                <a:latin typeface="Times New Roman" pitchFamily="18" charset="0"/>
                <a:cs typeface="Times New Roman" pitchFamily="18" charset="0"/>
              </a:rPr>
              <a:t>Научити изражајно читати пјесму!</a:t>
            </a:r>
            <a:endParaRPr lang="sr-Latn-BA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109505163-cute-kids-reading-book-cute-children-reading-books-happy-children-while-reading-books-vector-illust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93948" y="2531224"/>
            <a:ext cx="2666779" cy="36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03431377_win32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tf03431377_win32</Template>
  <TotalTime>478</TotalTime>
  <Words>470</Words>
  <Application>Microsoft Office PowerPoint</Application>
  <PresentationFormat>Custom</PresentationFormat>
  <Paragraphs>68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tf03431377_win32</vt:lpstr>
      <vt:lpstr>Српски језик за 3. разред  Кад би мени дали</vt:lpstr>
      <vt:lpstr>Да поновимо:</vt:lpstr>
      <vt:lpstr>КАД БИ МЕНИ ДАЛИ</vt:lpstr>
      <vt:lpstr>КАД БИ МЕНИ ДАЛИ</vt:lpstr>
      <vt:lpstr>РАЗГОВОР О ТЕКСТУ:</vt:lpstr>
      <vt:lpstr>  РАЗГОВОР О ТЕКСТУ:</vt:lpstr>
      <vt:lpstr>РАЗГОВОР О ТЕКСТУ:</vt:lpstr>
      <vt:lpstr>Другари нам рецитују:</vt:lpstr>
      <vt:lpstr>Домаћи рад: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Кад би мени дали</dc:title>
  <dc:creator>Korisnik</dc:creator>
  <cp:lastModifiedBy>Laptop 002</cp:lastModifiedBy>
  <cp:revision>61</cp:revision>
  <dcterms:created xsi:type="dcterms:W3CDTF">2021-01-28T08:42:58Z</dcterms:created>
  <dcterms:modified xsi:type="dcterms:W3CDTF">2021-01-31T19:14:41Z</dcterms:modified>
</cp:coreProperties>
</file>