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9" r:id="rId2"/>
    <p:sldId id="257" r:id="rId3"/>
    <p:sldId id="262" r:id="rId4"/>
    <p:sldId id="270" r:id="rId5"/>
    <p:sldId id="261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447799"/>
          </a:xfrm>
        </p:spPr>
        <p:txBody>
          <a:bodyPr>
            <a:normAutofit fontScale="90000"/>
          </a:bodyPr>
          <a:lstStyle/>
          <a:p>
            <a:pPr algn="l"/>
            <a:r>
              <a:rPr lang="sr-Cyrl-BA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Математика</a:t>
            </a:r>
            <a:br>
              <a:rPr lang="sr-Cyrl-BA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BA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трећи разред</a:t>
            </a:r>
            <a:endParaRPr lang="sr-Latn-BA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465234" cy="1752600"/>
          </a:xfrm>
        </p:spPr>
        <p:txBody>
          <a:bodyPr>
            <a:normAutofit/>
          </a:bodyPr>
          <a:lstStyle/>
          <a:p>
            <a:pPr algn="ctr"/>
            <a:r>
              <a:rPr lang="sr-Cyrl-BA" sz="6000" b="1" dirty="0" smtClean="0">
                <a:latin typeface="Times New Roman" pitchFamily="18" charset="0"/>
                <a:cs typeface="Times New Roman" pitchFamily="18" charset="0"/>
              </a:rPr>
              <a:t>МНОЖЕЊЕ</a:t>
            </a:r>
            <a:endParaRPr lang="sr-Latn-B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1066800"/>
          </a:xfrm>
        </p:spPr>
        <p:txBody>
          <a:bodyPr>
            <a:normAutofit/>
          </a:bodyPr>
          <a:lstStyle/>
          <a:p>
            <a:pPr algn="l"/>
            <a:r>
              <a:rPr lang="sr-Cyrl-BA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Мама је замолила Мају да преброји цвјетове у вазама. Маја је узела оловку и папир и кренула да записује</a:t>
            </a:r>
            <a:r>
              <a:rPr lang="sr-Cyrl-BA" sz="2400" dirty="0" smtClean="0">
                <a:solidFill>
                  <a:schemeClr val="tx1"/>
                </a:solidFill>
                <a:effectLst/>
              </a:rPr>
              <a:t>:</a:t>
            </a:r>
            <a:endParaRPr lang="sr-Latn-BA" sz="240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3" descr="226025-Four-Yellow-Flowers-in-a-vase-color-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1524213" cy="1524213"/>
          </a:xfrm>
          <a:prstGeom prst="rect">
            <a:avLst/>
          </a:prstGeom>
        </p:spPr>
      </p:pic>
      <p:pic>
        <p:nvPicPr>
          <p:cNvPr id="5" name="Picture 4" descr="226025-Four-Yellow-Flowers-in-a-vase-color-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447800"/>
            <a:ext cx="1524213" cy="1524213"/>
          </a:xfrm>
          <a:prstGeom prst="rect">
            <a:avLst/>
          </a:prstGeom>
        </p:spPr>
      </p:pic>
      <p:pic>
        <p:nvPicPr>
          <p:cNvPr id="6" name="Picture 5" descr="226025-Four-Yellow-Flowers-in-a-vase-color-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447800"/>
            <a:ext cx="1524213" cy="1524213"/>
          </a:xfrm>
          <a:prstGeom prst="rect">
            <a:avLst/>
          </a:prstGeom>
        </p:spPr>
      </p:pic>
      <p:pic>
        <p:nvPicPr>
          <p:cNvPr id="7" name="Picture 6" descr="226025-Four-Yellow-Flowers-in-a-vase-color-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524000"/>
            <a:ext cx="1524213" cy="1524213"/>
          </a:xfrm>
          <a:prstGeom prst="rect">
            <a:avLst/>
          </a:prstGeom>
        </p:spPr>
      </p:pic>
      <p:pic>
        <p:nvPicPr>
          <p:cNvPr id="8" name="Picture 7" descr="226025-Four-Yellow-Flowers-in-a-vase-color-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1524000"/>
            <a:ext cx="1524213" cy="15242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3048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/>
              <a:t>    </a:t>
            </a:r>
            <a:r>
              <a:rPr lang="sr-Cyrl-BA" sz="2400" b="1" dirty="0" smtClean="0"/>
              <a:t>4 </a:t>
            </a:r>
            <a:r>
              <a:rPr lang="sr-Latn-BA" sz="2400" b="1" dirty="0" smtClean="0"/>
              <a:t>       </a:t>
            </a:r>
            <a:r>
              <a:rPr lang="sr-Cyrl-BA" sz="2400" b="1" dirty="0" smtClean="0"/>
              <a:t>+ </a:t>
            </a:r>
            <a:r>
              <a:rPr lang="sr-Latn-BA" sz="2400" b="1" dirty="0" smtClean="0"/>
              <a:t>       </a:t>
            </a:r>
            <a:r>
              <a:rPr lang="sr-Cyrl-BA" sz="2400" b="1" dirty="0" smtClean="0"/>
              <a:t>4 </a:t>
            </a:r>
            <a:r>
              <a:rPr lang="sr-Latn-BA" sz="2400" b="1" dirty="0" smtClean="0"/>
              <a:t>      </a:t>
            </a:r>
            <a:r>
              <a:rPr lang="sr-Cyrl-BA" sz="2400" b="1" dirty="0" smtClean="0"/>
              <a:t>+</a:t>
            </a:r>
            <a:r>
              <a:rPr lang="sr-Latn-BA" sz="2400" b="1" dirty="0" smtClean="0"/>
              <a:t>        </a:t>
            </a:r>
            <a:r>
              <a:rPr lang="sr-Cyrl-BA" sz="2400" b="1" dirty="0" smtClean="0"/>
              <a:t>4 </a:t>
            </a:r>
            <a:r>
              <a:rPr lang="sr-Latn-BA" sz="2400" b="1" dirty="0" smtClean="0"/>
              <a:t>        </a:t>
            </a:r>
            <a:r>
              <a:rPr lang="sr-Cyrl-BA" sz="2400" b="1" dirty="0" smtClean="0"/>
              <a:t>+</a:t>
            </a:r>
            <a:r>
              <a:rPr lang="sr-Latn-BA" sz="2400" b="1" dirty="0" smtClean="0"/>
              <a:t>          </a:t>
            </a:r>
            <a:r>
              <a:rPr lang="sr-Cyrl-BA" sz="2400" b="1" dirty="0" smtClean="0"/>
              <a:t>4 </a:t>
            </a:r>
            <a:r>
              <a:rPr lang="sr-Latn-BA" sz="2400" b="1" dirty="0" smtClean="0"/>
              <a:t>      </a:t>
            </a:r>
            <a:r>
              <a:rPr lang="sr-Cyrl-BA" sz="2400" b="1" dirty="0" smtClean="0"/>
              <a:t>+</a:t>
            </a:r>
            <a:r>
              <a:rPr lang="sr-Latn-BA" sz="2400" b="1" dirty="0" smtClean="0"/>
              <a:t>         </a:t>
            </a:r>
            <a:r>
              <a:rPr lang="sr-Cyrl-BA" sz="2400" b="1" dirty="0" smtClean="0"/>
              <a:t>4</a:t>
            </a:r>
            <a:r>
              <a:rPr lang="sr-Latn-BA" sz="2400" b="1" dirty="0" smtClean="0"/>
              <a:t>    </a:t>
            </a:r>
            <a:r>
              <a:rPr lang="sr-Cyrl-BA" sz="2400" b="1" dirty="0" smtClean="0"/>
              <a:t> = 20</a:t>
            </a:r>
            <a:endParaRPr lang="sr-Latn-BA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37338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Маја је рекла мами, да у свим вазама има 20 цвјетова.</a:t>
            </a:r>
          </a:p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Тада је дошао Мајин старији брат и рекао: “Мајо, збир једнаких сабирака можеш записати у облику производа! “</a:t>
            </a:r>
          </a:p>
          <a:p>
            <a:pPr algn="ctr"/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То је: 5 ваза по 4 цвијета</a:t>
            </a:r>
          </a:p>
          <a:p>
            <a:pPr algn="ctr"/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5 ∙ 4 = 20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228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B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МНОЖЕЊЕ БРОЈА </a:t>
            </a:r>
            <a:r>
              <a:rPr lang="sr-Cyrl-BA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r-Latn-B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Four-4-20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676400"/>
            <a:ext cx="2837688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X_++The+Unknow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2286000"/>
            <a:ext cx="2432126" cy="280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42466303-a-cartoon-illustration-of-a-number-four-running-and-smiling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1371600"/>
            <a:ext cx="1709804" cy="3096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38200" y="457201"/>
            <a:ext cx="58674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Latn-BA" sz="2000" b="1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BA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BA" sz="20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000" b="1" dirty="0" smtClean="0">
                <a:latin typeface="Arial" pitchFamily="34" charset="0"/>
                <a:cs typeface="Arial" pitchFamily="34" charset="0"/>
              </a:rPr>
              <a:t>4</a:t>
            </a:r>
            <a:endParaRPr lang="sr-Cyrl-BA" sz="2000" b="1" dirty="0" smtClean="0">
              <a:latin typeface="Arial" pitchFamily="34" charset="0"/>
              <a:cs typeface="Arial" pitchFamily="34" charset="0"/>
            </a:endParaRPr>
          </a:p>
          <a:p>
            <a:endParaRPr lang="sr-Cyrl-B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sr-Cyrl-BA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· 4</a:t>
            </a:r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 = 4 + 4 = 8</a:t>
            </a:r>
          </a:p>
          <a:p>
            <a:endParaRPr lang="sr-Cyrl-B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3 · </a:t>
            </a:r>
            <a:r>
              <a:rPr lang="sr-Cyrl-BA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 = 4 + 4 + 4 = 12</a:t>
            </a:r>
          </a:p>
          <a:p>
            <a:endParaRPr lang="sr-Cyrl-B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4 · </a:t>
            </a:r>
            <a:r>
              <a:rPr lang="sr-Cyrl-BA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 = 4 + 4 + 4 + 4  = 16</a:t>
            </a:r>
          </a:p>
          <a:p>
            <a:endParaRPr lang="sr-Cyrl-B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5 · </a:t>
            </a:r>
            <a:r>
              <a:rPr lang="sr-Cyrl-BA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 = 4 + 4 + 4 + 4 + 4 = 20</a:t>
            </a:r>
          </a:p>
          <a:p>
            <a:endParaRPr lang="sr-Cyrl-B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6 · </a:t>
            </a:r>
            <a:r>
              <a:rPr lang="sr-Cyrl-BA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 = 4 + 4 + 4 + 4 + 4 + 4 = 24</a:t>
            </a:r>
          </a:p>
          <a:p>
            <a:endParaRPr lang="sr-Cyrl-B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7 · </a:t>
            </a:r>
            <a:r>
              <a:rPr lang="sr-Cyrl-BA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 = 4 + 4 + 4 + 4 + 4 + 4 + 4 = 28</a:t>
            </a:r>
          </a:p>
          <a:p>
            <a:endParaRPr lang="sr-Cyrl-B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8 · </a:t>
            </a:r>
            <a:r>
              <a:rPr lang="sr-Cyrl-BA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 = 4 + 4 + 4 + 4 + 4 + 4 + 4 + 4 = 32</a:t>
            </a:r>
          </a:p>
          <a:p>
            <a:endParaRPr lang="sr-Cyrl-B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9 · </a:t>
            </a:r>
            <a:r>
              <a:rPr lang="sr-Cyrl-BA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 = 4 + 4 + 4 + 4 + 4 + 4 + 4 + 4 + 4 = 36</a:t>
            </a:r>
          </a:p>
          <a:p>
            <a:endParaRPr lang="sr-Cyrl-BA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10 · </a:t>
            </a:r>
            <a:r>
              <a:rPr lang="sr-Cyrl-BA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BA" sz="2000" b="1" dirty="0" smtClean="0">
                <a:latin typeface="Arial" pitchFamily="34" charset="0"/>
                <a:cs typeface="Arial" pitchFamily="34" charset="0"/>
              </a:rPr>
              <a:t> = 4 + 4 + 4 + 4 + 4 + 4 + 4 + 4 + 4 + 4 = 40</a:t>
            </a:r>
          </a:p>
          <a:p>
            <a:endParaRPr lang="sr-Cyrl-BA" b="1" dirty="0" smtClean="0">
              <a:latin typeface="Arial" pitchFamily="34" charset="0"/>
              <a:cs typeface="Arial" pitchFamily="34" charset="0"/>
            </a:endParaRPr>
          </a:p>
          <a:p>
            <a:endParaRPr lang="sr-Cyrl-BA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b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endParaRPr lang="sr-Latn-BA" dirty="0" smtClean="0">
              <a:latin typeface="Arial" pitchFamily="34" charset="0"/>
              <a:cs typeface="Arial" pitchFamily="34" charset="0"/>
            </a:endParaRPr>
          </a:p>
          <a:p>
            <a:endParaRPr lang="sr-Cyrl-B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95400"/>
            <a:ext cx="7260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Ако сто има 4 ноге, колико ногу имају:</a:t>
            </a:r>
            <a:endParaRPr lang="sr-Latn-B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981200"/>
            <a:ext cx="1856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4 стола?</a:t>
            </a:r>
            <a:endParaRPr lang="sr-Latn-B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1981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Latn-BA" dirty="0" smtClean="0"/>
              <a:t> 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4 · 4 = 16</a:t>
            </a:r>
            <a:endParaRPr lang="sr-Latn-B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514600"/>
            <a:ext cx="2252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7 столова?</a:t>
            </a:r>
            <a:endParaRPr lang="sr-Latn-B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514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7 · 4 = 28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048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в) 1 сто?</a:t>
            </a:r>
            <a:endParaRPr lang="sr-Latn-B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048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 · 4 = 4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657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г) 10 столова?</a:t>
            </a:r>
            <a:endParaRPr lang="sr-Latn-BA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3657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    </a:t>
            </a:r>
            <a:r>
              <a:rPr lang="sr-Cyrl-BA" dirty="0" smtClean="0"/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10 · 4 = 40</a:t>
            </a:r>
            <a:endParaRPr lang="sr-Latn-BA" sz="2800" dirty="0"/>
          </a:p>
        </p:txBody>
      </p:sp>
      <p:pic>
        <p:nvPicPr>
          <p:cNvPr id="13" name="Picture 12" descr="HTB12_x9aA5E3KVjSZFCq6zuzXXa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352800"/>
            <a:ext cx="2952000" cy="29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1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Зорица је прочитала 8 страница књиге, а Лука 4 пута више од Зорице. Колико је Лука прочитао </a:t>
            </a: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страница?</a:t>
            </a:r>
            <a:endParaRPr lang="sr-Latn-B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667000"/>
            <a:ext cx="3170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Зорица: 8 страница</a:t>
            </a:r>
            <a:endParaRPr lang="sr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505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Лука: 4 </a:t>
            </a:r>
            <a:r>
              <a:rPr lang="sr-Cyrl-BA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пута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више  </a:t>
            </a:r>
            <a:endParaRPr lang="sr-Latn-BA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648200"/>
            <a:ext cx="310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FFFF00"/>
                </a:solidFill>
              </a:rPr>
              <a:t> _______________________</a:t>
            </a:r>
            <a:endParaRPr lang="sr-Latn-BA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495800"/>
            <a:ext cx="167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8  · 4 = 32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4102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Одговор: Лука је прочитао 32 странице.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67843571-happy-children-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438400"/>
            <a:ext cx="2820194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22-228171_cute-honey-bee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04800"/>
            <a:ext cx="1355778" cy="1260000"/>
          </a:xfrm>
          <a:prstGeom prst="rect">
            <a:avLst/>
          </a:prstGeom>
        </p:spPr>
      </p:pic>
      <p:pic>
        <p:nvPicPr>
          <p:cNvPr id="14" name="Picture 13" descr="depositphotos_126824364-stock-illustration-beehive-hanging-from-a-bran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4876800"/>
            <a:ext cx="1296000" cy="1296000"/>
          </a:xfrm>
          <a:prstGeom prst="rect">
            <a:avLst/>
          </a:prstGeom>
        </p:spPr>
      </p:pic>
      <p:sp>
        <p:nvSpPr>
          <p:cNvPr id="2" name="Hexagon 1"/>
          <p:cNvSpPr/>
          <p:nvPr/>
        </p:nvSpPr>
        <p:spPr>
          <a:xfrm>
            <a:off x="1295400" y="1524000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b="1" dirty="0" smtClean="0">
                <a:solidFill>
                  <a:schemeClr val="tx2">
                    <a:lumMod val="10000"/>
                  </a:schemeClr>
                </a:solidFill>
              </a:rPr>
              <a:t>3 · 4</a:t>
            </a:r>
            <a:endParaRPr lang="sr-Latn-BA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Hexagon 2"/>
          <p:cNvSpPr/>
          <p:nvPr/>
        </p:nvSpPr>
        <p:spPr>
          <a:xfrm>
            <a:off x="1295400" y="2438400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b="1" dirty="0" smtClean="0">
                <a:solidFill>
                  <a:schemeClr val="tx2">
                    <a:lumMod val="10000"/>
                  </a:schemeClr>
                </a:solidFill>
              </a:rPr>
              <a:t>12</a:t>
            </a:r>
            <a:endParaRPr lang="sr-Latn-BA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Hexagon 3"/>
          <p:cNvSpPr/>
          <p:nvPr/>
        </p:nvSpPr>
        <p:spPr>
          <a:xfrm>
            <a:off x="1219200" y="3352800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b="1" dirty="0" smtClean="0">
                <a:solidFill>
                  <a:schemeClr val="tx2">
                    <a:lumMod val="10000"/>
                  </a:schemeClr>
                </a:solidFill>
              </a:rPr>
              <a:t>6 · 4</a:t>
            </a:r>
            <a:endParaRPr lang="sr-Latn-BA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2057400" y="3886200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b="1" dirty="0" smtClean="0">
                <a:solidFill>
                  <a:schemeClr val="tx2">
                    <a:lumMod val="10000"/>
                  </a:schemeClr>
                </a:solidFill>
              </a:rPr>
              <a:t>24</a:t>
            </a:r>
            <a:endParaRPr lang="sr-Latn-BA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Hexagon 5"/>
          <p:cNvSpPr/>
          <p:nvPr/>
        </p:nvSpPr>
        <p:spPr>
          <a:xfrm>
            <a:off x="2895600" y="4343400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b="1" dirty="0" smtClean="0">
                <a:solidFill>
                  <a:schemeClr val="tx2">
                    <a:lumMod val="10000"/>
                  </a:schemeClr>
                </a:solidFill>
              </a:rPr>
              <a:t>8 · 4</a:t>
            </a:r>
            <a:endParaRPr lang="sr-Latn-BA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Hexagon 6"/>
          <p:cNvSpPr/>
          <p:nvPr/>
        </p:nvSpPr>
        <p:spPr>
          <a:xfrm>
            <a:off x="3733800" y="3962400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b="1" dirty="0" smtClean="0">
                <a:solidFill>
                  <a:schemeClr val="tx2">
                    <a:lumMod val="10000"/>
                  </a:schemeClr>
                </a:solidFill>
              </a:rPr>
              <a:t>32</a:t>
            </a:r>
            <a:endParaRPr lang="sr-Latn-BA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Hexagon 7"/>
          <p:cNvSpPr/>
          <p:nvPr/>
        </p:nvSpPr>
        <p:spPr>
          <a:xfrm>
            <a:off x="4572000" y="3505200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b="1" dirty="0" smtClean="0">
                <a:solidFill>
                  <a:schemeClr val="tx2">
                    <a:lumMod val="10000"/>
                  </a:schemeClr>
                </a:solidFill>
              </a:rPr>
              <a:t>5 · 4</a:t>
            </a:r>
            <a:endParaRPr lang="sr-Latn-BA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Hexagon 8"/>
          <p:cNvSpPr/>
          <p:nvPr/>
        </p:nvSpPr>
        <p:spPr>
          <a:xfrm>
            <a:off x="5410200" y="3048000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b="1" dirty="0" smtClean="0">
                <a:solidFill>
                  <a:schemeClr val="tx2">
                    <a:lumMod val="10000"/>
                  </a:schemeClr>
                </a:solidFill>
              </a:rPr>
              <a:t>20</a:t>
            </a:r>
            <a:endParaRPr lang="sr-Latn-BA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6248400" y="3505200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b="1" dirty="0" smtClean="0">
                <a:solidFill>
                  <a:schemeClr val="tx2">
                    <a:lumMod val="10000"/>
                  </a:schemeClr>
                </a:solidFill>
              </a:rPr>
              <a:t>7 · 4</a:t>
            </a:r>
            <a:endParaRPr lang="sr-Latn-BA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6324600" y="4419600"/>
            <a:ext cx="1060704" cy="9144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b="1" dirty="0" smtClean="0">
                <a:solidFill>
                  <a:schemeClr val="tx2">
                    <a:lumMod val="10000"/>
                  </a:schemeClr>
                </a:solidFill>
              </a:rPr>
              <a:t>28</a:t>
            </a:r>
            <a:endParaRPr lang="sr-Latn-BA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239000" y="6019800"/>
            <a:ext cx="1219200" cy="533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</a:rPr>
              <a:t>ЦИЉ</a:t>
            </a:r>
            <a:endParaRPr lang="sr-Latn-BA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38200" y="1219200"/>
            <a:ext cx="1066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solidFill>
                  <a:schemeClr val="bg1"/>
                </a:solidFill>
              </a:rPr>
              <a:t>СТАРТ</a:t>
            </a:r>
            <a:endParaRPr lang="sr-Latn-BA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sr-Cyrl-BA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Домаћи рад: У уџбенику “Математика” урадити други и четврти задатак на страници 80.</a:t>
            </a:r>
            <a:endParaRPr lang="sr-Latn-BA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586</TotalTime>
  <Words>393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Математика трећи разред</vt:lpstr>
      <vt:lpstr>Мама је замолила Мају да преброји цвјетове у вазама. Маја је узела оловку и папир и кренула да записује:</vt:lpstr>
      <vt:lpstr>МНОЖЕЊЕ БРОЈА 4</vt:lpstr>
      <vt:lpstr>Slide 4</vt:lpstr>
      <vt:lpstr>Slide 5</vt:lpstr>
      <vt:lpstr>Slide 6</vt:lpstr>
      <vt:lpstr>Slide 7</vt:lpstr>
      <vt:lpstr>Домаћи рад: У уџбенику “Математика” урадити други и четврти задатак на страници 80.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БРОЈА 4</dc:title>
  <dc:creator>Korisnik</dc:creator>
  <cp:lastModifiedBy>Laptop 002</cp:lastModifiedBy>
  <cp:revision>62</cp:revision>
  <dcterms:created xsi:type="dcterms:W3CDTF">2006-08-16T00:00:00Z</dcterms:created>
  <dcterms:modified xsi:type="dcterms:W3CDTF">2021-01-28T20:05:18Z</dcterms:modified>
</cp:coreProperties>
</file>