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8" r:id="rId10"/>
    <p:sldId id="270" r:id="rId11"/>
    <p:sldId id="271" r:id="rId1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2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4B4C6-703F-47D7-954D-AB3E3589702D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F8426-CA85-4C09-8712-7652686730F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08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561100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91896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7965900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2191956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42196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3206264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008998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1909235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6334854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516101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1836026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063C-CAEF-4763-AF81-F37C40E4BF01}" type="datetimeFigureOut">
              <a:rPr lang="de-CH" smtClean="0"/>
              <a:t>04.02.2021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0ECF-E79A-49F0-854A-34378CBA30E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081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7618147" cy="60737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07904" y="1442604"/>
            <a:ext cx="38884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solidFill>
                  <a:srgbClr val="FF0000"/>
                </a:solidFill>
              </a:rPr>
              <a:t>Ријечи и њихова значења</a:t>
            </a:r>
            <a:endParaRPr lang="de-C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153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sr-Cyrl-RS" b="1" dirty="0" smtClean="0"/>
              <a:t>Задаћа:</a:t>
            </a:r>
            <a:br>
              <a:rPr lang="sr-Cyrl-RS" b="1" dirty="0" smtClean="0"/>
            </a:br>
            <a:r>
              <a:rPr lang="sr-Cyrl-RS" b="1" dirty="0" smtClean="0"/>
              <a:t/>
            </a:r>
            <a:br>
              <a:rPr lang="sr-Cyrl-RS" b="1" dirty="0" smtClean="0"/>
            </a:b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834880" cy="3387823"/>
          </a:xfrm>
        </p:spPr>
        <p:txBody>
          <a:bodyPr>
            <a:normAutofit fontScale="85000" lnSpcReduction="20000"/>
          </a:bodyPr>
          <a:lstStyle/>
          <a:p>
            <a:pPr algn="just">
              <a:buAutoNum type="arabicPeriod"/>
            </a:pPr>
            <a:r>
              <a:rPr lang="sr-Cyrl-RS" b="1" dirty="0" smtClean="0"/>
              <a:t>Шта је полисемија? П</a:t>
            </a:r>
            <a:r>
              <a:rPr lang="sr-Cyrl-RS" b="1" dirty="0"/>
              <a:t>р</a:t>
            </a:r>
            <a:r>
              <a:rPr lang="sr-Cyrl-RS" b="1" dirty="0" smtClean="0"/>
              <a:t>икажи ову појаву у српском језику користећи ријеч срце.</a:t>
            </a:r>
            <a:endParaRPr lang="en-US" b="1" dirty="0" smtClean="0"/>
          </a:p>
          <a:p>
            <a:pPr marL="0" indent="0" algn="just">
              <a:buNone/>
            </a:pPr>
            <a:endParaRPr lang="sr-Cyrl-RS" b="1" dirty="0" smtClean="0"/>
          </a:p>
          <a:p>
            <a:pPr algn="just">
              <a:buAutoNum type="arabicPeriod"/>
            </a:pPr>
            <a:r>
              <a:rPr lang="sr-Cyrl-RS" b="1" dirty="0" smtClean="0"/>
              <a:t>Напиши синониме за сљедеће</a:t>
            </a:r>
            <a:r>
              <a:rPr lang="en-US" b="1" dirty="0" smtClean="0"/>
              <a:t> </a:t>
            </a:r>
            <a:r>
              <a:rPr lang="sr-Cyrl-RS" b="1" dirty="0" smtClean="0"/>
              <a:t>ријечи: брз, дебео, хладна, ученик, весео и кућа.</a:t>
            </a:r>
            <a:endParaRPr lang="de-CH" b="1" dirty="0" smtClean="0"/>
          </a:p>
          <a:p>
            <a:pPr algn="just"/>
            <a:endParaRPr lang="de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059582"/>
            <a:ext cx="3240360" cy="363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791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3478"/>
            <a:ext cx="6624736" cy="4931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5896" y="814435"/>
            <a:ext cx="35739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6000" b="1" dirty="0" smtClean="0">
                <a:solidFill>
                  <a:srgbClr val="FF0000"/>
                </a:solidFill>
              </a:rPr>
              <a:t>ХВАЛА НА</a:t>
            </a:r>
          </a:p>
          <a:p>
            <a:r>
              <a:rPr lang="sr-Cyrl-RS" sz="6000" b="1" dirty="0" smtClean="0">
                <a:solidFill>
                  <a:srgbClr val="FF0000"/>
                </a:solidFill>
              </a:rPr>
              <a:t> ПАЖЊИ!</a:t>
            </a:r>
            <a:endParaRPr lang="de-CH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3488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627534"/>
            <a:ext cx="4968552" cy="2126058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rgbClr val="FF0000"/>
                </a:solidFill>
              </a:rPr>
              <a:t>„Изговорена ријеч не може се вратити.“</a:t>
            </a:r>
            <a:endParaRPr lang="de-CH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2200" y="2715766"/>
            <a:ext cx="2192288" cy="953244"/>
          </a:xfrm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Хорације</a:t>
            </a:r>
            <a:endParaRPr lang="de-CH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3478"/>
            <a:ext cx="2952328" cy="473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0709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363272" cy="1285651"/>
          </a:xfrm>
        </p:spPr>
        <p:txBody>
          <a:bodyPr>
            <a:normAutofit fontScale="90000"/>
          </a:bodyPr>
          <a:lstStyle/>
          <a:p>
            <a:pPr algn="l"/>
            <a:r>
              <a:rPr lang="sr-Cyrl-RS" b="1" dirty="0" smtClean="0">
                <a:solidFill>
                  <a:srgbClr val="FF0000"/>
                </a:solidFill>
              </a:rPr>
              <a:t>Једнозначне ријечи су :</a:t>
            </a:r>
            <a:r>
              <a:rPr lang="sr-Latn-BA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цвијеће, плућа, телефон, лустер, утичница...</a:t>
            </a:r>
            <a:endParaRPr lang="de-CH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10238"/>
            <a:ext cx="6048672" cy="3829132"/>
          </a:xfrm>
        </p:spPr>
      </p:pic>
    </p:spTree>
    <p:extLst>
      <p:ext uri="{BB962C8B-B14F-4D97-AF65-F5344CB8AC3E}">
        <p14:creationId xmlns:p14="http://schemas.microsoft.com/office/powerpoint/2010/main" val="288214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b="1" dirty="0" smtClean="0">
                <a:solidFill>
                  <a:srgbClr val="FF0000"/>
                </a:solidFill>
              </a:rPr>
              <a:t>Вишезначне ријечи (глава)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Тај човјек има велику </a:t>
            </a:r>
            <a:r>
              <a:rPr lang="sr-Cyrl-RS" dirty="0" smtClean="0">
                <a:solidFill>
                  <a:srgbClr val="FF0000"/>
                </a:solidFill>
              </a:rPr>
              <a:t>главу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Он своју </a:t>
            </a:r>
            <a:r>
              <a:rPr lang="sr-Cyrl-RS" dirty="0" smtClean="0">
                <a:solidFill>
                  <a:srgbClr val="FF0000"/>
                </a:solidFill>
              </a:rPr>
              <a:t>главу</a:t>
            </a:r>
            <a:r>
              <a:rPr lang="sr-Cyrl-RS" dirty="0" smtClean="0"/>
              <a:t> носи у торби.</a:t>
            </a:r>
          </a:p>
          <a:p>
            <a:r>
              <a:rPr lang="sr-Cyrl-RS" dirty="0" smtClean="0"/>
              <a:t>Прочитао је прву </a:t>
            </a:r>
            <a:r>
              <a:rPr lang="sr-Cyrl-RS" dirty="0" smtClean="0">
                <a:solidFill>
                  <a:srgbClr val="FF0000"/>
                </a:solidFill>
              </a:rPr>
              <a:t>главу</a:t>
            </a:r>
            <a:r>
              <a:rPr lang="sr-Cyrl-RS" dirty="0" smtClean="0"/>
              <a:t> књиге.</a:t>
            </a:r>
          </a:p>
          <a:p>
            <a:r>
              <a:rPr lang="sr-Cyrl-RS" dirty="0" smtClean="0"/>
              <a:t>Отац је </a:t>
            </a:r>
            <a:r>
              <a:rPr lang="sr-Cyrl-RS" dirty="0" smtClean="0">
                <a:solidFill>
                  <a:srgbClr val="FF0000"/>
                </a:solidFill>
              </a:rPr>
              <a:t>глава</a:t>
            </a:r>
            <a:r>
              <a:rPr lang="sr-Cyrl-RS" dirty="0" smtClean="0"/>
              <a:t> породице.</a:t>
            </a:r>
            <a:endParaRPr lang="sr-Latn-BA" dirty="0" smtClean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9662"/>
            <a:ext cx="27368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9954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19256" cy="637579"/>
          </a:xfrm>
        </p:spPr>
        <p:txBody>
          <a:bodyPr>
            <a:noAutofit/>
          </a:bodyPr>
          <a:lstStyle/>
          <a:p>
            <a:pPr algn="l"/>
            <a:r>
              <a:rPr lang="sr-Cyrl-RS" sz="2600" b="1" dirty="0" smtClean="0">
                <a:solidFill>
                  <a:srgbClr val="FF0000"/>
                </a:solidFill>
              </a:rPr>
              <a:t>Какво значење има ријеч глава у наведеним реченицама?</a:t>
            </a:r>
            <a:endParaRPr lang="de-CH" sz="2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1630"/>
            <a:ext cx="9144000" cy="3102993"/>
          </a:xfrm>
        </p:spPr>
        <p:txBody>
          <a:bodyPr>
            <a:normAutofit fontScale="55000" lnSpcReduction="20000"/>
          </a:bodyPr>
          <a:lstStyle/>
          <a:p>
            <a:r>
              <a:rPr lang="sr-Cyrl-RS" sz="4700" dirty="0" smtClean="0"/>
              <a:t>Тај човјек има велику </a:t>
            </a:r>
            <a:r>
              <a:rPr lang="sr-Cyrl-RS" sz="4700" dirty="0" smtClean="0">
                <a:solidFill>
                  <a:srgbClr val="FF0000"/>
                </a:solidFill>
              </a:rPr>
              <a:t>главу</a:t>
            </a:r>
            <a:r>
              <a:rPr lang="sr-Cyrl-RS" sz="4700" dirty="0" smtClean="0"/>
              <a:t>.</a:t>
            </a:r>
          </a:p>
          <a:p>
            <a:r>
              <a:rPr lang="sr-Cyrl-RS" sz="4700" dirty="0" smtClean="0"/>
              <a:t>Он своју </a:t>
            </a:r>
            <a:r>
              <a:rPr lang="sr-Cyrl-RS" sz="4700" dirty="0" smtClean="0">
                <a:solidFill>
                  <a:srgbClr val="FF0000"/>
                </a:solidFill>
              </a:rPr>
              <a:t>главу</a:t>
            </a:r>
            <a:r>
              <a:rPr lang="sr-Cyrl-RS" sz="4700" dirty="0" smtClean="0"/>
              <a:t> носи у торби. </a:t>
            </a:r>
          </a:p>
          <a:p>
            <a:r>
              <a:rPr lang="sr-Cyrl-RS" sz="4700" dirty="0" smtClean="0"/>
              <a:t>Прочитао је прву </a:t>
            </a:r>
            <a:r>
              <a:rPr lang="sr-Cyrl-RS" sz="4700" dirty="0" smtClean="0">
                <a:solidFill>
                  <a:srgbClr val="FF0000"/>
                </a:solidFill>
              </a:rPr>
              <a:t>главу</a:t>
            </a:r>
            <a:r>
              <a:rPr lang="sr-Cyrl-RS" sz="4700" dirty="0" smtClean="0"/>
              <a:t> књиге.</a:t>
            </a:r>
          </a:p>
          <a:p>
            <a:r>
              <a:rPr lang="sr-Cyrl-RS" sz="4700" dirty="0" smtClean="0"/>
              <a:t>Отац је </a:t>
            </a:r>
            <a:r>
              <a:rPr lang="sr-Cyrl-RS" sz="4700" dirty="0" smtClean="0">
                <a:solidFill>
                  <a:srgbClr val="FF0000"/>
                </a:solidFill>
              </a:rPr>
              <a:t>глава</a:t>
            </a:r>
            <a:r>
              <a:rPr lang="sr-Cyrl-RS" sz="4700" dirty="0" smtClean="0"/>
              <a:t> породице. </a:t>
            </a:r>
            <a:endParaRPr lang="de-CH" sz="4700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sr-Cyrl-RS" i="1" dirty="0" smtClean="0"/>
          </a:p>
          <a:p>
            <a:endParaRPr lang="de-CH" dirty="0"/>
          </a:p>
        </p:txBody>
      </p:sp>
      <p:sp>
        <p:nvSpPr>
          <p:cNvPr id="4" name="TextBox 3"/>
          <p:cNvSpPr txBox="1"/>
          <p:nvPr/>
        </p:nvSpPr>
        <p:spPr>
          <a:xfrm>
            <a:off x="4341487" y="1417192"/>
            <a:ext cx="41764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cs typeface="Calibri"/>
              </a:rPr>
              <a:t>→ Дио човјековог тијела.</a:t>
            </a:r>
            <a:endParaRPr lang="sr-Cyrl-RS" sz="2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20739" y="1890514"/>
            <a:ext cx="40179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600" dirty="0" smtClean="0">
                <a:cs typeface="Calibri"/>
              </a:rPr>
              <a:t>→ Глава у значењу живота.</a:t>
            </a:r>
            <a:endParaRPr lang="sr-Cyrl-R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5075" y="2283718"/>
            <a:ext cx="41044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cs typeface="Calibri"/>
              </a:rPr>
              <a:t>→ Глава као дио књиге.</a:t>
            </a:r>
            <a:endParaRPr lang="sr-Cyrl-RS" sz="2600" dirty="0" smtClean="0"/>
          </a:p>
          <a:p>
            <a:endParaRPr lang="de-CH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924372" y="2643758"/>
            <a:ext cx="42989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dirty="0" smtClean="0">
                <a:cs typeface="Calibri"/>
              </a:rPr>
              <a:t>→ Главна улога у породици.</a:t>
            </a:r>
            <a:endParaRPr lang="sr-Cyrl-RS" sz="2600" dirty="0" smtClean="0"/>
          </a:p>
          <a:p>
            <a:endParaRPr lang="de-CH" sz="2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25" y="3200532"/>
            <a:ext cx="5041324" cy="230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432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8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2077733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000" b="1" dirty="0" smtClean="0">
                <a:solidFill>
                  <a:srgbClr val="FF0000"/>
                </a:solidFill>
              </a:rPr>
              <a:t>Полисемија</a:t>
            </a:r>
            <a:r>
              <a:rPr lang="sr-Cyrl-RS" sz="3000" dirty="0" smtClean="0">
                <a:solidFill>
                  <a:srgbClr val="FF0000"/>
                </a:solidFill>
              </a:rPr>
              <a:t> је вишезначност једне ријечи, тј. својство једне ријечи да има више значења, у различитим контекстима.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6372429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b="1" dirty="0" smtClean="0">
                <a:solidFill>
                  <a:srgbClr val="FF0000"/>
                </a:solidFill>
              </a:rPr>
              <a:t>Синоними 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621"/>
            <a:ext cx="8147248" cy="3175001"/>
          </a:xfrm>
        </p:spPr>
        <p:txBody>
          <a:bodyPr/>
          <a:lstStyle/>
          <a:p>
            <a:r>
              <a:rPr lang="sr-Cyrl-RS" dirty="0" smtClean="0"/>
              <a:t>Данас сам </a:t>
            </a:r>
            <a:r>
              <a:rPr lang="sr-Cyrl-RS" dirty="0" smtClean="0">
                <a:solidFill>
                  <a:srgbClr val="FF0000"/>
                </a:solidFill>
              </a:rPr>
              <a:t>веома</a:t>
            </a:r>
            <a:r>
              <a:rPr lang="sr-Cyrl-RS" dirty="0" smtClean="0"/>
              <a:t> срећна.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Данас сам </a:t>
            </a:r>
            <a:r>
              <a:rPr lang="sr-Cyrl-RS" dirty="0" smtClean="0">
                <a:solidFill>
                  <a:srgbClr val="FF0000"/>
                </a:solidFill>
              </a:rPr>
              <a:t>врло</a:t>
            </a:r>
            <a:r>
              <a:rPr lang="sr-Cyrl-RS" dirty="0" smtClean="0"/>
              <a:t> срећна.</a:t>
            </a:r>
            <a:endParaRPr lang="de-CH" dirty="0" smtClean="0"/>
          </a:p>
          <a:p>
            <a:pPr marL="0" indent="0">
              <a:buNone/>
            </a:pPr>
            <a:endParaRPr lang="sr-Cyrl-R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9592" y="2453574"/>
            <a:ext cx="83884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600" dirty="0" smtClean="0"/>
              <a:t>Прилозима </a:t>
            </a:r>
            <a:r>
              <a:rPr lang="sr-Cyrl-RS" sz="2600" dirty="0" smtClean="0">
                <a:solidFill>
                  <a:srgbClr val="FF0000"/>
                </a:solidFill>
              </a:rPr>
              <a:t>врло</a:t>
            </a:r>
            <a:r>
              <a:rPr lang="sr-Cyrl-RS" sz="2600" dirty="0" smtClean="0"/>
              <a:t> и </a:t>
            </a:r>
            <a:r>
              <a:rPr lang="sr-Cyrl-RS" sz="2600" dirty="0" smtClean="0">
                <a:solidFill>
                  <a:srgbClr val="FF0000"/>
                </a:solidFill>
              </a:rPr>
              <a:t>веома</a:t>
            </a:r>
            <a:r>
              <a:rPr lang="sr-Cyrl-RS" sz="2600" dirty="0" smtClean="0"/>
              <a:t> </a:t>
            </a:r>
          </a:p>
          <a:p>
            <a:pPr algn="ctr"/>
            <a:r>
              <a:rPr lang="sr-Cyrl-RS" sz="2600" dirty="0" smtClean="0"/>
              <a:t>означили смо количину среће.</a:t>
            </a:r>
            <a:endParaRPr lang="de-CH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0"/>
            <a:ext cx="2546460" cy="254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376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89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915566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000" b="1" dirty="0" smtClean="0">
                <a:solidFill>
                  <a:srgbClr val="FF0000"/>
                </a:solidFill>
              </a:rPr>
              <a:t>Синоними</a:t>
            </a:r>
            <a:r>
              <a:rPr lang="sr-Cyrl-RS" sz="3000" dirty="0" smtClean="0">
                <a:solidFill>
                  <a:srgbClr val="FF0000"/>
                </a:solidFill>
              </a:rPr>
              <a:t> су ријечи које су по значењу исте или сличне другој ријечи, али се од ње разликују по облику.</a:t>
            </a:r>
            <a:endParaRPr lang="de-CH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613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19256" cy="1008112"/>
          </a:xfrm>
        </p:spPr>
        <p:txBody>
          <a:bodyPr>
            <a:noAutofit/>
          </a:bodyPr>
          <a:lstStyle/>
          <a:p>
            <a:pPr algn="l"/>
            <a:r>
              <a:rPr lang="sr-Cyrl-RS" sz="3500" dirty="0" smtClean="0"/>
              <a:t/>
            </a:r>
            <a:br>
              <a:rPr lang="sr-Cyrl-RS" sz="3500" dirty="0" smtClean="0"/>
            </a:br>
            <a:r>
              <a:rPr lang="sr-Cyrl-RS" sz="3500" dirty="0" smtClean="0"/>
              <a:t>Напиши </a:t>
            </a:r>
            <a:r>
              <a:rPr lang="sr-Cyrl-RS" sz="3500" dirty="0" smtClean="0">
                <a:solidFill>
                  <a:srgbClr val="FF0000"/>
                </a:solidFill>
              </a:rPr>
              <a:t>синониме</a:t>
            </a:r>
            <a:r>
              <a:rPr lang="sr-Cyrl-RS" sz="3500" dirty="0" smtClean="0"/>
              <a:t> за наведене ријечи: </a:t>
            </a:r>
            <a:r>
              <a:rPr lang="sr-Cyrl-RS" sz="3500" dirty="0" smtClean="0">
                <a:solidFill>
                  <a:srgbClr val="FF0000"/>
                </a:solidFill>
              </a:rPr>
              <a:t>	</a:t>
            </a:r>
            <a:r>
              <a:rPr lang="sr-Cyrl-RS" sz="3500" dirty="0" smtClean="0"/>
              <a:t/>
            </a:r>
            <a:br>
              <a:rPr lang="sr-Cyrl-RS" sz="3500" dirty="0" smtClean="0"/>
            </a:br>
            <a:endParaRPr lang="de-CH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Шија</a:t>
            </a:r>
          </a:p>
          <a:p>
            <a:pPr marL="0" indent="0">
              <a:buNone/>
            </a:pPr>
            <a:r>
              <a:rPr lang="sr-Cyrl-RS" dirty="0" smtClean="0"/>
              <a:t>Пенџер</a:t>
            </a:r>
          </a:p>
          <a:p>
            <a:pPr marL="0" indent="0">
              <a:buNone/>
            </a:pPr>
            <a:r>
              <a:rPr lang="sr-Cyrl-RS" dirty="0" smtClean="0"/>
              <a:t>Авлија</a:t>
            </a:r>
          </a:p>
          <a:p>
            <a:pPr marL="0" indent="0">
              <a:buNone/>
            </a:pPr>
            <a:r>
              <a:rPr lang="sr-Cyrl-RS" dirty="0" smtClean="0"/>
              <a:t>Муштулук</a:t>
            </a:r>
          </a:p>
          <a:p>
            <a:pPr marL="0" indent="0">
              <a:buNone/>
            </a:pPr>
            <a:r>
              <a:rPr lang="sr-Cyrl-RS" dirty="0"/>
              <a:t>П</a:t>
            </a:r>
            <a:r>
              <a:rPr lang="sr-Cyrl-RS" dirty="0" smtClean="0"/>
              <a:t>атриотизам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619672" y="1491630"/>
            <a:ext cx="57606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ight Arrow 6"/>
          <p:cNvSpPr/>
          <p:nvPr/>
        </p:nvSpPr>
        <p:spPr>
          <a:xfrm>
            <a:off x="1979712" y="2067694"/>
            <a:ext cx="576064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ight Arrow 8"/>
          <p:cNvSpPr/>
          <p:nvPr/>
        </p:nvSpPr>
        <p:spPr>
          <a:xfrm>
            <a:off x="2483768" y="3219822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Right Arrow 9"/>
          <p:cNvSpPr/>
          <p:nvPr/>
        </p:nvSpPr>
        <p:spPr>
          <a:xfrm>
            <a:off x="1943708" y="2643758"/>
            <a:ext cx="648072" cy="1080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Right Arrow 10"/>
          <p:cNvSpPr/>
          <p:nvPr/>
        </p:nvSpPr>
        <p:spPr>
          <a:xfrm>
            <a:off x="2987824" y="3795886"/>
            <a:ext cx="576064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Box 11"/>
          <p:cNvSpPr txBox="1"/>
          <p:nvPr/>
        </p:nvSpPr>
        <p:spPr>
          <a:xfrm>
            <a:off x="2502361" y="1245408"/>
            <a:ext cx="1240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врат</a:t>
            </a:r>
            <a:endParaRPr lang="de-CH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735796" y="1830183"/>
            <a:ext cx="1723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прозор</a:t>
            </a:r>
            <a:endParaRPr lang="de-CH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741898" y="2351370"/>
            <a:ext cx="1923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двориште</a:t>
            </a:r>
            <a:endParaRPr lang="de-CH" sz="32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3124347" y="2936145"/>
            <a:ext cx="179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награда</a:t>
            </a:r>
            <a:endParaRPr lang="de-CH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3468" y="353562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родољубље</a:t>
            </a:r>
            <a:endParaRPr lang="de-CH" sz="3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64" y="1059582"/>
            <a:ext cx="1917192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776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221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„Изговорена ријеч не може се вратити.“</vt:lpstr>
      <vt:lpstr>Једнозначне ријечи су : цвијеће, плућа, телефон, лустер, утичница...</vt:lpstr>
      <vt:lpstr>Вишезначне ријечи (глава)</vt:lpstr>
      <vt:lpstr>Какво значење има ријеч глава у наведеним реченицама?</vt:lpstr>
      <vt:lpstr>PowerPoint Presentation</vt:lpstr>
      <vt:lpstr>Синоними </vt:lpstr>
      <vt:lpstr>PowerPoint Presentation</vt:lpstr>
      <vt:lpstr> Напиши синониме за наведене ријечи:   </vt:lpstr>
      <vt:lpstr>  Задаћа: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Mamic Dragana</dc:creator>
  <cp:lastModifiedBy>Mamic Dragana</cp:lastModifiedBy>
  <cp:revision>21</cp:revision>
  <dcterms:created xsi:type="dcterms:W3CDTF">2021-02-04T13:50:08Z</dcterms:created>
  <dcterms:modified xsi:type="dcterms:W3CDTF">2021-02-04T17:21:23Z</dcterms:modified>
</cp:coreProperties>
</file>