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F86-5598-4848-A03C-B6A53631940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F09F0-4830-4624-B88F-F7ACE89C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6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F86-5598-4848-A03C-B6A53631940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F09F0-4830-4624-B88F-F7ACE89C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36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F86-5598-4848-A03C-B6A53631940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F09F0-4830-4624-B88F-F7ACE89C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3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F86-5598-4848-A03C-B6A53631940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F09F0-4830-4624-B88F-F7ACE89C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7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F86-5598-4848-A03C-B6A53631940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F09F0-4830-4624-B88F-F7ACE89C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0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F86-5598-4848-A03C-B6A53631940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F09F0-4830-4624-B88F-F7ACE89C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F86-5598-4848-A03C-B6A53631940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F09F0-4830-4624-B88F-F7ACE89C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68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F86-5598-4848-A03C-B6A53631940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F09F0-4830-4624-B88F-F7ACE89C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2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F86-5598-4848-A03C-B6A53631940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F09F0-4830-4624-B88F-F7ACE89C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72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F86-5598-4848-A03C-B6A53631940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F09F0-4830-4624-B88F-F7ACE89C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BF86-5598-4848-A03C-B6A53631940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F09F0-4830-4624-B88F-F7ACE89C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8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BF86-5598-4848-A03C-B6A53631940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F09F0-4830-4624-B88F-F7ACE89C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8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BA" b="1" dirty="0" smtClean="0"/>
              <a:t>ГЛАГОЛСКИ ВИД</a:t>
            </a:r>
            <a:br>
              <a:rPr lang="sr-Cyrl-BA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B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Вјежба и понављање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BA" b="1" dirty="0" smtClean="0">
                <a:solidFill>
                  <a:srgbClr val="FF0000"/>
                </a:solidFill>
              </a:rPr>
              <a:t>свршени</a:t>
            </a:r>
            <a:r>
              <a:rPr lang="sr-Cyrl-BA" b="1" dirty="0" smtClean="0"/>
              <a:t>          –         </a:t>
            </a:r>
            <a:r>
              <a:rPr lang="sr-Cyrl-BA" b="1" dirty="0" smtClean="0">
                <a:solidFill>
                  <a:srgbClr val="0070C0"/>
                </a:solidFill>
              </a:rPr>
              <a:t>несвршени</a:t>
            </a:r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sz="3600" dirty="0" smtClean="0"/>
              <a:t>устати и сјести                 сједити и љуљати се</a:t>
            </a:r>
            <a:endParaRPr lang="en-US" sz="3600" dirty="0"/>
          </a:p>
        </p:txBody>
      </p:sp>
      <p:pic>
        <p:nvPicPr>
          <p:cNvPr id="1026" name="Picture 2" descr="C:\Users\SN\Pictures\EJ\Sit_To_Stand_M.gi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934369"/>
            <a:ext cx="3238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N\Pictures\EJ\Heinrich_Rocking+(1)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77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1143000"/>
          </a:xfrm>
        </p:spPr>
        <p:txBody>
          <a:bodyPr/>
          <a:lstStyle/>
          <a:p>
            <a:r>
              <a:rPr lang="sr-Cyrl-BA" i="1" dirty="0" smtClean="0"/>
              <a:t>ХВАЛА НА ПАЖЊИ 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6369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sr-Cyrl-BA" dirty="0" smtClean="0"/>
              <a:t>ДА ПОНОВИМО!</a:t>
            </a:r>
          </a:p>
          <a:p>
            <a:pPr marL="0" indent="0">
              <a:buNone/>
            </a:pPr>
            <a:r>
              <a:rPr lang="sr-Cyrl-BA" dirty="0" smtClean="0"/>
              <a:t>Шта су то глаголи?</a:t>
            </a:r>
          </a:p>
          <a:p>
            <a:pPr marL="0" indent="0">
              <a:buNone/>
            </a:pPr>
            <a:r>
              <a:rPr lang="sr-Cyrl-BA" b="1" dirty="0" smtClean="0"/>
              <a:t>Глаголи су промјенљиве ријечи које означавају :</a:t>
            </a:r>
          </a:p>
          <a:p>
            <a:pPr marL="0" indent="0">
              <a:buNone/>
            </a:pPr>
            <a:r>
              <a:rPr lang="sr-Cyrl-BA" b="1" dirty="0" smtClean="0"/>
              <a:t>- радњу</a:t>
            </a:r>
            <a:r>
              <a:rPr lang="sr-Cyrl-BA" dirty="0" smtClean="0"/>
              <a:t>: учити, писати, правити...</a:t>
            </a:r>
          </a:p>
          <a:p>
            <a:pPr marL="0" indent="0">
              <a:buNone/>
            </a:pPr>
            <a:r>
              <a:rPr lang="sr-Cyrl-BA" b="1" dirty="0" smtClean="0"/>
              <a:t>- стање</a:t>
            </a:r>
            <a:r>
              <a:rPr lang="sr-Cyrl-BA" dirty="0" smtClean="0"/>
              <a:t>: спавати, лежати, стајати...</a:t>
            </a:r>
          </a:p>
          <a:p>
            <a:pPr marL="0" indent="0">
              <a:buNone/>
            </a:pPr>
            <a:r>
              <a:rPr lang="sr-Cyrl-BA" b="1" dirty="0" smtClean="0"/>
              <a:t>- збивање</a:t>
            </a:r>
            <a:r>
              <a:rPr lang="sr-Cyrl-BA" dirty="0" smtClean="0"/>
              <a:t>: кишити, сијевати, свитати...</a:t>
            </a:r>
          </a:p>
        </p:txBody>
      </p:sp>
    </p:spTree>
    <p:extLst>
      <p:ext uri="{BB962C8B-B14F-4D97-AF65-F5344CB8AC3E}">
        <p14:creationId xmlns:p14="http://schemas.microsoft.com/office/powerpoint/2010/main" val="416238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2952327"/>
          </a:xfrm>
        </p:spPr>
        <p:txBody>
          <a:bodyPr>
            <a:normAutofit fontScale="92500" lnSpcReduction="10000"/>
          </a:bodyPr>
          <a:lstStyle/>
          <a:p>
            <a:r>
              <a:rPr lang="sr-Cyrl-BA" dirty="0" smtClean="0"/>
              <a:t>ДА ПОНОВИМО!</a:t>
            </a:r>
          </a:p>
          <a:p>
            <a:pPr marL="0" indent="0">
              <a:buNone/>
            </a:pPr>
            <a:r>
              <a:rPr lang="sr-Cyrl-BA" dirty="0" smtClean="0"/>
              <a:t>Шта је то глаголски вид?</a:t>
            </a:r>
          </a:p>
          <a:p>
            <a:pPr marL="0" indent="0">
              <a:buNone/>
            </a:pPr>
            <a:r>
              <a:rPr lang="sr-Cyrl-BA" b="1" dirty="0" smtClean="0"/>
              <a:t>Глаголски вид је особина глагола да искаже трајање радње, стања или збивања.</a:t>
            </a:r>
          </a:p>
          <a:p>
            <a:pPr marL="0" indent="0">
              <a:buNone/>
            </a:pPr>
            <a:endParaRPr lang="sr-Cyrl-BA" b="1" dirty="0" smtClean="0"/>
          </a:p>
          <a:p>
            <a:pPr marL="0" indent="0">
              <a:buNone/>
            </a:pPr>
            <a:r>
              <a:rPr lang="sr-Cyrl-BA" b="1" dirty="0" smtClean="0"/>
              <a:t>Глаголски вид је подјела глагола по трајању.</a:t>
            </a:r>
          </a:p>
          <a:p>
            <a:pPr marL="0" indent="0">
              <a:buNone/>
            </a:pPr>
            <a:endParaRPr lang="sr-Cyrl-BA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55576" y="3703555"/>
            <a:ext cx="280831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000" b="1" dirty="0" smtClean="0">
                <a:solidFill>
                  <a:srgbClr val="FF0000"/>
                </a:solidFill>
              </a:rPr>
              <a:t>СВРШЕНИ</a:t>
            </a:r>
            <a:r>
              <a:rPr lang="sr-Cyrl-BA" sz="4000" b="1" dirty="0" smtClean="0"/>
              <a:t> </a:t>
            </a:r>
          </a:p>
          <a:p>
            <a:pPr algn="ctr"/>
            <a:r>
              <a:rPr lang="sr-Cyrl-BA" sz="2400" dirty="0"/>
              <a:t>К</a:t>
            </a:r>
            <a:r>
              <a:rPr lang="sr-Cyrl-BA" sz="2400" dirty="0" smtClean="0"/>
              <a:t>азују радњу која  не траје, чије трајање је </a:t>
            </a:r>
            <a:r>
              <a:rPr lang="sr-Cyrl-BA" sz="2400" b="1" i="1" dirty="0" smtClean="0"/>
              <a:t>ограничено.</a:t>
            </a:r>
            <a:endParaRPr lang="en-US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3703555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000" b="1" dirty="0" smtClean="0">
                <a:solidFill>
                  <a:srgbClr val="0070C0"/>
                </a:solidFill>
              </a:rPr>
              <a:t>НЕСВРШЕНИ </a:t>
            </a:r>
          </a:p>
          <a:p>
            <a:pPr algn="ctr"/>
            <a:r>
              <a:rPr lang="sr-Cyrl-BA" sz="2400" dirty="0"/>
              <a:t>К</a:t>
            </a:r>
            <a:r>
              <a:rPr lang="sr-Cyrl-BA" sz="2400" dirty="0" smtClean="0"/>
              <a:t>азују радњу која није завршена, чије трајање је </a:t>
            </a:r>
            <a:r>
              <a:rPr lang="sr-Cyrl-BA" sz="2400" b="1" i="1" dirty="0" smtClean="0"/>
              <a:t>неограничено.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53810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1580" y="1124744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000" b="1" dirty="0" smtClean="0">
                <a:solidFill>
                  <a:srgbClr val="FF0000"/>
                </a:solidFill>
              </a:rPr>
              <a:t>СВРШЕНИ </a:t>
            </a:r>
          </a:p>
          <a:p>
            <a:pPr algn="ctr"/>
            <a:r>
              <a:rPr lang="sr-Cyrl-BA" sz="2400" b="1" dirty="0" smtClean="0"/>
              <a:t>радња која не траје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4164360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НЕСВРШЕНИ</a:t>
            </a:r>
            <a:r>
              <a:rPr lang="sr-Cyrl-BA" sz="4000" b="1" dirty="0" smtClean="0"/>
              <a:t> </a:t>
            </a:r>
            <a:r>
              <a:rPr lang="sr-Cyrl-BA" sz="2400" b="1" dirty="0" smtClean="0"/>
              <a:t>радњу која није завршена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01236" y="620688"/>
            <a:ext cx="3443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solidFill>
                  <a:srgbClr val="FF0000"/>
                </a:solidFill>
              </a:rPr>
              <a:t>ПОЧЕТНО-СВРШЕНИ</a:t>
            </a:r>
          </a:p>
          <a:p>
            <a:r>
              <a:rPr lang="sr-Cyrl-BA" sz="2400" dirty="0"/>
              <a:t>з</a:t>
            </a:r>
            <a:r>
              <a:rPr lang="sr-Cyrl-BA" sz="2400" dirty="0" smtClean="0"/>
              <a:t>авршен почетак радње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17545" y="1494075"/>
            <a:ext cx="393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solidFill>
                  <a:srgbClr val="FF0000"/>
                </a:solidFill>
              </a:rPr>
              <a:t>ЗАВРШНО-СВРШЕНИ</a:t>
            </a:r>
          </a:p>
          <a:p>
            <a:r>
              <a:rPr lang="sr-Cyrl-BA" sz="2400" dirty="0" smtClean="0"/>
              <a:t>завршен крај неке радње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17545" y="2420888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solidFill>
                  <a:srgbClr val="FF0000"/>
                </a:solidFill>
              </a:rPr>
              <a:t>ТРЕНУТНО-СВРШЕНИ</a:t>
            </a:r>
          </a:p>
          <a:p>
            <a:r>
              <a:rPr lang="sr-Cyrl-BA" sz="2400" dirty="0" smtClean="0"/>
              <a:t>цијела радња готова  у тренутку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0689" y="3979800"/>
            <a:ext cx="3443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ТРАЈНИ</a:t>
            </a:r>
          </a:p>
          <a:p>
            <a:r>
              <a:rPr lang="sr-Cyrl-BA" sz="2400" dirty="0" smtClean="0"/>
              <a:t>непрекидна радња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17545" y="4826080"/>
            <a:ext cx="3443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УЧЕСТАЛИ</a:t>
            </a:r>
          </a:p>
          <a:p>
            <a:r>
              <a:rPr lang="sr-Cyrl-BA" sz="2400" dirty="0" smtClean="0"/>
              <a:t>радња која се прекида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24562" y="727249"/>
            <a:ext cx="3528392" cy="1872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7564" y="3766865"/>
            <a:ext cx="3528392" cy="1872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4339" y="5949280"/>
            <a:ext cx="7269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i="1" dirty="0" smtClean="0"/>
              <a:t>За лакше одређивање гл.вида : </a:t>
            </a:r>
          </a:p>
          <a:p>
            <a:r>
              <a:rPr lang="sr-Cyrl-BA" b="1" i="1" dirty="0" smtClean="0"/>
              <a:t>Испред несвршених глагола може се употријебити  глагол ПОЧЕТИ.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93841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870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r-Cyrl-BA" sz="2800" dirty="0" smtClean="0"/>
              <a:t>Одредимо сљедеће глаголе по глаголском виду: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929" y="1183648"/>
            <a:ext cx="3129936" cy="51667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BA" sz="2600" b="1" dirty="0" smtClean="0"/>
              <a:t>Препливати -</a:t>
            </a:r>
          </a:p>
          <a:p>
            <a:pPr marL="0" indent="0">
              <a:buNone/>
            </a:pPr>
            <a:r>
              <a:rPr lang="sr-Cyrl-BA" sz="2600" b="1" dirty="0" smtClean="0"/>
              <a:t>Трепнути	-</a:t>
            </a:r>
          </a:p>
          <a:p>
            <a:pPr marL="0" indent="0">
              <a:buNone/>
            </a:pPr>
            <a:r>
              <a:rPr lang="sr-Cyrl-BA" sz="2600" b="1" dirty="0" smtClean="0"/>
              <a:t>Летјети	-</a:t>
            </a:r>
          </a:p>
          <a:p>
            <a:pPr marL="0" indent="0">
              <a:buNone/>
            </a:pPr>
            <a:r>
              <a:rPr lang="sr-Cyrl-BA" sz="2600" b="1" dirty="0" smtClean="0"/>
              <a:t>Полетјети	-</a:t>
            </a:r>
          </a:p>
          <a:p>
            <a:pPr marL="0" indent="0">
              <a:buNone/>
            </a:pPr>
            <a:r>
              <a:rPr lang="sr-Cyrl-BA" sz="2600" b="1" dirty="0" smtClean="0"/>
              <a:t>Долетјети	-</a:t>
            </a:r>
          </a:p>
          <a:p>
            <a:pPr marL="0" indent="0">
              <a:buNone/>
            </a:pPr>
            <a:r>
              <a:rPr lang="sr-Cyrl-BA" sz="2600" b="1" dirty="0" smtClean="0"/>
              <a:t>Пасти 		-</a:t>
            </a:r>
          </a:p>
          <a:p>
            <a:pPr marL="0" indent="0">
              <a:buNone/>
            </a:pPr>
            <a:r>
              <a:rPr lang="sr-Cyrl-BA" sz="2600" b="1" dirty="0" smtClean="0"/>
              <a:t>Одмахивати	-</a:t>
            </a:r>
          </a:p>
          <a:p>
            <a:pPr marL="0" indent="0">
              <a:buNone/>
            </a:pPr>
            <a:r>
              <a:rPr lang="sr-Cyrl-BA" sz="2600" b="1" dirty="0" smtClean="0"/>
              <a:t>Учити		-</a:t>
            </a:r>
          </a:p>
          <a:p>
            <a:pPr marL="0" indent="0">
              <a:buNone/>
            </a:pPr>
            <a:r>
              <a:rPr lang="sr-Cyrl-BA" sz="2600" b="1" dirty="0" smtClean="0"/>
              <a:t>Запјевати	-</a:t>
            </a:r>
          </a:p>
          <a:p>
            <a:pPr marL="0" indent="0">
              <a:buNone/>
            </a:pPr>
            <a:r>
              <a:rPr lang="sr-Cyrl-BA" sz="2600" b="1" dirty="0" smtClean="0"/>
              <a:t>Претрчавати	-</a:t>
            </a:r>
          </a:p>
          <a:p>
            <a:pPr marL="0" indent="0">
              <a:buNone/>
            </a:pPr>
            <a:r>
              <a:rPr lang="sr-Cyrl-BA" sz="2600" b="1" dirty="0" smtClean="0"/>
              <a:t>Лећи		-</a:t>
            </a:r>
          </a:p>
          <a:p>
            <a:pPr marL="0" indent="0">
              <a:buNone/>
            </a:pPr>
            <a:endParaRPr lang="sr-Cyrl-BA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58617" y="1183649"/>
            <a:ext cx="2890664" cy="51432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Свршени</a:t>
            </a:r>
            <a:r>
              <a:rPr lang="sr-Cyrl-BA" sz="2600" b="1" dirty="0"/>
              <a:t> </a:t>
            </a:r>
            <a:r>
              <a:rPr lang="sr-Cyrl-BA" sz="2600" b="1" dirty="0" smtClean="0"/>
              <a:t>	&gt;</a:t>
            </a:r>
          </a:p>
          <a:p>
            <a:pPr marL="0" indent="0">
              <a:buFont typeface="Arial" pitchFamily="34" charset="0"/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Свршени</a:t>
            </a:r>
            <a:r>
              <a:rPr lang="sr-Cyrl-BA" sz="2600" b="1" dirty="0" smtClean="0"/>
              <a:t>	&gt;</a:t>
            </a:r>
          </a:p>
          <a:p>
            <a:pPr marL="0" indent="0">
              <a:buFont typeface="Arial" pitchFamily="34" charset="0"/>
              <a:buNone/>
            </a:pPr>
            <a:r>
              <a:rPr lang="sr-Cyrl-BA" sz="2600" b="1" dirty="0" smtClean="0">
                <a:solidFill>
                  <a:srgbClr val="0070C0"/>
                </a:solidFill>
              </a:rPr>
              <a:t>Несвршени</a:t>
            </a:r>
            <a:r>
              <a:rPr lang="sr-Cyrl-BA" sz="2600" b="1" dirty="0" smtClean="0"/>
              <a:t>	&gt;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Свршени</a:t>
            </a:r>
            <a:r>
              <a:rPr lang="sr-Cyrl-BA" sz="2600" b="1" dirty="0" smtClean="0"/>
              <a:t>	&gt;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Свршени</a:t>
            </a:r>
            <a:r>
              <a:rPr lang="sr-Cyrl-BA" sz="2600" b="1" dirty="0" smtClean="0"/>
              <a:t>	&gt;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Свршени</a:t>
            </a:r>
            <a:r>
              <a:rPr lang="sr-Cyrl-BA" sz="2600" b="1" dirty="0" smtClean="0"/>
              <a:t>	&gt;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0070C0"/>
                </a:solidFill>
              </a:rPr>
              <a:t>Несвршени</a:t>
            </a:r>
            <a:r>
              <a:rPr lang="sr-Cyrl-BA" sz="2600" b="1" dirty="0" smtClean="0"/>
              <a:t>	&gt;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0070C0"/>
                </a:solidFill>
              </a:rPr>
              <a:t>Несвршени</a:t>
            </a:r>
            <a:r>
              <a:rPr lang="sr-Cyrl-BA" sz="2600" b="1" dirty="0" smtClean="0"/>
              <a:t>	&gt;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Свршени</a:t>
            </a:r>
            <a:r>
              <a:rPr lang="sr-Cyrl-BA" sz="2600" b="1" dirty="0" smtClean="0"/>
              <a:t>	&gt;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0070C0"/>
                </a:solidFill>
              </a:rPr>
              <a:t>Несвршени</a:t>
            </a:r>
            <a:r>
              <a:rPr lang="sr-Cyrl-BA" sz="2600" b="1" dirty="0" smtClean="0"/>
              <a:t>	&gt;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Свршени</a:t>
            </a:r>
            <a:r>
              <a:rPr lang="sr-Cyrl-BA" sz="2600" b="1" dirty="0" smtClean="0"/>
              <a:t>	&gt;</a:t>
            </a:r>
          </a:p>
          <a:p>
            <a:pPr marL="0" indent="0">
              <a:buNone/>
            </a:pPr>
            <a:endParaRPr lang="sr-Cyrl-BA" sz="2400" b="1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76056" y="1183649"/>
            <a:ext cx="3672408" cy="51432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Завршно-свршени 	</a:t>
            </a:r>
          </a:p>
          <a:p>
            <a:pPr marL="0" indent="0">
              <a:buFont typeface="Arial" pitchFamily="34" charset="0"/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Тренутно-свршени	</a:t>
            </a:r>
          </a:p>
          <a:p>
            <a:pPr marL="0" indent="0">
              <a:buFont typeface="Arial" pitchFamily="34" charset="0"/>
              <a:buNone/>
            </a:pPr>
            <a:r>
              <a:rPr lang="sr-Cyrl-BA" sz="2600" b="1" dirty="0" smtClean="0">
                <a:solidFill>
                  <a:srgbClr val="0070C0"/>
                </a:solidFill>
              </a:rPr>
              <a:t>Трајни</a:t>
            </a:r>
            <a:r>
              <a:rPr lang="sr-Cyrl-BA" sz="2600" b="1" dirty="0" smtClean="0"/>
              <a:t>	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Почетно-свршени	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Завршно-свршени 	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Тренутно-свршени</a:t>
            </a:r>
            <a:r>
              <a:rPr lang="sr-Cyrl-BA" sz="2600" b="1" dirty="0" smtClean="0"/>
              <a:t>	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0070C0"/>
                </a:solidFill>
              </a:rPr>
              <a:t>Учестали	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0070C0"/>
                </a:solidFill>
              </a:rPr>
              <a:t>Трајни	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Почетно-свршени	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0070C0"/>
                </a:solidFill>
              </a:rPr>
              <a:t>Учестали	</a:t>
            </a:r>
          </a:p>
          <a:p>
            <a:pPr marL="0" indent="0">
              <a:buNone/>
            </a:pPr>
            <a:r>
              <a:rPr lang="sr-Cyrl-BA" sz="2600" b="1" dirty="0" smtClean="0">
                <a:solidFill>
                  <a:srgbClr val="FF0000"/>
                </a:solidFill>
              </a:rPr>
              <a:t>Тренутно-свршени</a:t>
            </a:r>
            <a:r>
              <a:rPr lang="sr-Cyrl-BA" sz="2600" b="1" dirty="0" smtClean="0"/>
              <a:t>	</a:t>
            </a:r>
          </a:p>
          <a:p>
            <a:pPr marL="0" indent="0">
              <a:buNone/>
            </a:pPr>
            <a:endParaRPr lang="sr-Cyrl-BA" sz="2400" b="1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1520" y="6326935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b="1" i="1" dirty="0" smtClean="0"/>
              <a:t>Испред несвршених глагола може се употријебити  глагол ПОЧЕТИ.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94416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2800" dirty="0" smtClean="0"/>
              <a:t>Одредимо глаголски вид сљедећим глаголима у реченицама: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1"/>
            <a:ext cx="8229600" cy="19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BA" b="1" dirty="0" smtClean="0"/>
              <a:t>Током распуста смо доста читали али смо се и играли. Прочитао сам два романа и одиграо безброј видео-игрица.     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4293096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/>
              <a:t>1. Одредимо и означимо глаголе.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302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2800" dirty="0" smtClean="0"/>
              <a:t>Одредимо глаголски вид сљедећим глаголима у реченицама: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1"/>
            <a:ext cx="8229600" cy="19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BA" b="1" dirty="0" smtClean="0"/>
              <a:t>Током распуста </a:t>
            </a:r>
            <a:r>
              <a:rPr lang="sr-Cyrl-BA" b="1" u="sng" dirty="0" smtClean="0">
                <a:solidFill>
                  <a:schemeClr val="accent6">
                    <a:lumMod val="75000"/>
                  </a:schemeClr>
                </a:solidFill>
              </a:rPr>
              <a:t>смо</a:t>
            </a:r>
            <a:r>
              <a:rPr lang="sr-Cyrl-BA" b="1" dirty="0" smtClean="0"/>
              <a:t> доста </a:t>
            </a:r>
            <a:r>
              <a:rPr lang="sr-Cyrl-BA" b="1" u="sng" dirty="0" smtClean="0">
                <a:solidFill>
                  <a:schemeClr val="accent6">
                    <a:lumMod val="75000"/>
                  </a:schemeClr>
                </a:solidFill>
              </a:rPr>
              <a:t>читали</a:t>
            </a:r>
            <a:r>
              <a:rPr lang="sr-Cyrl-BA" b="1" dirty="0" smtClean="0"/>
              <a:t> али </a:t>
            </a:r>
            <a:r>
              <a:rPr lang="sr-Cyrl-BA" b="1" u="sng" dirty="0" smtClean="0">
                <a:solidFill>
                  <a:schemeClr val="accent6">
                    <a:lumMod val="75000"/>
                  </a:schemeClr>
                </a:solidFill>
              </a:rPr>
              <a:t>смо се </a:t>
            </a:r>
            <a:r>
              <a:rPr lang="sr-Cyrl-BA" b="1" dirty="0" smtClean="0"/>
              <a:t>и </a:t>
            </a:r>
            <a:r>
              <a:rPr lang="sr-Cyrl-BA" b="1" u="sng" dirty="0" smtClean="0">
                <a:solidFill>
                  <a:schemeClr val="accent6">
                    <a:lumMod val="75000"/>
                  </a:schemeClr>
                </a:solidFill>
              </a:rPr>
              <a:t>играли</a:t>
            </a:r>
            <a:r>
              <a:rPr lang="sr-Cyrl-BA" b="1" dirty="0" smtClean="0"/>
              <a:t>.</a:t>
            </a:r>
            <a:r>
              <a:rPr lang="sr-Cyrl-BA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r-Cyrl-BA" b="1" u="sng" dirty="0" smtClean="0">
                <a:solidFill>
                  <a:schemeClr val="accent6">
                    <a:lumMod val="75000"/>
                  </a:schemeClr>
                </a:solidFill>
              </a:rPr>
              <a:t>Прочитао сам </a:t>
            </a:r>
            <a:r>
              <a:rPr lang="sr-Cyrl-BA" b="1" dirty="0" smtClean="0"/>
              <a:t>два романа и </a:t>
            </a:r>
            <a:r>
              <a:rPr lang="sr-Cyrl-BA" b="1" u="sng" dirty="0" smtClean="0">
                <a:solidFill>
                  <a:schemeClr val="accent6">
                    <a:lumMod val="75000"/>
                  </a:schemeClr>
                </a:solidFill>
              </a:rPr>
              <a:t>одиграо</a:t>
            </a:r>
            <a:r>
              <a:rPr lang="sr-Cyrl-BA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r-Cyrl-BA" b="1" dirty="0" smtClean="0"/>
              <a:t>безброј видео-игрица.     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4293096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/>
              <a:t>1. Одредимо и означимо глаголе.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75210" y="4825948"/>
            <a:ext cx="7109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/>
              <a:t>2. Издвојимо глаголе и одредимо њихов инфинитив.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881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2800" dirty="0" smtClean="0"/>
              <a:t>Одредимо глаголски вид сљедећим глаголима у реченицама: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1"/>
            <a:ext cx="8229600" cy="19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BA" b="1" dirty="0" smtClean="0"/>
              <a:t>Током распуста </a:t>
            </a:r>
            <a:r>
              <a:rPr lang="sr-Cyrl-BA" b="1" u="sng" dirty="0" smtClean="0">
                <a:solidFill>
                  <a:schemeClr val="accent6">
                    <a:lumMod val="75000"/>
                  </a:schemeClr>
                </a:solidFill>
              </a:rPr>
              <a:t>смо</a:t>
            </a:r>
            <a:r>
              <a:rPr lang="sr-Cyrl-BA" b="1" dirty="0" smtClean="0"/>
              <a:t> доста </a:t>
            </a:r>
            <a:r>
              <a:rPr lang="sr-Cyrl-BA" b="1" u="sng" dirty="0" smtClean="0">
                <a:solidFill>
                  <a:schemeClr val="accent6">
                    <a:lumMod val="75000"/>
                  </a:schemeClr>
                </a:solidFill>
              </a:rPr>
              <a:t>читали</a:t>
            </a:r>
            <a:r>
              <a:rPr lang="sr-Cyrl-BA" b="1" dirty="0" smtClean="0"/>
              <a:t> али </a:t>
            </a:r>
            <a:r>
              <a:rPr lang="sr-Cyrl-BA" b="1" u="sng" dirty="0" smtClean="0">
                <a:solidFill>
                  <a:schemeClr val="accent6">
                    <a:lumMod val="75000"/>
                  </a:schemeClr>
                </a:solidFill>
              </a:rPr>
              <a:t>смо се </a:t>
            </a:r>
            <a:r>
              <a:rPr lang="sr-Cyrl-BA" b="1" dirty="0" smtClean="0"/>
              <a:t>и </a:t>
            </a:r>
            <a:r>
              <a:rPr lang="sr-Cyrl-BA" b="1" u="sng" dirty="0" smtClean="0">
                <a:solidFill>
                  <a:schemeClr val="accent6">
                    <a:lumMod val="75000"/>
                  </a:schemeClr>
                </a:solidFill>
              </a:rPr>
              <a:t>играли</a:t>
            </a:r>
            <a:r>
              <a:rPr lang="sr-Cyrl-BA" b="1" dirty="0" smtClean="0"/>
              <a:t>.</a:t>
            </a:r>
            <a:r>
              <a:rPr lang="sr-Cyrl-BA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r-Cyrl-BA" b="1" u="sng" dirty="0" smtClean="0">
                <a:solidFill>
                  <a:schemeClr val="accent6">
                    <a:lumMod val="75000"/>
                  </a:schemeClr>
                </a:solidFill>
              </a:rPr>
              <a:t>Прочитао сам </a:t>
            </a:r>
            <a:r>
              <a:rPr lang="sr-Cyrl-BA" b="1" dirty="0" smtClean="0"/>
              <a:t>два романа и </a:t>
            </a:r>
            <a:r>
              <a:rPr lang="sr-Cyrl-BA" b="1" u="sng" dirty="0" smtClean="0">
                <a:solidFill>
                  <a:schemeClr val="accent6">
                    <a:lumMod val="75000"/>
                  </a:schemeClr>
                </a:solidFill>
              </a:rPr>
              <a:t>одиграо</a:t>
            </a:r>
            <a:r>
              <a:rPr lang="sr-Cyrl-BA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r-Cyrl-BA" b="1" dirty="0" smtClean="0"/>
              <a:t>безброј видео-игрица.     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62086" y="3830070"/>
            <a:ext cx="1947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dirty="0" smtClean="0"/>
              <a:t>смо читали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4340933"/>
            <a:ext cx="2366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dirty="0" smtClean="0"/>
              <a:t>смо се играли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4864153"/>
            <a:ext cx="239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dirty="0"/>
              <a:t>п</a:t>
            </a:r>
            <a:r>
              <a:rPr lang="sr-Cyrl-BA" sz="2800" b="1" dirty="0" smtClean="0"/>
              <a:t>рочитао сам 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5386898"/>
            <a:ext cx="1466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dirty="0" smtClean="0"/>
              <a:t>одиграо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43201" y="3817713"/>
            <a:ext cx="1215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dirty="0" smtClean="0"/>
              <a:t>читати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59915" y="4340458"/>
            <a:ext cx="1220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dirty="0" smtClean="0"/>
              <a:t>играти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22508" y="4863678"/>
            <a:ext cx="1792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dirty="0" smtClean="0"/>
              <a:t>прочитати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76020" y="5432209"/>
            <a:ext cx="16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dirty="0" smtClean="0"/>
              <a:t>одиграти</a:t>
            </a:r>
            <a:endParaRPr lang="en-US" sz="2800" b="1" dirty="0"/>
          </a:p>
        </p:txBody>
      </p:sp>
      <p:sp>
        <p:nvSpPr>
          <p:cNvPr id="4" name="Right Brace 3"/>
          <p:cNvSpPr/>
          <p:nvPr/>
        </p:nvSpPr>
        <p:spPr>
          <a:xfrm>
            <a:off x="6305061" y="3830070"/>
            <a:ext cx="360040" cy="8950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6306611" y="5015044"/>
            <a:ext cx="360040" cy="8950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48264" y="407932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rgbClr val="0070C0"/>
                </a:solidFill>
              </a:rPr>
              <a:t>НЕСВРШЕНИ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8264" y="52791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rgbClr val="FF0000"/>
                </a:solidFill>
              </a:rPr>
              <a:t>СВРШЕНИ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7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4" grpId="0" animBg="1"/>
      <p:bldP spid="15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BA" dirty="0" smtClean="0"/>
              <a:t>За самосталан рад! </a:t>
            </a:r>
            <a:br>
              <a:rPr lang="sr-Cyrl-BA" dirty="0" smtClean="0"/>
            </a:br>
            <a:r>
              <a:rPr lang="sr-Cyrl-BA" sz="3100" dirty="0" smtClean="0"/>
              <a:t>Одредите глаголски вид за понуђене глаголе.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r-Cyrl-BA" dirty="0" smtClean="0"/>
              <a:t>Сањати - 		</a:t>
            </a:r>
            <a:endParaRPr lang="sr-Cyrl-BA" dirty="0" smtClean="0"/>
          </a:p>
          <a:p>
            <a:pPr marL="0" indent="0">
              <a:buNone/>
            </a:pPr>
            <a:r>
              <a:rPr lang="sr-Cyrl-BA" dirty="0" smtClean="0"/>
              <a:t>Ући - 			 </a:t>
            </a:r>
          </a:p>
          <a:p>
            <a:pPr marL="0" indent="0">
              <a:buNone/>
            </a:pPr>
            <a:r>
              <a:rPr lang="sr-Cyrl-BA" dirty="0" smtClean="0"/>
              <a:t>Одиграти </a:t>
            </a:r>
            <a:r>
              <a:rPr lang="sr-Cyrl-BA" dirty="0" smtClean="0"/>
              <a:t>- 		</a:t>
            </a:r>
          </a:p>
          <a:p>
            <a:pPr marL="0" indent="0">
              <a:buNone/>
            </a:pPr>
            <a:r>
              <a:rPr lang="sr-Cyrl-BA" dirty="0" smtClean="0"/>
              <a:t>Повикати -		</a:t>
            </a:r>
            <a:endParaRPr lang="sr-Cyrl-BA" dirty="0" smtClean="0"/>
          </a:p>
          <a:p>
            <a:pPr marL="0" indent="0">
              <a:buNone/>
            </a:pPr>
            <a:r>
              <a:rPr lang="sr-Cyrl-BA" dirty="0" smtClean="0"/>
              <a:t>Викати - 		</a:t>
            </a:r>
          </a:p>
          <a:p>
            <a:pPr marL="0" indent="0">
              <a:buNone/>
            </a:pPr>
            <a:r>
              <a:rPr lang="sr-Cyrl-BA" dirty="0" smtClean="0"/>
              <a:t>Подврискивати </a:t>
            </a:r>
            <a:r>
              <a:rPr lang="sr-Cyrl-BA" dirty="0" smtClean="0"/>
              <a:t>-	</a:t>
            </a:r>
          </a:p>
          <a:p>
            <a:pPr marL="0" indent="0">
              <a:buNone/>
            </a:pPr>
            <a:r>
              <a:rPr lang="sr-Cyrl-BA" dirty="0" smtClean="0"/>
              <a:t>Пловити - 			</a:t>
            </a:r>
          </a:p>
          <a:p>
            <a:pPr marL="0" indent="0">
              <a:buNone/>
            </a:pPr>
            <a:r>
              <a:rPr lang="sr-Cyrl-BA" dirty="0" smtClean="0"/>
              <a:t>Запловити - 		</a:t>
            </a:r>
          </a:p>
          <a:p>
            <a:pPr marL="0" indent="0">
              <a:buNone/>
            </a:pPr>
            <a:r>
              <a:rPr lang="sr-Cyrl-BA" dirty="0" smtClean="0"/>
              <a:t>Допловити - 	</a:t>
            </a:r>
            <a:endParaRPr lang="sr-Cyrl-BA" dirty="0" smtClean="0"/>
          </a:p>
          <a:p>
            <a:pPr marL="0" indent="0">
              <a:buNone/>
            </a:pPr>
            <a:r>
              <a:rPr lang="sr-Cyrl-BA" dirty="0" smtClean="0"/>
              <a:t>Помишљати - 	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81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304</Words>
  <Application>Microsoft Office PowerPoint</Application>
  <PresentationFormat>On-screen Show (4:3)</PresentationFormat>
  <Paragraphs>99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ГЛАГОЛСКИ ВИД </vt:lpstr>
      <vt:lpstr>PowerPoint Presentation</vt:lpstr>
      <vt:lpstr>PowerPoint Presentation</vt:lpstr>
      <vt:lpstr>PowerPoint Presentation</vt:lpstr>
      <vt:lpstr>Одредимо сљедеће глаголе по глаголском виду:</vt:lpstr>
      <vt:lpstr>Одредимо глаголски вид сљедећим глаголима у реченицама:</vt:lpstr>
      <vt:lpstr>Одредимо глаголски вид сљедећим глаголима у реченицама:</vt:lpstr>
      <vt:lpstr>Одредимо глаголски вид сљедећим глаголима у реченицама:</vt:lpstr>
      <vt:lpstr>За самосталан рад!  Одредите глаголски вид за понуђене глаголе.</vt:lpstr>
      <vt:lpstr>свршени          –         несвршени устати и сјести                 сједити и љуљати се</vt:lpstr>
      <vt:lpstr>ХВАЛА НА ПАЖЊИ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ГЛАГОЛСКИ ВИД</dc:title>
  <dc:creator>SN</dc:creator>
  <cp:lastModifiedBy>SN</cp:lastModifiedBy>
  <cp:revision>26</cp:revision>
  <dcterms:created xsi:type="dcterms:W3CDTF">2021-02-03T20:32:21Z</dcterms:created>
  <dcterms:modified xsi:type="dcterms:W3CDTF">2021-02-04T15:45:07Z</dcterms:modified>
</cp:coreProperties>
</file>