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 smtClean="0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R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 smtClean="0"/>
              <a:t>Kliknite na ikonu i dodajte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 smtClean="0"/>
              <a:t>Kliknite na ikonu i dodajte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 smtClean="0"/>
              <a:t>Kliknite na ikonu i dodajte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R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3320911"/>
          </a:xfrm>
        </p:spPr>
        <p:txBody>
          <a:bodyPr>
            <a:normAutofit/>
          </a:bodyPr>
          <a:lstStyle/>
          <a:p>
            <a:r>
              <a:rPr lang="sr-Cyrl-R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Боја, површина, маса, волумен</a:t>
            </a:r>
            <a:br>
              <a:rPr lang="sr-Cyrl-RS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ОРАХ У ЉУСЦИ</a:t>
            </a:r>
            <a:endParaRPr lang="bs-Latn-B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54921" y="489858"/>
            <a:ext cx="8689976" cy="1371599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Ликовна култура 5. разред</a:t>
            </a:r>
            <a:endParaRPr lang="bs-Latn-B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0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30016"/>
            <a:ext cx="6000336" cy="400242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Уколико немате орах у кући послужите се изворима са интернета или фотографијама које можете видјети у прилогу.</a:t>
            </a:r>
            <a:endParaRPr lang="bs-Latn-B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Čuvar mesta za sadržaj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6" y="1828799"/>
            <a:ext cx="3048000" cy="2611403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26" y="3812209"/>
            <a:ext cx="3937000" cy="304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Погледајте како су то други радили:</a:t>
            </a:r>
            <a:endParaRPr lang="bs-Latn-B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Čuvar mesta za sadržaj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0189"/>
            <a:ext cx="6783740" cy="5017811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740" y="1840190"/>
            <a:ext cx="5408260" cy="501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3405" y="618517"/>
            <a:ext cx="10524822" cy="1526806"/>
          </a:xfrm>
        </p:spPr>
        <p:txBody>
          <a:bodyPr>
            <a:normAutofit fontScale="90000"/>
          </a:bodyPr>
          <a:lstStyle/>
          <a:p>
            <a:pPr algn="l"/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Боја, површина, маса, волумен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поновљамо заједно:</a:t>
            </a:r>
            <a:r>
              <a:rPr lang="sr-Cyrl-R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шта је боја?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Čuvar mesta za sadržaj 4"/>
          <p:cNvSpPr>
            <a:spLocks noGrp="1"/>
          </p:cNvSpPr>
          <p:nvPr>
            <p:ph sz="quarter" idx="13"/>
          </p:nvPr>
        </p:nvSpPr>
        <p:spPr>
          <a:xfrm>
            <a:off x="753404" y="2057400"/>
            <a:ext cx="6245402" cy="48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Боје су производ сунчеве свјетлости. </a:t>
            </a:r>
          </a:p>
          <a:p>
            <a:pPr marL="0" indent="0">
              <a:buNone/>
            </a:pPr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Можемо их опазити и када се послије кише појави дуга. Тада се свјетлост која је иначе бијела, прелама кроз кишне капи и настаје спектар боја - дуга. </a:t>
            </a:r>
          </a:p>
          <a:p>
            <a:pPr marL="0" indent="0">
              <a:buNone/>
            </a:pPr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У ликовној умјетности спектар чини 6 боја: основне (</a:t>
            </a:r>
            <a:r>
              <a:rPr lang="sr-Cyrl-RS" sz="2400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жута</a:t>
            </a:r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RS" sz="24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црвена</a:t>
            </a:r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sr-Cyrl-RS" sz="2400" cap="none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плава</a:t>
            </a:r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) и </a:t>
            </a:r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изведене </a:t>
            </a:r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Cyrl-RS" sz="2400" cap="none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зелена</a:t>
            </a:r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RS" sz="2400" cap="none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наранџаста</a:t>
            </a:r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sr-Cyrl-RS" sz="2400" cap="none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љубичаста</a:t>
            </a:r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0" indent="0">
              <a:buNone/>
            </a:pPr>
            <a:r>
              <a:rPr lang="sr-Latn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Боја се, такође, односи на прашкасту материју или пиг</a:t>
            </a:r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мент.</a:t>
            </a:r>
            <a:endParaRPr lang="bs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537" y="2057400"/>
            <a:ext cx="4023690" cy="360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0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Боја, површина, маса, волумен</a:t>
            </a:r>
            <a:b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шта је површина?</a:t>
            </a:r>
            <a:endParaRPr lang="bs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sz="quarter" idx="13"/>
          </p:nvPr>
        </p:nvSpPr>
        <p:spPr>
          <a:xfrm>
            <a:off x="914401" y="2214694"/>
            <a:ext cx="10363825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Површина као ликовни елемент је носилац основног карактера облика. У  зависности какве су контуре површине, зависи и какав утисак она оставља.</a:t>
            </a:r>
            <a:r>
              <a:rPr lang="sr-Cyrl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s-Latn-B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0" y="3568148"/>
            <a:ext cx="5801140" cy="303371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12" y="3571255"/>
            <a:ext cx="5814391" cy="303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3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1" y="0"/>
            <a:ext cx="12149103" cy="698720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Боја, површина, маса, волумен</a:t>
            </a:r>
            <a:endParaRPr lang="bs-Latn-BA" sz="3200" dirty="0">
              <a:solidFill>
                <a:schemeClr val="bg1"/>
              </a:solidFill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r-Cyrl-RS" sz="2400" cap="none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Разлике у материјалима се могу уочити чулом вида, али и осјетити чулом додира. </a:t>
            </a:r>
            <a:r>
              <a:rPr lang="sr-Cyrl-RS" sz="2400" cap="none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Осјећај</a:t>
            </a:r>
            <a:r>
              <a:rPr lang="sr-Cyrl-RS" sz="2400" cap="none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сувоће, храпавости и глаткоће </a:t>
            </a:r>
            <a:r>
              <a:rPr lang="sr-Cyrl-RS" sz="2400" cap="none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проистич</a:t>
            </a:r>
            <a:r>
              <a:rPr lang="sr-Latn-RS" sz="2400" cap="none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r-Cyrl-RS" sz="2400" cap="none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осјећаја додира. </a:t>
            </a:r>
          </a:p>
          <a:p>
            <a:r>
              <a:rPr lang="sr-Cyrl-RS" sz="2400" cap="none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Пипањем откривамо квалитет и својства неке површине, а то се у ликовним умјетностима назива текстура. </a:t>
            </a:r>
            <a:endParaRPr lang="bs-Latn-BA" sz="2400" cap="none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4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Боја, површина, маса, волумен</a:t>
            </a:r>
            <a:endParaRPr lang="bs-Latn-BA" sz="3200" dirty="0"/>
          </a:p>
        </p:txBody>
      </p:sp>
      <p:sp>
        <p:nvSpPr>
          <p:cNvPr id="3" name="Čuvar mesta za sadržaj 2"/>
          <p:cNvSpPr>
            <a:spLocks noGrp="1"/>
          </p:cNvSpPr>
          <p:nvPr>
            <p:ph sz="quarter" idx="13"/>
          </p:nvPr>
        </p:nvSpPr>
        <p:spPr>
          <a:xfrm>
            <a:off x="913775" y="1921615"/>
            <a:ext cx="10363826" cy="3447299"/>
          </a:xfrm>
        </p:spPr>
        <p:txBody>
          <a:bodyPr>
            <a:normAutofit/>
          </a:bodyPr>
          <a:lstStyle/>
          <a:p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У ликовној умјетности користимо четири основне варијације текстуре:</a:t>
            </a:r>
          </a:p>
          <a:p>
            <a:pPr marL="0" indent="0">
              <a:buNone/>
            </a:pPr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- храпаво без сјаја, </a:t>
            </a:r>
          </a:p>
          <a:p>
            <a:pPr>
              <a:buFontTx/>
              <a:buChar char="-"/>
            </a:pPr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сјајно храпаво, </a:t>
            </a:r>
          </a:p>
          <a:p>
            <a:pPr>
              <a:buFontTx/>
              <a:buChar char="-"/>
            </a:pPr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глатко без сјаја и </a:t>
            </a:r>
          </a:p>
          <a:p>
            <a:pPr>
              <a:buFontTx/>
              <a:buChar char="-"/>
            </a:pPr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сјајно глатко</a:t>
            </a:r>
            <a:endParaRPr lang="bs-Latn-BA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s-Latn-BA" sz="1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1087"/>
            <a:ext cx="4045887" cy="213691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400" y="4721086"/>
            <a:ext cx="4258917" cy="213691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830" y="4721086"/>
            <a:ext cx="3727544" cy="21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Боја, површина, маса,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волумен</a:t>
            </a:r>
            <a:b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шта је маса?</a:t>
            </a:r>
            <a:endParaRPr lang="bs-Latn-BA" sz="2400" dirty="0"/>
          </a:p>
        </p:txBody>
      </p:sp>
      <p:sp>
        <p:nvSpPr>
          <p:cNvPr id="3" name="Čuvar mesta za sadržaj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5" cy="3424107"/>
          </a:xfrm>
        </p:spPr>
        <p:txBody>
          <a:bodyPr>
            <a:normAutofit/>
          </a:bodyPr>
          <a:lstStyle/>
          <a:p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Маса је просторни облик са три димензије: ширином, дужином и  висином. </a:t>
            </a:r>
          </a:p>
          <a:p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Маса изнутра може бити шупља и садржати простор унутар себе као нпр. кућа или лопта. </a:t>
            </a:r>
          </a:p>
          <a:p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Масом можемо звати камен, грумен глине и сл., али и лист папира - било који тродимензионални облик који у себи не садржи простор.</a:t>
            </a:r>
            <a:endParaRPr lang="bs-Latn-BA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s-Latn-B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0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Боја, површина, маса,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волумен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шта је волумен?</a:t>
            </a:r>
            <a:endParaRPr lang="bs-Latn-BA" sz="2400" dirty="0"/>
          </a:p>
        </p:txBody>
      </p:sp>
      <p:sp>
        <p:nvSpPr>
          <p:cNvPr id="3" name="Čuvar mesta za sadržaj 2"/>
          <p:cNvSpPr>
            <a:spLocks noGrp="1"/>
          </p:cNvSpPr>
          <p:nvPr>
            <p:ph sz="quarter" idx="13"/>
          </p:nvPr>
        </p:nvSpPr>
        <p:spPr>
          <a:xfrm>
            <a:off x="914398" y="2074017"/>
            <a:ext cx="11277601" cy="2678545"/>
          </a:xfrm>
        </p:spPr>
        <p:txBody>
          <a:bodyPr/>
          <a:lstStyle/>
          <a:p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Волумен је особина просторних облика да својом масом заузимају простор. </a:t>
            </a:r>
          </a:p>
          <a:p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Волумен је обично испуњен неком ствари (има своју пуноћу), али исто тако неки унутрашњи простор препознајемо као волумен. </a:t>
            </a:r>
          </a:p>
          <a:p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Сваки тродимензионални облик има волумен.</a:t>
            </a:r>
            <a:endParaRPr lang="bs-Latn-BA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43" y="4363278"/>
            <a:ext cx="4983106" cy="249472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241" y="4363278"/>
            <a:ext cx="4587291" cy="24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Боја, површина, маса,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волумен</a:t>
            </a:r>
            <a:b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3200" dirty="0"/>
          </a:p>
        </p:txBody>
      </p:sp>
      <p:sp>
        <p:nvSpPr>
          <p:cNvPr id="3" name="Čuvar mesta za sadržaj 2"/>
          <p:cNvSpPr>
            <a:spLocks noGrp="1"/>
          </p:cNvSpPr>
          <p:nvPr>
            <p:ph sz="quarter" idx="13"/>
          </p:nvPr>
        </p:nvSpPr>
        <p:spPr>
          <a:xfrm>
            <a:off x="913775" y="1787931"/>
            <a:ext cx="10363826" cy="3424107"/>
          </a:xfrm>
        </p:spPr>
        <p:txBody>
          <a:bodyPr>
            <a:normAutofit/>
          </a:bodyPr>
          <a:lstStyle/>
          <a:p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Умјетност обликовања тродимензионалних облика у материјалима као што су: камен, мермер, дрво, глина, метал, пластика, стакло називамо вајарство, тј. израда скулптура.</a:t>
            </a:r>
            <a:endParaRPr lang="bs-Latn-B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90" y="3617843"/>
            <a:ext cx="2771775" cy="318839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982" y="3456747"/>
            <a:ext cx="5285549" cy="33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569" y="1416605"/>
            <a:ext cx="5474835" cy="212552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Задаци за самосталан рад:</a:t>
            </a:r>
            <a:endParaRPr lang="bs-Latn-BA" sz="3200" dirty="0"/>
          </a:p>
        </p:txBody>
      </p:sp>
      <p:sp>
        <p:nvSpPr>
          <p:cNvPr id="3" name="Čuvar mesta za sadržaj 2"/>
          <p:cNvSpPr>
            <a:spLocks noGrp="1"/>
          </p:cNvSpPr>
          <p:nvPr>
            <p:ph sz="quarter" idx="13"/>
          </p:nvPr>
        </p:nvSpPr>
        <p:spPr>
          <a:xfrm>
            <a:off x="783146" y="1957789"/>
            <a:ext cx="10363826" cy="4139216"/>
          </a:xfrm>
        </p:spPr>
        <p:txBody>
          <a:bodyPr>
            <a:noAutofit/>
          </a:bodyPr>
          <a:lstStyle/>
          <a:p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Израда скулптуре</a:t>
            </a:r>
          </a:p>
          <a:p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Тема: Орах у љусци</a:t>
            </a:r>
          </a:p>
          <a:p>
            <a:endParaRPr lang="sr-Cyrl-RS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Посматрај орах у љусци и од материјала који одабереш изради скулптуру.</a:t>
            </a:r>
          </a:p>
          <a:p>
            <a:pPr marL="0" indent="0">
              <a:buNone/>
            </a:pPr>
            <a:endParaRPr lang="sr-Cyrl-RS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Материјал за рад: глина, </a:t>
            </a:r>
            <a:r>
              <a:rPr lang="sr-Cyrl-RS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глинамол</a:t>
            </a:r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пластелин</a:t>
            </a:r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домаћи пластелин</a:t>
            </a:r>
          </a:p>
          <a:p>
            <a:r>
              <a:rPr lang="sr-Cyrl-R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Прибор за рад: чачкалице, прибор за моделовање, штапићи…</a:t>
            </a:r>
            <a:endParaRPr lang="bs-Latn-B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5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148</TotalTime>
  <Words>416</Words>
  <Application>Microsoft Office PowerPoint</Application>
  <PresentationFormat>Široki ekran</PresentationFormat>
  <Paragraphs>38</Paragraphs>
  <Slides>11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4" baseType="lpstr">
      <vt:lpstr>Arial</vt:lpstr>
      <vt:lpstr>Tw Cen MT</vt:lpstr>
      <vt:lpstr>Kapljica</vt:lpstr>
      <vt:lpstr>Боја, површина, маса, волумен  ОРАХ У ЉУСЦИ</vt:lpstr>
      <vt:lpstr> Боја, површина, маса, волумен поновљамо заједно:  шта је боја?  </vt:lpstr>
      <vt:lpstr>Боја, површина, маса, волумен  шта је површина?</vt:lpstr>
      <vt:lpstr>Боја, површина, маса, волумен</vt:lpstr>
      <vt:lpstr>Боја, површина, маса, волумен</vt:lpstr>
      <vt:lpstr>Боја, површина, маса, волумен  шта је маса?</vt:lpstr>
      <vt:lpstr>Боја, површина, маса, волумен  шта је волумен?</vt:lpstr>
      <vt:lpstr>Боја, површина, маса, волумен </vt:lpstr>
      <vt:lpstr>Задаци за самосталан рад:</vt:lpstr>
      <vt:lpstr>Уколико немате орах у кући послужите се изворима са интернета или фотографијама које можете видјети у прилогу.</vt:lpstr>
      <vt:lpstr>Погледајте како су то други радили: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Боја, површина, маса, волумен</dc:title>
  <dc:creator>PC-Admin</dc:creator>
  <cp:lastModifiedBy>PC-Admin</cp:lastModifiedBy>
  <cp:revision>21</cp:revision>
  <dcterms:created xsi:type="dcterms:W3CDTF">2021-02-19T06:48:36Z</dcterms:created>
  <dcterms:modified xsi:type="dcterms:W3CDTF">2021-02-22T19:07:03Z</dcterms:modified>
</cp:coreProperties>
</file>