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2CDF02-0CF3-41D1-9173-DA031B9AD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0AB3445-5376-488B-997B-96EAA9541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4D8AB5-2447-4000-BD11-948A5E5A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88CEAE-EBA6-4159-98B5-9A9E06B3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8BFAC2-DE19-4C31-89A6-061AC2A8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0860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F3F379-303D-4315-93DA-D58FABA2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E1E359C-270D-41ED-9FB0-E516357FE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5D169A-CE93-42F5-9675-8AFF63A0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7F66F8-1485-4D42-8FD3-7B7A1A86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1BACD2-9F74-46F4-99E2-35A6622C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4276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CCDEC48-62C1-4406-946D-E2B200240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43F541D-CD21-4811-9500-09A5A90A7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CC9654-29CD-43D0-831E-E9EEDEA3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4B4E1D6-21EE-43AB-A2BF-940D0A70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57318E-7960-4305-A146-A87192A9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8183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F379B-D36C-4915-A8F5-DB73F40B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4C9E58-FB08-4297-B539-2C5B5D2D6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98BD81-3B46-4CE8-AD5C-F1E535216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B738B7-5C3B-433F-98D8-49A56339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249092-69D7-4B5F-AA31-49331432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2389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C0316F-B8BC-4790-B34D-1DFDF876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FA385C-9A4D-495F-9298-503438E21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E2D502-29B9-4496-918F-D7B9DB52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B42661-631D-48E1-97B2-4C839F0C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C02424-7D9F-46BF-95AB-28DCE868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4419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7229EE-F60C-4E2B-8902-51B28148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FFA908-87C0-4388-9C36-86FAF0DBB2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ED2FA43-C78F-4076-827D-7101ED608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BC4559-2C12-441A-8011-BBCFB6BB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6FC4B5-4996-45DE-B708-19FA4A0F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7FFBC6-7EDC-49B5-ACF3-B2A442B9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716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F9AC1-B96C-41CE-8E48-3045BB64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8665FCA-ADA2-46CD-A499-BA11C8E2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AFEA7A-E2C6-403F-902C-EABA9EE3B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CC35F9D-FDDC-46B2-8B18-574645521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9FC5B7-CC94-4312-892A-E47EA5BAF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2F4F7A7-FABF-4C8D-B0C0-E56F188B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59AFF3A-CA2F-4CD6-B11D-A85C9D3B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EF33FD2-FE5F-434F-AC51-7CEB6343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396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B06A71-E2EB-486F-BF13-AFA5CDF7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B716465-435E-4775-87B5-D3C91DFE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AC44B43-9208-4A5F-B16A-563AF7E2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025A02-A758-4F25-9C16-2E62D362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721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9801DF0-42BE-4CAF-AC6C-A3B02119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4C3146-1989-4792-904E-9DEAFE68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64A4B9-B38B-4097-9E89-3D138F7F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1566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59EEB2-20DC-432F-8707-D05F5A76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ED4C41-64A4-4D81-A865-A942A121D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B9E443-504D-491F-AC10-A43F869CE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B56FB8-6789-47D0-9F93-44730769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4CB7EBB-5351-4E6B-AF93-FDB270B9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524674-E5B8-4402-B45B-B7FDF027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324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8EAB2F-2CDF-4D7B-8553-D1D452BE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AB75EA2-D00D-4E17-AD8F-6AB8A498A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E81FE6D-B421-427A-BCFF-7EB94F8B7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F29F310-E9EB-4B7A-A3C8-4B0F8D89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5474EC-B2DA-4BBD-B8C6-175E43A7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2B9050-B809-4B11-9589-2B4EF6A4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257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9866F70-4E87-49A2-B414-EBD22571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8B18C8-35E6-4634-B23A-DF6A40A83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074CD7-8B01-4028-8F9E-2FA84C0C4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F935-669C-4118-9739-337B1F94D0AD}" type="datetimeFigureOut">
              <a:rPr lang="sr-Latn-BA" smtClean="0"/>
              <a:t>28.2.2021.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833A5A-F094-45B3-9995-9FEFD7CD7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4F6F0E-8722-4BAC-96DA-A08BAC301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C48F-8E11-493C-9981-9D2593CDB19E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83523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8AF85B-0461-42E6-80CD-389547106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5946"/>
            <a:ext cx="9144000" cy="2387600"/>
          </a:xfrm>
        </p:spPr>
        <p:txBody>
          <a:bodyPr>
            <a:normAutofit/>
          </a:bodyPr>
          <a:lstStyle/>
          <a:p>
            <a:r>
              <a:rPr lang="sr-Cyrl-BA" dirty="0"/>
              <a:t>Израчунавање површине коцке</a:t>
            </a:r>
            <a:endParaRPr lang="sr-Latn-B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8490AB2-1E34-47CB-8508-B10EDFD7A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01077" y="5069716"/>
            <a:ext cx="9144000" cy="1655762"/>
          </a:xfrm>
        </p:spPr>
        <p:txBody>
          <a:bodyPr>
            <a:normAutofit/>
          </a:bodyPr>
          <a:lstStyle/>
          <a:p>
            <a:r>
              <a:rPr lang="sr-Cyrl-BA" sz="4400" dirty="0"/>
              <a:t>Пети разред</a:t>
            </a:r>
            <a:endParaRPr lang="sr-Latn-BA" sz="4400" dirty="0"/>
          </a:p>
        </p:txBody>
      </p:sp>
    </p:spTree>
    <p:extLst>
      <p:ext uri="{BB962C8B-B14F-4D97-AF65-F5344CB8AC3E}">
        <p14:creationId xmlns:p14="http://schemas.microsoft.com/office/powerpoint/2010/main" val="27055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CEFED4-A203-4894-8DA3-3706F8FC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8" y="577159"/>
            <a:ext cx="10515600" cy="1325563"/>
          </a:xfrm>
        </p:spPr>
        <p:txBody>
          <a:bodyPr/>
          <a:lstStyle/>
          <a:p>
            <a:r>
              <a:rPr lang="sr-Cyrl-BA" b="1" dirty="0"/>
              <a:t>Коцка</a:t>
            </a:r>
            <a:endParaRPr lang="sr-Latn-BA" b="1" dirty="0"/>
          </a:p>
        </p:txBody>
      </p:sp>
      <p:pic>
        <p:nvPicPr>
          <p:cNvPr id="1026" name="Picture 2" descr="Matematika 8 - 8.2 Kocka">
            <a:extLst>
              <a:ext uri="{FF2B5EF4-FFF2-40B4-BE49-F238E27FC236}">
                <a16:creationId xmlns="" xmlns:a16="http://schemas.microsoft.com/office/drawing/2014/main" id="{DFEA12C6-1D1D-48EC-B590-20534CFB22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796" y="0"/>
            <a:ext cx="3637204" cy="292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CAFBDF0-0452-459B-B01E-9F2237E36E82}"/>
              </a:ext>
            </a:extLst>
          </p:cNvPr>
          <p:cNvSpPr txBox="1"/>
          <p:nvPr/>
        </p:nvSpPr>
        <p:spPr>
          <a:xfrm>
            <a:off x="463827" y="2637183"/>
            <a:ext cx="76067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BA" sz="3600" dirty="0"/>
              <a:t>Геометријско тијело које се састоји од шест једнаких квадрата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BA" sz="3600" dirty="0"/>
              <a:t>Има дванаест ивица и осам тјемена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r-Latn-BA" sz="3600" dirty="0"/>
          </a:p>
        </p:txBody>
      </p:sp>
    </p:spTree>
    <p:extLst>
      <p:ext uri="{BB962C8B-B14F-4D97-AF65-F5344CB8AC3E}">
        <p14:creationId xmlns:p14="http://schemas.microsoft.com/office/powerpoint/2010/main" val="42040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6EC10-D6E3-43AE-9ED6-A1C07E25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613"/>
            <a:ext cx="10515600" cy="1325563"/>
          </a:xfrm>
        </p:spPr>
        <p:txBody>
          <a:bodyPr/>
          <a:lstStyle/>
          <a:p>
            <a:r>
              <a:rPr lang="sr-Cyrl-BA" b="1" dirty="0"/>
              <a:t>Мрежа и површина коцке</a:t>
            </a:r>
            <a:endParaRPr lang="sr-Latn-BA" b="1" dirty="0"/>
          </a:p>
        </p:txBody>
      </p:sp>
      <p:pic>
        <p:nvPicPr>
          <p:cNvPr id="2050" name="Picture 2" descr="Matematika 8 - 8.2 Kocka">
            <a:extLst>
              <a:ext uri="{FF2B5EF4-FFF2-40B4-BE49-F238E27FC236}">
                <a16:creationId xmlns="" xmlns:a16="http://schemas.microsoft.com/office/drawing/2014/main" id="{AA46046A-6C37-4350-AF42-653363BAD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51" y="1253483"/>
            <a:ext cx="4332849" cy="364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8BCF5BD-4286-4577-AE49-A35C75DAF0FD}"/>
              </a:ext>
            </a:extLst>
          </p:cNvPr>
          <p:cNvSpPr txBox="1"/>
          <p:nvPr/>
        </p:nvSpPr>
        <p:spPr>
          <a:xfrm>
            <a:off x="520505" y="1716259"/>
            <a:ext cx="679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BA" sz="3600" dirty="0"/>
              <a:t>Као што смо рекли, коцка се састоји од шест једнаких  квадрата, и то нам показује дата слика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BA" sz="3600" dirty="0"/>
              <a:t>На основу слике можемо извући формулу за површину коцке која гласи</a:t>
            </a:r>
            <a:r>
              <a:rPr lang="sr-Latn-BA" sz="3600" b="1" i="0" dirty="0">
                <a:effectLst/>
                <a:latin typeface="Arial" panose="020B0604020202020204" pitchFamily="34" charset="0"/>
              </a:rPr>
              <a:t>:</a:t>
            </a:r>
            <a:endParaRPr lang="sr-Cyrl-BA" sz="3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4BB0B01-5EFD-4705-843D-6DAAF7D07146}"/>
              </a:ext>
            </a:extLst>
          </p:cNvPr>
          <p:cNvSpPr txBox="1"/>
          <p:nvPr/>
        </p:nvSpPr>
        <p:spPr>
          <a:xfrm>
            <a:off x="4379741" y="5716483"/>
            <a:ext cx="343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P=</a:t>
            </a:r>
            <a:r>
              <a:rPr lang="sr-Latn-BA" sz="4400" dirty="0">
                <a:solidFill>
                  <a:srgbClr val="FF0000"/>
                </a:solidFill>
              </a:rPr>
              <a:t>6</a:t>
            </a:r>
            <a:r>
              <a:rPr lang="sr-Latn-BA" sz="4400" b="0" i="0" dirty="0">
                <a:solidFill>
                  <a:srgbClr val="FF0000"/>
                </a:solidFill>
                <a:effectLst/>
              </a:rPr>
              <a:t>·</a:t>
            </a:r>
            <a:r>
              <a:rPr lang="sr-Latn-BA" sz="4400" dirty="0">
                <a:solidFill>
                  <a:srgbClr val="FF0000"/>
                </a:solidFill>
              </a:rPr>
              <a:t>a</a:t>
            </a:r>
            <a:r>
              <a:rPr lang="sr-Latn-BA" sz="4400" b="0" i="0" dirty="0">
                <a:solidFill>
                  <a:srgbClr val="FF0000"/>
                </a:solidFill>
                <a:effectLst/>
              </a:rPr>
              <a:t>·</a:t>
            </a:r>
            <a:r>
              <a:rPr lang="sr-Latn-BA" sz="4400" dirty="0">
                <a:solidFill>
                  <a:srgbClr val="FF0000"/>
                </a:solidFill>
              </a:rPr>
              <a:t>a=6</a:t>
            </a:r>
            <a:r>
              <a:rPr lang="sr-Latn-BA" sz="4400" b="0" i="0" dirty="0">
                <a:solidFill>
                  <a:srgbClr val="FF0000"/>
                </a:solidFill>
                <a:effectLst/>
              </a:rPr>
              <a:t>·</a:t>
            </a:r>
            <a:r>
              <a:rPr lang="sr-Latn-BA" sz="4400" dirty="0">
                <a:solidFill>
                  <a:srgbClr val="FF0000"/>
                </a:solidFill>
              </a:rPr>
              <a:t>a</a:t>
            </a:r>
            <a:r>
              <a:rPr lang="sr-Latn-BA" sz="4400" b="1" i="1" baseline="30000" dirty="0">
                <a:solidFill>
                  <a:srgbClr val="FF0000"/>
                </a:solidFill>
                <a:latin typeface="inherit"/>
              </a:rPr>
              <a:t>2</a:t>
            </a:r>
            <a:endParaRPr lang="sr-Latn-BA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FEA69E-38DF-4E97-948D-5DE57F76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sr-Cyrl-BA" sz="3200" dirty="0"/>
              <a:t>1. Страница коцке износи 24 центиметра. Израчунај површину дате коцке.</a:t>
            </a:r>
            <a:r>
              <a:rPr lang="sr-Latn-BA" sz="3200" dirty="0"/>
              <a:t/>
            </a:r>
            <a:br>
              <a:rPr lang="sr-Latn-BA" sz="3200" dirty="0"/>
            </a:br>
            <a:endParaRPr lang="sr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6D7A74-1FC8-42C1-B37B-A0A65B76A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919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/>
              <a:t>а=24</a:t>
            </a:r>
            <a:r>
              <a:rPr lang="en-US" sz="3200" dirty="0"/>
              <a:t>cm</a:t>
            </a:r>
            <a:endParaRPr lang="sr-Cyrl-BA" sz="3200" dirty="0"/>
          </a:p>
          <a:p>
            <a:pPr marL="0" indent="0">
              <a:buNone/>
            </a:pPr>
            <a:r>
              <a:rPr lang="sr-Cyrl-BA" sz="3200" dirty="0"/>
              <a:t>_______________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=?                                                       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6</a:t>
            </a:r>
            <a:r>
              <a:rPr lang="sr-Latn-BA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</a:t>
            </a:r>
            <a:r>
              <a:rPr lang="sr-Cyrl-BA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а </a:t>
            </a:r>
            <a:r>
              <a:rPr lang="sr-Latn-BA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·</a:t>
            </a:r>
            <a:r>
              <a:rPr lang="sr-Cyrl-BA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а                                 </a:t>
            </a:r>
            <a:r>
              <a:rPr lang="en-US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</a:t>
            </a:r>
            <a:r>
              <a:rPr lang="sr-Cyrl-BA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</a:t>
            </a:r>
            <a:r>
              <a:rPr lang="en-US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sr-Cyrl-BA" sz="3200" b="0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sr-Cyrl-B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endParaRPr lang="sr-Cyrl-BA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E8AC6CF-EA50-4FF2-8DEF-FC86595F5CCD}"/>
              </a:ext>
            </a:extLst>
          </p:cNvPr>
          <p:cNvSpPr txBox="1"/>
          <p:nvPr/>
        </p:nvSpPr>
        <p:spPr>
          <a:xfrm>
            <a:off x="6541477" y="2970242"/>
            <a:ext cx="4642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= 6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·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cm ·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cm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 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6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·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576</a:t>
            </a:r>
            <a:r>
              <a:rPr lang="en-US" sz="3200" kern="1200" dirty="0" smtClean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cm</a:t>
            </a:r>
            <a:r>
              <a:rPr lang="en-US" sz="3200" b="1" i="1" baseline="30000" dirty="0" smtClean="0">
                <a:solidFill>
                  <a:srgbClr val="0D0D0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en-US" sz="3200" kern="1200" dirty="0">
              <a:solidFill>
                <a:srgbClr val="0D0D0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P </a:t>
            </a:r>
            <a:r>
              <a:rPr lang="sr-Cyrl-BA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3456</a:t>
            </a:r>
            <a:r>
              <a:rPr lang="en-US" sz="3200" kern="12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cm</a:t>
            </a:r>
            <a:r>
              <a:rPr lang="en-US" sz="32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35828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9BF9C4-36AC-44D1-A3B6-A3B3FA94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</a:t>
            </a:r>
            <a:r>
              <a:rPr lang="sr-Cyrl-BA" sz="3200" dirty="0"/>
              <a:t>У табели су дати подаци за четири коцке. Израчунај површину</a:t>
            </a:r>
            <a:r>
              <a:rPr lang="en-US" sz="3200" dirty="0"/>
              <a:t>.</a:t>
            </a:r>
            <a:endParaRPr lang="sr-Cyrl-BA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38DD4CB-7CB9-4C1B-8DA1-1C03F33F80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90444"/>
              </p:ext>
            </p:extLst>
          </p:nvPr>
        </p:nvGraphicFramePr>
        <p:xfrm>
          <a:off x="838200" y="2050708"/>
          <a:ext cx="10515600" cy="22540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119325813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3110966386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328508249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3721211963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491084821"/>
                    </a:ext>
                  </a:extLst>
                </a:gridCol>
              </a:tblGrid>
              <a:tr h="819101">
                <a:tc>
                  <a:txBody>
                    <a:bodyPr/>
                    <a:lstStyle/>
                    <a:p>
                      <a:r>
                        <a:rPr lang="sr-Cyrl-BA" sz="2400" dirty="0"/>
                        <a:t>КОЦКА</a:t>
                      </a:r>
                      <a:endParaRPr lang="sr-Latn-BA" sz="24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sr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5089539"/>
                  </a:ext>
                </a:extLst>
              </a:tr>
              <a:tr h="815926">
                <a:tc>
                  <a:txBody>
                    <a:bodyPr/>
                    <a:lstStyle/>
                    <a:p>
                      <a:r>
                        <a:rPr lang="sr-Cyrl-BA" dirty="0">
                          <a:solidFill>
                            <a:schemeClr val="bg1"/>
                          </a:solidFill>
                        </a:rPr>
                        <a:t>ДУЖИНА ИВИЦЕ</a:t>
                      </a:r>
                      <a:endParaRPr lang="sr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20dm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40cm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3m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1000mm</a:t>
                      </a:r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3070345"/>
                  </a:ext>
                </a:extLst>
              </a:tr>
              <a:tr h="618979">
                <a:tc>
                  <a:txBody>
                    <a:bodyPr/>
                    <a:lstStyle/>
                    <a:p>
                      <a:r>
                        <a:rPr lang="sr-Cyrl-BA" dirty="0">
                          <a:solidFill>
                            <a:schemeClr val="bg1"/>
                          </a:solidFill>
                        </a:rPr>
                        <a:t>ПОВРШИНА</a:t>
                      </a:r>
                      <a:endParaRPr lang="sr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04983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E925048-7D6F-46B6-A8B4-AF8C2861A384}"/>
              </a:ext>
            </a:extLst>
          </p:cNvPr>
          <p:cNvSpPr txBox="1"/>
          <p:nvPr/>
        </p:nvSpPr>
        <p:spPr>
          <a:xfrm>
            <a:off x="838200" y="4754880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a=20dm                              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</a:t>
            </a:r>
            <a:r>
              <a:rPr lang="en-US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a 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·</a:t>
            </a:r>
            <a:r>
              <a:rPr lang="en-US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a                                </a:t>
            </a:r>
            <a:endParaRPr lang="en-US" sz="2800" dirty="0"/>
          </a:p>
          <a:p>
            <a:r>
              <a:rPr lang="en-US" sz="2800" dirty="0"/>
              <a:t>_________                         P=6 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·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20dm 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·</a:t>
            </a:r>
            <a:r>
              <a:rPr lang="en-US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20dm                 P=2400dm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endParaRPr lang="en-US" sz="2800" dirty="0"/>
          </a:p>
          <a:p>
            <a:r>
              <a:rPr lang="en-US" sz="2800" dirty="0"/>
              <a:t>P=?                                      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</a:t>
            </a:r>
            <a:r>
              <a:rPr lang="en-US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40dm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78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198389-D33B-4C79-9B4C-5F865D469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</a:t>
            </a:r>
            <a:r>
              <a:rPr lang="sr-Cyrl-BA" sz="3200" dirty="0"/>
              <a:t>Израчунај површину коцке чија је дужина ивице</a:t>
            </a:r>
            <a:r>
              <a:rPr lang="sr-Latn-BA" sz="3200" dirty="0"/>
              <a:t> a=</a:t>
            </a:r>
            <a:r>
              <a:rPr lang="sr-Cyrl-BA" sz="3200" dirty="0"/>
              <a:t>5</a:t>
            </a:r>
            <a:r>
              <a:rPr lang="sr-Latn-BA" sz="3200" dirty="0"/>
              <a:t>dm 3cm.</a:t>
            </a:r>
            <a:r>
              <a:rPr lang="en-US" sz="3200" dirty="0"/>
              <a:t> </a:t>
            </a:r>
            <a:endParaRPr lang="sr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B7D30D-86FF-4268-82F5-E3D408C79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a=5dm 3cm=53cm</a:t>
            </a:r>
          </a:p>
          <a:p>
            <a:pPr marL="0" indent="0">
              <a:buNone/>
            </a:pPr>
            <a:r>
              <a:rPr lang="sr-Latn-BA" dirty="0"/>
              <a:t>__________________</a:t>
            </a:r>
          </a:p>
          <a:p>
            <a:pPr marL="0" indent="0">
              <a:buNone/>
            </a:pPr>
            <a:r>
              <a:rPr lang="sr-Latn-BA" dirty="0"/>
              <a:t>P=?                                          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 53cm · 53cm</a:t>
            </a:r>
            <a:endParaRPr lang="sr-Latn-BA" dirty="0"/>
          </a:p>
          <a:p>
            <a:pPr marL="0" indent="0">
              <a:buNone/>
            </a:pPr>
            <a:r>
              <a:rPr lang="sr-Latn-BA" dirty="0"/>
              <a:t>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 a · a                               P=6 · 2809cm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sr-Latn-BA" sz="2800" b="1" i="1" kern="1200" baseline="30000" dirty="0">
              <a:solidFill>
                <a:srgbClr val="0D0D0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b="1" i="1" baseline="30000" dirty="0">
                <a:solidFill>
                  <a:srgbClr val="0D0D0D"/>
                </a:solidFill>
                <a:latin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sr-Latn-BA" b="1" i="1" baseline="30000" dirty="0">
                <a:solidFill>
                  <a:srgbClr val="0D0D0D"/>
                </a:solidFill>
                <a:latin typeface="Calibri" panose="020F0502020204030204" pitchFamily="34" charset="0"/>
              </a:rPr>
              <a:t>                                                                         </a:t>
            </a:r>
            <a:r>
              <a:rPr lang="sr-Latn-BA" dirty="0"/>
              <a:t>P=16854cm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2280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F95522-A65C-45EE-9AD0-ADCF76A4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3200" dirty="0"/>
              <a:t>4. </a:t>
            </a:r>
            <a:r>
              <a:rPr lang="sr-Cyrl-BA" sz="3200" dirty="0"/>
              <a:t>Збир дужина свих ивица коцке је 120</a:t>
            </a:r>
            <a:r>
              <a:rPr lang="sr-Latn-BA" sz="3200" dirty="0"/>
              <a:t>cm</a:t>
            </a:r>
            <a:r>
              <a:rPr lang="sr-Cyrl-BA" sz="3200" dirty="0"/>
              <a:t>. Израчунај површину те коцке</a:t>
            </a:r>
            <a:r>
              <a:rPr lang="sr-Latn-BA" sz="32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017FD2-06BE-40AD-BA4F-1C9445D8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/>
              <a:t>12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 a =120cm              a=120cm/12             a=10cm</a:t>
            </a: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_________________</a:t>
            </a: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P=?                                            </a:t>
            </a: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 a · a</a:t>
            </a: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 10cm · 10cm</a:t>
            </a: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P=6</a:t>
            </a:r>
            <a:r>
              <a:rPr lang="sr-Latn-BA" sz="2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·</a:t>
            </a: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100cm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sr-Latn-BA" sz="2800" b="1" i="1" kern="1200" baseline="30000" dirty="0">
              <a:solidFill>
                <a:srgbClr val="0D0D0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dirty="0">
                <a:solidFill>
                  <a:schemeClr val="tx1">
                    <a:lumMod val="95000"/>
                    <a:lumOff val="5000"/>
                  </a:schemeClr>
                </a:solidFill>
              </a:rPr>
              <a:t>P=600cm</a:t>
            </a:r>
            <a:r>
              <a:rPr lang="en-US" sz="2800" b="1" i="1" kern="1200" baseline="3000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sr-Latn-BA" sz="2800" b="1" i="1" kern="1200" baseline="30000" dirty="0">
              <a:solidFill>
                <a:srgbClr val="0D0D0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="" xmlns:a16="http://schemas.microsoft.com/office/drawing/2014/main" id="{F2E896D6-1C78-4C18-AC76-E7C85A5EAF3A}"/>
              </a:ext>
            </a:extLst>
          </p:cNvPr>
          <p:cNvSpPr/>
          <p:nvPr/>
        </p:nvSpPr>
        <p:spPr>
          <a:xfrm>
            <a:off x="3207435" y="1924099"/>
            <a:ext cx="717452" cy="29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Arrow: Right 4">
            <a:extLst>
              <a:ext uri="{FF2B5EF4-FFF2-40B4-BE49-F238E27FC236}">
                <a16:creationId xmlns="" xmlns:a16="http://schemas.microsoft.com/office/drawing/2014/main" id="{1A2B06E5-1426-4BE1-B10D-A02D41B08222}"/>
              </a:ext>
            </a:extLst>
          </p:cNvPr>
          <p:cNvSpPr/>
          <p:nvPr/>
        </p:nvSpPr>
        <p:spPr>
          <a:xfrm>
            <a:off x="6096000" y="1920925"/>
            <a:ext cx="717452" cy="29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76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5D4D9B-FD92-444E-9E63-CEA4004D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Задаћа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B83B2F-C6D8-451F-898A-211DB2A1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У уџбенику на страни  153 урадити 53. и 54. задатак.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87211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7B50E-1985-4706-89E4-183F744A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2CD981-D62F-4403-9486-50902F67C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828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Times New Roman</vt:lpstr>
      <vt:lpstr>Office Theme</vt:lpstr>
      <vt:lpstr>Израчунавање површине коцке</vt:lpstr>
      <vt:lpstr>Коцка</vt:lpstr>
      <vt:lpstr>Мрежа и површина коцке</vt:lpstr>
      <vt:lpstr>1. Страница коцке износи 24 центиметра. Израчунај површину дате коцке. </vt:lpstr>
      <vt:lpstr>2. У табели су дати подаци за четири коцке. Израчунај површину.</vt:lpstr>
      <vt:lpstr>3. Израчунај површину коцке чија је дужина ивице a=5dm 3cm. </vt:lpstr>
      <vt:lpstr>4. Збир дужина свих ивица коцке је 120cm. Израчунај површину те коцке.</vt:lpstr>
      <vt:lpstr>Задаћа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Израчунавање површине коцке</dc:title>
  <dc:creator>DELL</dc:creator>
  <cp:lastModifiedBy>Sara Pikac</cp:lastModifiedBy>
  <cp:revision>22</cp:revision>
  <dcterms:created xsi:type="dcterms:W3CDTF">2021-02-22T15:48:39Z</dcterms:created>
  <dcterms:modified xsi:type="dcterms:W3CDTF">2021-02-28T15:20:45Z</dcterms:modified>
</cp:coreProperties>
</file>