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CC"/>
    <a:srgbClr val="FF000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33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E484-FFFD-4690-A11D-79353A57CB59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00CC-8304-4102-A402-FFEF47C4D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05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E484-FFFD-4690-A11D-79353A57CB59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00CC-8304-4102-A402-FFEF47C4D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41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E484-FFFD-4690-A11D-79353A57CB59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00CC-8304-4102-A402-FFEF47C4D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40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E484-FFFD-4690-A11D-79353A57CB59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00CC-8304-4102-A402-FFEF47C4D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5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E484-FFFD-4690-A11D-79353A57CB59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00CC-8304-4102-A402-FFEF47C4D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61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E484-FFFD-4690-A11D-79353A57CB59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00CC-8304-4102-A402-FFEF47C4D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61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E484-FFFD-4690-A11D-79353A57CB59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00CC-8304-4102-A402-FFEF47C4D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4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E484-FFFD-4690-A11D-79353A57CB59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00CC-8304-4102-A402-FFEF47C4D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6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E484-FFFD-4690-A11D-79353A57CB59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00CC-8304-4102-A402-FFEF47C4D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10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E484-FFFD-4690-A11D-79353A57CB59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00CC-8304-4102-A402-FFEF47C4D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7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E484-FFFD-4690-A11D-79353A57CB59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00CC-8304-4102-A402-FFEF47C4D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3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DE484-FFFD-4690-A11D-79353A57CB59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E00CC-8304-4102-A402-FFEF47C4D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7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303499"/>
            <a:ext cx="6262464" cy="86591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bs-Cyrl-BA" sz="3600" dirty="0" smtClean="0">
                <a:solidFill>
                  <a:srgbClr val="FF0000"/>
                </a:solidFill>
              </a:rPr>
              <a:t>Математика – 2. разред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329612"/>
            <a:ext cx="6368752" cy="1169268"/>
          </a:xfrm>
        </p:spPr>
        <p:txBody>
          <a:bodyPr>
            <a:noAutofit/>
          </a:bodyPr>
          <a:lstStyle/>
          <a:p>
            <a:r>
              <a:rPr lang="bs-Cyrl-BA" sz="4400" b="1" dirty="0" smtClean="0">
                <a:solidFill>
                  <a:srgbClr val="FF0000"/>
                </a:solidFill>
              </a:rPr>
              <a:t>Одређивање непознатог умањеника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Kids And Numbers One To Five Illustration Royalty Free Cliparts, Vectors,  And Stock Illustration. Image 76425062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25756"/>
            <a:ext cx="4896544" cy="214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71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Cyrl-BA" sz="3600" dirty="0" smtClean="0">
                <a:solidFill>
                  <a:srgbClr val="FF0000"/>
                </a:solidFill>
              </a:rPr>
              <a:t>ПОНОВИМО</a:t>
            </a:r>
            <a:endParaRPr lang="en-US" sz="3600" dirty="0">
              <a:solidFill>
                <a:srgbClr val="FF0000"/>
              </a:solidFill>
              <a:latin typeface="Brush Script M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72" y="1203598"/>
            <a:ext cx="8251020" cy="3401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74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Cyrl-BA" sz="3600" dirty="0" smtClean="0">
                <a:solidFill>
                  <a:srgbClr val="FF0000"/>
                </a:solidFill>
                <a:latin typeface="Mistral" pitchFamily="66" charset="0"/>
              </a:rPr>
              <a:t>ДА СЕ ПОДСЈЕТИМО</a:t>
            </a:r>
            <a:endParaRPr lang="en-US" sz="3600" dirty="0">
              <a:solidFill>
                <a:srgbClr val="FF0000"/>
              </a:solidFill>
              <a:latin typeface="Mistral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Cyrl-BA" dirty="0" smtClean="0">
                <a:sym typeface="Symbol"/>
              </a:rPr>
              <a:t> </a:t>
            </a:r>
            <a:r>
              <a:rPr lang="bs-Cyrl-BA" dirty="0" smtClean="0"/>
              <a:t>- 6 = 12</a:t>
            </a:r>
          </a:p>
          <a:p>
            <a:r>
              <a:rPr lang="bs-Cyrl-BA" dirty="0">
                <a:sym typeface="Symbol"/>
              </a:rPr>
              <a:t></a:t>
            </a:r>
            <a:r>
              <a:rPr lang="bs-Cyrl-BA" dirty="0" smtClean="0"/>
              <a:t> = 12 </a:t>
            </a:r>
            <a:r>
              <a:rPr lang="bs-Cyrl-BA" dirty="0" smtClean="0">
                <a:sym typeface="Symbol"/>
              </a:rPr>
              <a:t> 6</a:t>
            </a:r>
          </a:p>
          <a:p>
            <a:r>
              <a:rPr lang="bs-Cyrl-BA" dirty="0" smtClean="0">
                <a:sym typeface="Symbol"/>
              </a:rPr>
              <a:t> = 18</a:t>
            </a:r>
          </a:p>
          <a:p>
            <a:r>
              <a:rPr lang="bs-Cyrl-BA" dirty="0" smtClean="0">
                <a:sym typeface="Symbol"/>
              </a:rPr>
              <a:t>Провјера: 18 – 6 = 12</a:t>
            </a:r>
          </a:p>
          <a:p>
            <a:endParaRPr lang="bs-Cyrl-BA" dirty="0">
              <a:sym typeface="Symbol"/>
            </a:endParaRPr>
          </a:p>
          <a:p>
            <a:endParaRPr lang="en-US" dirty="0"/>
          </a:p>
        </p:txBody>
      </p:sp>
      <p:sp>
        <p:nvSpPr>
          <p:cNvPr id="4" name="Flowchart: Punched Tape 3"/>
          <p:cNvSpPr/>
          <p:nvPr/>
        </p:nvSpPr>
        <p:spPr>
          <a:xfrm>
            <a:off x="2974118" y="3507854"/>
            <a:ext cx="5216283" cy="1635646"/>
          </a:xfrm>
          <a:prstGeom prst="flowChartPunchedTap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sz="2400" i="1" dirty="0">
                <a:solidFill>
                  <a:srgbClr val="002060"/>
                </a:solidFill>
              </a:rPr>
              <a:t>Лако ћеш одредити умањеник колико вриједи, </a:t>
            </a:r>
            <a:endParaRPr lang="en-US" sz="2400" dirty="0">
              <a:solidFill>
                <a:srgbClr val="002060"/>
              </a:solidFill>
            </a:endParaRPr>
          </a:p>
          <a:p>
            <a:pPr algn="ctr"/>
            <a:r>
              <a:rPr lang="bs-Cyrl-BA" sz="2400" i="1" dirty="0">
                <a:solidFill>
                  <a:srgbClr val="002060"/>
                </a:solidFill>
              </a:rPr>
              <a:t>само умањилац и разлику сабери.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7"/>
          <a:stretch/>
        </p:blipFill>
        <p:spPr bwMode="auto">
          <a:xfrm>
            <a:off x="6084168" y="1131590"/>
            <a:ext cx="2106233" cy="1955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0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37580"/>
          </a:xfrm>
        </p:spPr>
        <p:txBody>
          <a:bodyPr>
            <a:normAutofit fontScale="90000"/>
          </a:bodyPr>
          <a:lstStyle/>
          <a:p>
            <a:r>
              <a:rPr lang="bs-Cyrl-BA" sz="3600" dirty="0" smtClean="0">
                <a:solidFill>
                  <a:srgbClr val="FF0000"/>
                </a:solidFill>
              </a:rPr>
              <a:t>РАД НА ЗАДАЦИМА: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89552"/>
            <a:ext cx="8291264" cy="4158462"/>
          </a:xfrm>
        </p:spPr>
        <p:txBody>
          <a:bodyPr>
            <a:normAutofit fontScale="92500" lnSpcReduction="20000"/>
          </a:bodyPr>
          <a:lstStyle/>
          <a:p>
            <a:r>
              <a:rPr lang="bs-Cyrl-BA" sz="2800" dirty="0" smtClean="0"/>
              <a:t>1. Ријеши једначину:</a:t>
            </a:r>
          </a:p>
          <a:p>
            <a:pPr marL="0" indent="0">
              <a:buNone/>
            </a:pPr>
            <a:r>
              <a:rPr lang="bs-Cyrl-BA" sz="2800" dirty="0"/>
              <a:t> </a:t>
            </a:r>
            <a:r>
              <a:rPr lang="bs-Cyrl-BA" sz="2800" dirty="0" smtClean="0"/>
              <a:t>        </a:t>
            </a:r>
            <a:r>
              <a:rPr lang="bs-Cyrl-BA" sz="2800" dirty="0" smtClean="0">
                <a:sym typeface="Symbol"/>
              </a:rPr>
              <a:t> - 5 = 10</a:t>
            </a:r>
          </a:p>
          <a:p>
            <a:pPr marL="0" indent="0">
              <a:buNone/>
            </a:pPr>
            <a:r>
              <a:rPr lang="bs-Cyrl-BA" sz="2800" dirty="0">
                <a:sym typeface="Symbol"/>
              </a:rPr>
              <a:t> </a:t>
            </a:r>
            <a:r>
              <a:rPr lang="bs-Cyrl-BA" sz="2800" dirty="0" smtClean="0">
                <a:sym typeface="Symbol"/>
              </a:rPr>
              <a:t>         = 10  5</a:t>
            </a:r>
          </a:p>
          <a:p>
            <a:pPr marL="0" indent="0">
              <a:buNone/>
            </a:pPr>
            <a:r>
              <a:rPr lang="bs-Cyrl-BA" sz="2800" dirty="0">
                <a:sym typeface="Symbol"/>
              </a:rPr>
              <a:t> </a:t>
            </a:r>
            <a:r>
              <a:rPr lang="bs-Cyrl-BA" sz="2800" dirty="0" smtClean="0">
                <a:sym typeface="Symbol"/>
              </a:rPr>
              <a:t>         = 15</a:t>
            </a:r>
          </a:p>
          <a:p>
            <a:pPr marL="0" indent="0">
              <a:buNone/>
            </a:pPr>
            <a:r>
              <a:rPr lang="bs-Cyrl-BA" sz="2800" i="1" dirty="0" smtClean="0">
                <a:solidFill>
                  <a:srgbClr val="FF0000"/>
                </a:solidFill>
                <a:sym typeface="Symbol"/>
              </a:rPr>
              <a:t>Провјера:</a:t>
            </a:r>
            <a:r>
              <a:rPr lang="bs-Cyrl-BA" sz="2800" dirty="0" smtClean="0">
                <a:sym typeface="Symbol"/>
              </a:rPr>
              <a:t> 15 – 5 = 10</a:t>
            </a:r>
          </a:p>
          <a:p>
            <a:r>
              <a:rPr lang="bs-Cyrl-BA" sz="2800" dirty="0" smtClean="0">
                <a:sym typeface="Symbol"/>
              </a:rPr>
              <a:t>2. Умањилац је број 5, а разлика 7. Одреди умањеник.</a:t>
            </a:r>
          </a:p>
          <a:p>
            <a:pPr marL="0" indent="0">
              <a:buNone/>
            </a:pPr>
            <a:r>
              <a:rPr lang="bs-Cyrl-BA" sz="2800" dirty="0">
                <a:sym typeface="Symbol"/>
              </a:rPr>
              <a:t> </a:t>
            </a:r>
            <a:r>
              <a:rPr lang="bs-Cyrl-BA" sz="2800" dirty="0" smtClean="0">
                <a:sym typeface="Symbol"/>
              </a:rPr>
              <a:t>         - 5 = 7</a:t>
            </a:r>
          </a:p>
          <a:p>
            <a:pPr marL="0" indent="0">
              <a:buNone/>
            </a:pPr>
            <a:r>
              <a:rPr lang="bs-Cyrl-BA" sz="2800" dirty="0">
                <a:sym typeface="Symbol"/>
              </a:rPr>
              <a:t> </a:t>
            </a:r>
            <a:r>
              <a:rPr lang="bs-Cyrl-BA" sz="2800" dirty="0" smtClean="0">
                <a:sym typeface="Symbol"/>
              </a:rPr>
              <a:t>         = 7  5</a:t>
            </a:r>
          </a:p>
          <a:p>
            <a:pPr marL="0" indent="0">
              <a:buNone/>
            </a:pPr>
            <a:r>
              <a:rPr lang="bs-Cyrl-BA" sz="2800" dirty="0">
                <a:sym typeface="Symbol"/>
              </a:rPr>
              <a:t> </a:t>
            </a:r>
            <a:r>
              <a:rPr lang="bs-Cyrl-BA" sz="2800" dirty="0" smtClean="0">
                <a:sym typeface="Symbol"/>
              </a:rPr>
              <a:t>         = 12</a:t>
            </a:r>
          </a:p>
          <a:p>
            <a:pPr marL="0" indent="0">
              <a:buNone/>
            </a:pPr>
            <a:r>
              <a:rPr lang="bs-Cyrl-BA" sz="2800" i="1" dirty="0" smtClean="0">
                <a:solidFill>
                  <a:srgbClr val="FF0000"/>
                </a:solidFill>
                <a:sym typeface="Symbol"/>
              </a:rPr>
              <a:t>Провјера:</a:t>
            </a:r>
            <a:r>
              <a:rPr lang="bs-Cyrl-BA" sz="2800" dirty="0" smtClean="0">
                <a:sym typeface="Symbol"/>
              </a:rPr>
              <a:t> 12 – 5 = 7</a:t>
            </a:r>
          </a:p>
          <a:p>
            <a:pPr marL="0" indent="0">
              <a:buNone/>
            </a:pPr>
            <a:endParaRPr lang="bs-Cyrl-BA" sz="2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3303699"/>
            <a:ext cx="3096343" cy="157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4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dirty="0">
                <a:solidFill>
                  <a:srgbClr val="FF0000"/>
                </a:solidFill>
              </a:rPr>
              <a:t>РАД НА ЗАДАЦИМА: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21600"/>
            <a:ext cx="8229600" cy="3394472"/>
          </a:xfrm>
        </p:spPr>
        <p:txBody>
          <a:bodyPr>
            <a:normAutofit lnSpcReduction="10000"/>
          </a:bodyPr>
          <a:lstStyle/>
          <a:p>
            <a:r>
              <a:rPr lang="bs-Cyrl-BA" sz="2800" dirty="0" smtClean="0"/>
              <a:t>3. Од кога броја треба одузети број 6 да би се добио број 10? </a:t>
            </a:r>
          </a:p>
          <a:p>
            <a:pPr marL="0" indent="0">
              <a:buNone/>
            </a:pPr>
            <a:r>
              <a:rPr lang="bs-Cyrl-BA" sz="2800" dirty="0"/>
              <a:t> </a:t>
            </a:r>
            <a:r>
              <a:rPr lang="bs-Cyrl-BA" sz="2800" dirty="0" smtClean="0"/>
              <a:t>    </a:t>
            </a:r>
            <a:r>
              <a:rPr lang="bs-Cyrl-BA" sz="2800" dirty="0" smtClean="0">
                <a:sym typeface="Symbol"/>
              </a:rPr>
              <a:t> - 6 = 10</a:t>
            </a:r>
          </a:p>
          <a:p>
            <a:pPr marL="0" indent="0">
              <a:buNone/>
            </a:pPr>
            <a:r>
              <a:rPr lang="bs-Cyrl-BA" sz="2800" dirty="0">
                <a:sym typeface="Symbol"/>
              </a:rPr>
              <a:t> </a:t>
            </a:r>
            <a:r>
              <a:rPr lang="bs-Cyrl-BA" sz="2800" dirty="0" smtClean="0">
                <a:sym typeface="Symbol"/>
              </a:rPr>
              <a:t>     = 10  6</a:t>
            </a:r>
          </a:p>
          <a:p>
            <a:pPr marL="0" indent="0">
              <a:buNone/>
            </a:pPr>
            <a:r>
              <a:rPr lang="bs-Cyrl-BA" sz="2800" dirty="0">
                <a:sym typeface="Symbol"/>
              </a:rPr>
              <a:t> </a:t>
            </a:r>
            <a:r>
              <a:rPr lang="bs-Cyrl-BA" sz="2800" dirty="0" smtClean="0">
                <a:sym typeface="Symbol"/>
              </a:rPr>
              <a:t>     = 16</a:t>
            </a:r>
          </a:p>
          <a:p>
            <a:pPr marL="0" indent="0">
              <a:buNone/>
            </a:pPr>
            <a:r>
              <a:rPr lang="bs-Cyrl-BA" sz="2800" i="1" dirty="0" smtClean="0">
                <a:solidFill>
                  <a:srgbClr val="FF0000"/>
                </a:solidFill>
                <a:sym typeface="Symbol"/>
              </a:rPr>
              <a:t>Провјера:</a:t>
            </a:r>
            <a:r>
              <a:rPr lang="bs-Cyrl-BA" sz="2800" dirty="0" smtClean="0">
                <a:sym typeface="Symbol"/>
              </a:rPr>
              <a:t> 16 – 6 = 10</a:t>
            </a:r>
          </a:p>
          <a:p>
            <a:pPr marL="0" indent="0">
              <a:buNone/>
            </a:pPr>
            <a:r>
              <a:rPr lang="bs-Cyrl-BA" sz="2800" i="1" dirty="0" smtClean="0">
                <a:solidFill>
                  <a:srgbClr val="FF0066"/>
                </a:solidFill>
                <a:sym typeface="Symbol"/>
              </a:rPr>
              <a:t>Одговор:</a:t>
            </a:r>
            <a:r>
              <a:rPr lang="bs-Cyrl-BA" sz="2800" dirty="0" smtClean="0">
                <a:sym typeface="Symbol"/>
              </a:rPr>
              <a:t> То је број 16.</a:t>
            </a:r>
            <a:r>
              <a:rPr lang="bs-Cyrl-BA" dirty="0" smtClean="0"/>
              <a:t>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5"/>
          <a:stretch/>
        </p:blipFill>
        <p:spPr bwMode="auto">
          <a:xfrm>
            <a:off x="4788024" y="1802735"/>
            <a:ext cx="2448272" cy="272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15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dirty="0">
                <a:solidFill>
                  <a:srgbClr val="FF0000"/>
                </a:solidFill>
              </a:rPr>
              <a:t>РАД НА ЗАДАЦИМА: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s-Cyrl-BA" sz="2800" dirty="0" smtClean="0"/>
              <a:t>4. Милан је имао неколико књига. Посудио је другу 6 и остало му је 5. Колико је Милан имао књига прије посуђивања?</a:t>
            </a:r>
          </a:p>
          <a:p>
            <a:pPr marL="0" indent="0">
              <a:buNone/>
            </a:pPr>
            <a:r>
              <a:rPr lang="bs-Cyrl-BA" sz="2800" dirty="0"/>
              <a:t> </a:t>
            </a:r>
            <a:r>
              <a:rPr lang="bs-Cyrl-BA" sz="2800" dirty="0" smtClean="0"/>
              <a:t>    </a:t>
            </a:r>
            <a:r>
              <a:rPr lang="bs-Cyrl-BA" sz="2800" dirty="0" smtClean="0">
                <a:sym typeface="Symbol"/>
              </a:rPr>
              <a:t> - 6 = 5</a:t>
            </a:r>
          </a:p>
          <a:p>
            <a:pPr marL="0" indent="0">
              <a:buNone/>
            </a:pPr>
            <a:r>
              <a:rPr lang="bs-Cyrl-BA" sz="2800" dirty="0">
                <a:sym typeface="Symbol"/>
              </a:rPr>
              <a:t> </a:t>
            </a:r>
            <a:r>
              <a:rPr lang="bs-Cyrl-BA" sz="2800" dirty="0" smtClean="0">
                <a:sym typeface="Symbol"/>
              </a:rPr>
              <a:t>     = 5  6</a:t>
            </a:r>
          </a:p>
          <a:p>
            <a:pPr marL="0" indent="0">
              <a:buNone/>
            </a:pPr>
            <a:r>
              <a:rPr lang="bs-Cyrl-BA" sz="2800" dirty="0">
                <a:sym typeface="Symbol"/>
              </a:rPr>
              <a:t> </a:t>
            </a:r>
            <a:r>
              <a:rPr lang="bs-Cyrl-BA" sz="2800" dirty="0" smtClean="0">
                <a:sym typeface="Symbol"/>
              </a:rPr>
              <a:t>     = 11</a:t>
            </a:r>
          </a:p>
          <a:p>
            <a:pPr marL="0" indent="0">
              <a:buNone/>
            </a:pPr>
            <a:r>
              <a:rPr lang="bs-Cyrl-BA" sz="2800" i="1" dirty="0" smtClean="0">
                <a:solidFill>
                  <a:srgbClr val="FF0000"/>
                </a:solidFill>
                <a:sym typeface="Symbol"/>
              </a:rPr>
              <a:t>Провјера:</a:t>
            </a:r>
            <a:r>
              <a:rPr lang="bs-Cyrl-BA" sz="2800" dirty="0" smtClean="0">
                <a:sym typeface="Symbol"/>
              </a:rPr>
              <a:t> 11 - 6 = 5</a:t>
            </a:r>
          </a:p>
          <a:p>
            <a:pPr marL="0" indent="0">
              <a:buNone/>
            </a:pPr>
            <a:r>
              <a:rPr lang="bs-Cyrl-BA" sz="2800" i="1" dirty="0" smtClean="0">
                <a:solidFill>
                  <a:srgbClr val="FF0066"/>
                </a:solidFill>
                <a:sym typeface="Symbol"/>
              </a:rPr>
              <a:t>Одговор:</a:t>
            </a:r>
            <a:r>
              <a:rPr lang="bs-Cyrl-BA" sz="2800" dirty="0" smtClean="0">
                <a:solidFill>
                  <a:srgbClr val="FF0066"/>
                </a:solidFill>
                <a:sym typeface="Symbol"/>
              </a:rPr>
              <a:t> </a:t>
            </a:r>
            <a:r>
              <a:rPr lang="bs-Cyrl-BA" sz="2800" dirty="0" smtClean="0">
                <a:sym typeface="Symbol"/>
              </a:rPr>
              <a:t>Прије посуђивања Милан је имао 11 књига.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8" y="2139703"/>
            <a:ext cx="3314501" cy="152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34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dirty="0">
                <a:solidFill>
                  <a:srgbClr val="FF0000"/>
                </a:solidFill>
              </a:rPr>
              <a:t>РАД НА ЗАДАЦИМА: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21600"/>
            <a:ext cx="8229600" cy="3394472"/>
          </a:xfrm>
        </p:spPr>
        <p:txBody>
          <a:bodyPr>
            <a:normAutofit lnSpcReduction="10000"/>
          </a:bodyPr>
          <a:lstStyle/>
          <a:p>
            <a:r>
              <a:rPr lang="bs-Cyrl-BA" sz="2800" dirty="0" smtClean="0"/>
              <a:t>5. Колико је птица било на грани ако је одлетјело 12, а остале 2 птице?</a:t>
            </a:r>
          </a:p>
          <a:p>
            <a:pPr marL="0" indent="0">
              <a:buNone/>
            </a:pPr>
            <a:r>
              <a:rPr lang="bs-Cyrl-BA" sz="2800" dirty="0"/>
              <a:t> </a:t>
            </a:r>
            <a:r>
              <a:rPr lang="bs-Cyrl-BA" sz="2800" dirty="0" smtClean="0"/>
              <a:t>    </a:t>
            </a:r>
            <a:r>
              <a:rPr lang="bs-Cyrl-BA" sz="2800" dirty="0" smtClean="0">
                <a:sym typeface="Symbol"/>
              </a:rPr>
              <a:t> - 12 = 2</a:t>
            </a:r>
          </a:p>
          <a:p>
            <a:pPr marL="0" indent="0">
              <a:buNone/>
            </a:pPr>
            <a:r>
              <a:rPr lang="bs-Cyrl-BA" sz="2800" dirty="0">
                <a:sym typeface="Symbol"/>
              </a:rPr>
              <a:t> </a:t>
            </a:r>
            <a:r>
              <a:rPr lang="bs-Cyrl-BA" sz="2800" dirty="0" smtClean="0">
                <a:sym typeface="Symbol"/>
              </a:rPr>
              <a:t>     = 2  12</a:t>
            </a:r>
          </a:p>
          <a:p>
            <a:pPr marL="0" indent="0">
              <a:buNone/>
            </a:pPr>
            <a:r>
              <a:rPr lang="bs-Cyrl-BA" sz="2800" dirty="0">
                <a:sym typeface="Symbol"/>
              </a:rPr>
              <a:t> </a:t>
            </a:r>
            <a:r>
              <a:rPr lang="bs-Cyrl-BA" sz="2800" dirty="0" smtClean="0">
                <a:sym typeface="Symbol"/>
              </a:rPr>
              <a:t>     = 14</a:t>
            </a:r>
          </a:p>
          <a:p>
            <a:pPr marL="0" indent="0">
              <a:buNone/>
            </a:pPr>
            <a:r>
              <a:rPr lang="bs-Cyrl-BA" sz="2800" i="1" dirty="0" smtClean="0">
                <a:solidFill>
                  <a:srgbClr val="FF0000"/>
                </a:solidFill>
                <a:sym typeface="Symbol"/>
              </a:rPr>
              <a:t>Провјера:</a:t>
            </a:r>
            <a:r>
              <a:rPr lang="bs-Cyrl-BA" sz="2800" dirty="0" smtClean="0">
                <a:sym typeface="Symbol"/>
              </a:rPr>
              <a:t> 14 - 12 = 2</a:t>
            </a:r>
          </a:p>
          <a:p>
            <a:pPr marL="0" indent="0">
              <a:buNone/>
            </a:pPr>
            <a:r>
              <a:rPr lang="bs-Cyrl-BA" sz="2800" i="1" dirty="0" smtClean="0">
                <a:solidFill>
                  <a:srgbClr val="FF0066"/>
                </a:solidFill>
              </a:rPr>
              <a:t>Одговор:</a:t>
            </a:r>
            <a:r>
              <a:rPr lang="bs-Cyrl-BA" sz="2800" dirty="0" smtClean="0"/>
              <a:t> На грани је било 14 птица.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15"/>
          <a:stretch/>
        </p:blipFill>
        <p:spPr bwMode="auto">
          <a:xfrm>
            <a:off x="4130449" y="2069529"/>
            <a:ext cx="4601175" cy="104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24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Cyrl-BA" sz="3600" b="1" dirty="0" smtClean="0">
                <a:solidFill>
                  <a:srgbClr val="C00000"/>
                </a:solidFill>
              </a:rPr>
              <a:t>ЗАДАТАК ЗА САМОСТАЛАН РАД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s-Cyrl-BA" dirty="0" smtClean="0"/>
              <a:t>1. Ријеши једначине:</a:t>
            </a:r>
          </a:p>
          <a:p>
            <a:pPr marL="0" indent="0">
              <a:buNone/>
            </a:pPr>
            <a:r>
              <a:rPr lang="bs-Cyrl-BA" dirty="0"/>
              <a:t> </a:t>
            </a:r>
            <a:r>
              <a:rPr lang="bs-Cyrl-BA" dirty="0" smtClean="0"/>
              <a:t>    </a:t>
            </a:r>
            <a:r>
              <a:rPr lang="bs-Cyrl-BA" dirty="0" smtClean="0">
                <a:sym typeface="Symbol"/>
              </a:rPr>
              <a:t> - 5 = 8</a:t>
            </a:r>
          </a:p>
          <a:p>
            <a:pPr marL="0" indent="0">
              <a:buNone/>
            </a:pPr>
            <a:r>
              <a:rPr lang="bs-Cyrl-BA" dirty="0">
                <a:sym typeface="Symbol"/>
              </a:rPr>
              <a:t> </a:t>
            </a:r>
            <a:r>
              <a:rPr lang="bs-Cyrl-BA" dirty="0" smtClean="0">
                <a:sym typeface="Symbol"/>
              </a:rPr>
              <a:t>     - 3 = 9</a:t>
            </a:r>
          </a:p>
          <a:p>
            <a:pPr marL="0" indent="0">
              <a:buNone/>
            </a:pPr>
            <a:endParaRPr lang="bs-Cyrl-BA" dirty="0">
              <a:sym typeface="Symbol"/>
            </a:endParaRPr>
          </a:p>
          <a:p>
            <a:r>
              <a:rPr lang="bs-Cyrl-BA" dirty="0" smtClean="0">
                <a:sym typeface="Symbol"/>
              </a:rPr>
              <a:t>2. Осмисли текст за једначину:</a:t>
            </a:r>
          </a:p>
          <a:p>
            <a:pPr marL="0" indent="0">
              <a:buNone/>
            </a:pPr>
            <a:r>
              <a:rPr lang="bs-Cyrl-BA" dirty="0" smtClean="0">
                <a:sym typeface="Symbol"/>
              </a:rPr>
              <a:t>     - 7 = 6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338811" y="1005576"/>
            <a:ext cx="2945494" cy="199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78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41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315</Words>
  <Application>Microsoft Office PowerPoint</Application>
  <PresentationFormat>On-screen Show (16:9)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Brush Script MT</vt:lpstr>
      <vt:lpstr>Calibri</vt:lpstr>
      <vt:lpstr>Mistral</vt:lpstr>
      <vt:lpstr>Symbol</vt:lpstr>
      <vt:lpstr>Office Theme</vt:lpstr>
      <vt:lpstr>Математика – 2. разред</vt:lpstr>
      <vt:lpstr>ПОНОВИМО</vt:lpstr>
      <vt:lpstr>ДА СЕ ПОДСЈЕТИМО</vt:lpstr>
      <vt:lpstr>РАД НА ЗАДАЦИМА:</vt:lpstr>
      <vt:lpstr>РАД НА ЗАДАЦИМА:</vt:lpstr>
      <vt:lpstr>РАД НА ЗАДАЦИМА:</vt:lpstr>
      <vt:lpstr>РАД НА ЗАДАЦИМА:</vt:lpstr>
      <vt:lpstr>ЗАДАТАК ЗА САМОСТАЛАН РАД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– 2. разред</dc:title>
  <dc:creator>WINDOWS 10</dc:creator>
  <cp:lastModifiedBy>Admin</cp:lastModifiedBy>
  <cp:revision>16</cp:revision>
  <dcterms:created xsi:type="dcterms:W3CDTF">2021-02-24T14:32:53Z</dcterms:created>
  <dcterms:modified xsi:type="dcterms:W3CDTF">2021-03-02T13:46:01Z</dcterms:modified>
</cp:coreProperties>
</file>