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E8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02"/>
  </p:normalViewPr>
  <p:slideViewPr>
    <p:cSldViewPr>
      <p:cViewPr>
        <p:scale>
          <a:sx n="80" d="100"/>
          <a:sy n="80" d="100"/>
        </p:scale>
        <p:origin x="-118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0A53A-787D-4582-8B9C-FDC964834D2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C5322-B0A0-4AD9-A8F9-AD29CC708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C5322-B0A0-4AD9-A8F9-AD29CC708F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1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D71471-C58C-43F6-800F-A7274165E419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AEF869-D98F-4C48-8E2D-8317EBCA1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66950"/>
            <a:ext cx="61722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ПИСАЊЕ ИМЕНА </a:t>
            </a:r>
            <a:r>
              <a:rPr lang="sr-Cyrl-R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УСТАНОВА</a:t>
            </a:r>
            <a:r>
              <a:rPr lang="sr-Cyrl-R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 4. РАЗРЕД</a:t>
            </a:r>
            <a:endParaRPr lang="en-US" sz="3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000" y="405000"/>
            <a:ext cx="8280000" cy="1407319"/>
          </a:xfrm>
        </p:spPr>
        <p:txBody>
          <a:bodyPr>
            <a:noAutofit/>
          </a:bodyPr>
          <a:lstStyle/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Софија похађа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сновну школу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x-none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вети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ава</a:t>
            </a:r>
            <a:r>
              <a:rPr lang="x-none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ањој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уци </a:t>
            </a:r>
            <a:r>
              <a:rPr lang="sr-Cyrl-RS" dirty="0" smtClean="0">
                <a:latin typeface="Calibri" panose="020F0502020204030204" pitchFamily="34" charset="0"/>
                <a:cs typeface="Calibri" panose="020F0502020204030204" pitchFamily="34" charset="0"/>
              </a:rPr>
              <a:t>се налази </a:t>
            </a:r>
            <a:r>
              <a:rPr lang="sr-Cyrl-R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sr-Cyrl-RS" dirty="0" smtClean="0">
                <a:latin typeface="Calibri" panose="020F0502020204030204" pitchFamily="34" charset="0"/>
                <a:cs typeface="Calibri" panose="020F0502020204030204" pitchFamily="34" charset="0"/>
              </a:rPr>
              <a:t>ародна 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и универзитетска библиотека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епублике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рпске.</a:t>
            </a:r>
          </a:p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Моја тетка предаје на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кономском факултету у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ањој </a:t>
            </a:r>
            <a:r>
              <a:rPr lang="sr-Cyrl-RS" u="sng" dirty="0">
                <a:latin typeface="Calibri" panose="020F0502020204030204" pitchFamily="34" charset="0"/>
                <a:cs typeface="Calibri" panose="020F0502020204030204" pitchFamily="34" charset="0"/>
              </a:rPr>
              <a:t>Л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уци.</a:t>
            </a:r>
          </a:p>
        </p:txBody>
      </p:sp>
      <p:pic>
        <p:nvPicPr>
          <p:cNvPr id="1028" name="Picture 4" descr="C:\Users\USER\Desktop\СЛИКЕ\установе\школ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62250"/>
            <a:ext cx="2743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СЛИКЕ\установе\економски факултет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62350"/>
            <a:ext cx="3352800" cy="13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СЛИКЕ\установе\библиотек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27314"/>
            <a:ext cx="3200400" cy="120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447675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СРПСКИ ЈЕЗИК 4. РАЗРЕД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000" y="405000"/>
            <a:ext cx="8280000" cy="4741164"/>
          </a:xfrm>
        </p:spPr>
        <p:txBody>
          <a:bodyPr>
            <a:normAutofit lnSpcReduction="10000"/>
          </a:bodyPr>
          <a:lstStyle/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Великим почетним словом пише се увијек прво слово у називу установа,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предузећа,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клубова...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.Lucida Grande UI Regular"/>
              <a:buChar char="◇"/>
            </a:pP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Јуче сам са другарима ишао у 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јечије позориште.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sr-Cyrl-R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Остала слова у називу су мала, осим ако се у називу не налази и властито име или назив града.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.Lucida Grande UI Regular"/>
              <a:buChar char="◇"/>
            </a:pP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Посјетили су нас играчи 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ошаркашког клуба из 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обоја.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Уколико постоји посебан назив, онда се обавезно пишу наводници (најчешће је то име познате особе по којој је установа добила име).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.Lucida Grande UI Regular"/>
              <a:buChar char="◇"/>
            </a:pP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Мој брат иде у 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сновну школу „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ранко </a:t>
            </a:r>
            <a:r>
              <a:rPr lang="sr-Cyrl-RS" sz="2200" u="sng" dirty="0">
                <a:latin typeface="Calibri" panose="020F0502020204030204" pitchFamily="34" charset="0"/>
                <a:cs typeface="Calibri" panose="020F0502020204030204" pitchFamily="34" charset="0"/>
              </a:rPr>
              <a:t>Ћ</a:t>
            </a:r>
            <a:r>
              <a:rPr lang="sr-Cyrl-RS" sz="2200" dirty="0">
                <a:latin typeface="Calibri" panose="020F0502020204030204" pitchFamily="34" charset="0"/>
                <a:cs typeface="Calibri" panose="020F0502020204030204" pitchFamily="34" charset="0"/>
              </a:rPr>
              <a:t>опић“.   </a:t>
            </a:r>
          </a:p>
          <a:p>
            <a:pPr marL="0" indent="0">
              <a:buNone/>
            </a:pPr>
            <a:endParaRPr lang="sr-Cyrl-R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Cyrl-R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0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5000"/>
            <a:ext cx="7467600" cy="536972"/>
          </a:xfrm>
        </p:spPr>
        <p:txBody>
          <a:bodyPr anchor="t" anchorCtr="0">
            <a:normAutofit fontScale="90000"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Поновимо: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000" y="945000"/>
            <a:ext cx="8280000" cy="2198250"/>
          </a:xfrm>
        </p:spPr>
        <p:txBody>
          <a:bodyPr/>
          <a:lstStyle/>
          <a:p>
            <a:pPr algn="just"/>
            <a:r>
              <a:rPr lang="sr-Cyrl-RS" dirty="0">
                <a:latin typeface="Calibri" pitchFamily="34" charset="0"/>
              </a:rPr>
              <a:t>Називи установа </a:t>
            </a:r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предузећа,</a:t>
            </a:r>
            <a:r>
              <a:rPr lang="en-US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школа, факултета...) пишу се тако што се </a:t>
            </a:r>
            <a:r>
              <a:rPr lang="sr-Cyrl-RS" dirty="0" smtClean="0">
                <a:latin typeface="Calibri" pitchFamily="34" charset="0"/>
              </a:rPr>
              <a:t>великим </a:t>
            </a:r>
            <a:r>
              <a:rPr lang="sr-Cyrl-RS" dirty="0">
                <a:latin typeface="Calibri" pitchFamily="34" charset="0"/>
              </a:rPr>
              <a:t>почетним словом пише само прва ријеч у називу. Ако се у називу установа налази још нека властита именица и она се пише великим почетним словом.</a:t>
            </a:r>
          </a:p>
          <a:p>
            <a:pPr algn="just"/>
            <a:endParaRPr lang="en-US" dirty="0"/>
          </a:p>
        </p:txBody>
      </p:sp>
      <p:pic>
        <p:nvPicPr>
          <p:cNvPr id="1027" name="Picture 3" descr="C:\Users\USER\Desktop\СЛИКЕ\установе\ućite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52750"/>
            <a:ext cx="5181600" cy="18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5000"/>
            <a:ext cx="7467600" cy="514350"/>
          </a:xfrm>
        </p:spPr>
        <p:txBody>
          <a:bodyPr anchor="t" anchorCtr="0">
            <a:normAutofit fontScale="90000"/>
          </a:bodyPr>
          <a:lstStyle/>
          <a:p>
            <a:pPr algn="ctr"/>
            <a:r>
              <a:rPr lang="sr-Cyrl-R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ЗАДАЦИ ЗА САМОСТАЛАН РАД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 noChangeAspect="1"/>
          </p:cNvSpPr>
          <p:nvPr>
            <p:ph sz="quarter" idx="1"/>
          </p:nvPr>
        </p:nvSpPr>
        <p:spPr>
          <a:xfrm>
            <a:off x="457200" y="1370113"/>
            <a:ext cx="8280000" cy="2369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800" dirty="0" smtClean="0">
                <a:latin typeface="Calibri" pitchFamily="34" charset="0"/>
              </a:rPr>
              <a:t>1. Заокружи </a:t>
            </a:r>
            <a:r>
              <a:rPr lang="sr-Cyrl-RS" sz="2800" dirty="0">
                <a:latin typeface="Calibri" pitchFamily="34" charset="0"/>
              </a:rPr>
              <a:t>слово испред правилног назива школе</a:t>
            </a:r>
            <a:r>
              <a:rPr lang="sr-Cyrl-RS" sz="28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sr-Cyrl-RS" sz="2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r-Cyrl-RS" dirty="0">
                <a:latin typeface="Calibri" pitchFamily="34" charset="0"/>
              </a:rPr>
              <a:t>    а) Основна школа „Иво Андрић“, бањалука</a:t>
            </a:r>
          </a:p>
          <a:p>
            <a:pPr marL="0" indent="0">
              <a:buNone/>
            </a:pPr>
            <a:r>
              <a:rPr lang="sr-Cyrl-RS" dirty="0">
                <a:latin typeface="Calibri" pitchFamily="34" charset="0"/>
              </a:rPr>
              <a:t>    б) Основна школа „Холандија“, Слатина</a:t>
            </a:r>
          </a:p>
          <a:p>
            <a:pPr marL="0" indent="0">
              <a:buNone/>
            </a:pPr>
            <a:r>
              <a:rPr lang="sr-Cyrl-RS" dirty="0">
                <a:latin typeface="Calibri" pitchFamily="34" charset="0"/>
              </a:rPr>
              <a:t>    в) основна школа „Петар Кочић“, Модрича</a:t>
            </a:r>
          </a:p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50938" y="25549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66750"/>
            <a:ext cx="7467600" cy="3655314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Calibri" pitchFamily="34" charset="0"/>
              </a:rPr>
              <a:t>2.</a:t>
            </a:r>
            <a:r>
              <a:rPr lang="sr-Cyrl-RS" b="1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Обој плавом бојом правилно написане називе установа и предузећа.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27074"/>
              </p:ext>
            </p:extLst>
          </p:nvPr>
        </p:nvGraphicFramePr>
        <p:xfrm>
          <a:off x="533400" y="1657350"/>
          <a:ext cx="7543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sr-Cyrl-BA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народно</a:t>
                      </a:r>
                      <a:r>
                        <a:rPr lang="sr-Cyrl-BA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позориште</a:t>
                      </a:r>
                    </a:p>
                    <a:p>
                      <a:pPr algn="ctr"/>
                      <a:r>
                        <a:rPr lang="sr-Cyrl-BA" sz="2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Србије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Cyrl-BA" sz="2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sr-Cyrl-BA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дом</a:t>
                      </a:r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r-Cyrl-BA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здравља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BA" dirty="0" smtClean="0"/>
                    </a:p>
                    <a:p>
                      <a:r>
                        <a:rPr lang="sr-Cyrl-BA" sz="2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Витаминка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endParaRPr lang="sr-Cyrl-BA" dirty="0" smtClean="0"/>
                    </a:p>
                    <a:p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град Бањалука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Cyrl-BA" dirty="0" smtClean="0"/>
                    </a:p>
                    <a:p>
                      <a:pPr algn="ctr"/>
                      <a:r>
                        <a:rPr lang="sr-Cyrl-BA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Медицински факултет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Музеј савремене </a:t>
                      </a:r>
                    </a:p>
                    <a:p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умјетности</a:t>
                      </a:r>
                      <a:r>
                        <a:rPr lang="sr-Cyrl-BA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sr-Cyrl-BA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Републике Српске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23950"/>
            <a:ext cx="8280000" cy="3309750"/>
          </a:xfrm>
        </p:spPr>
        <p:txBody>
          <a:bodyPr lIns="0">
            <a:normAutofit/>
          </a:bodyPr>
          <a:lstStyle/>
          <a:p>
            <a:pPr marL="344488" indent="-344488">
              <a:buNone/>
            </a:pPr>
            <a:r>
              <a:rPr lang="sr-Cyrl-RS" dirty="0">
                <a:latin typeface="Calibri" pitchFamily="34" charset="0"/>
              </a:rPr>
              <a:t>3</a:t>
            </a:r>
            <a:r>
              <a:rPr lang="sr-Cyrl-RS" sz="2800" dirty="0">
                <a:latin typeface="Calibri" pitchFamily="34" charset="0"/>
              </a:rPr>
              <a:t>.</a:t>
            </a:r>
            <a:r>
              <a:rPr lang="sr-Cyrl-RS" sz="2800" b="1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sz="2800" dirty="0">
                <a:latin typeface="Calibri" pitchFamily="34" charset="0"/>
              </a:rPr>
              <a:t>Текст </a:t>
            </a:r>
            <a:r>
              <a:rPr lang="sr-Cyrl-RS" sz="2800" dirty="0" smtClean="0">
                <a:latin typeface="Calibri" pitchFamily="34" charset="0"/>
              </a:rPr>
              <a:t>који је погрешно написан исправи </a:t>
            </a:r>
            <a:r>
              <a:rPr lang="sr-Cyrl-RS" sz="2800" dirty="0">
                <a:latin typeface="Calibri" pitchFamily="34" charset="0"/>
              </a:rPr>
              <a:t>тако што </a:t>
            </a:r>
            <a:r>
              <a:rPr lang="sr-Cyrl-RS" sz="2800" dirty="0" smtClean="0">
                <a:latin typeface="Calibri" pitchFamily="34" charset="0"/>
              </a:rPr>
              <a:t>      ћеш </a:t>
            </a:r>
            <a:r>
              <a:rPr lang="sr-Cyrl-RS" sz="2800" dirty="0">
                <a:latin typeface="Calibri" pitchFamily="34" charset="0"/>
              </a:rPr>
              <a:t>написати </a:t>
            </a:r>
            <a:r>
              <a:rPr lang="sr-Cyrl-RS" sz="2800" dirty="0" smtClean="0">
                <a:latin typeface="Calibri" pitchFamily="34" charset="0"/>
              </a:rPr>
              <a:t>велико </a:t>
            </a:r>
            <a:r>
              <a:rPr lang="sr-Cyrl-RS" sz="2800" dirty="0">
                <a:latin typeface="Calibri" pitchFamily="34" charset="0"/>
              </a:rPr>
              <a:t>слово тамо гдје је потребно</a:t>
            </a:r>
            <a:r>
              <a:rPr lang="sr-Cyrl-RS" sz="28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sr-Cyrl-RS" sz="2800" dirty="0">
              <a:latin typeface="Calibri" pitchFamily="34" charset="0"/>
            </a:endParaRPr>
          </a:p>
          <a:p>
            <a:pPr marL="365760" lvl="1" indent="0">
              <a:buNone/>
            </a:pPr>
            <a:r>
              <a:rPr lang="sr-Cyrl-RS" sz="2400" dirty="0">
                <a:latin typeface="Calibri" pitchFamily="34" charset="0"/>
              </a:rPr>
              <a:t>◇</a:t>
            </a:r>
            <a:r>
              <a:rPr lang="sr-Cyrl-RS" sz="2400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</a:rPr>
              <a:t>мој </a:t>
            </a:r>
            <a:r>
              <a:rPr lang="sr-Cyrl-RS" sz="2400" dirty="0" smtClean="0">
                <a:latin typeface="Calibri" pitchFamily="34" charset="0"/>
              </a:rPr>
              <a:t>дјед  </a:t>
            </a:r>
            <a:r>
              <a:rPr lang="sr-Cyrl-RS" sz="2400" dirty="0">
                <a:latin typeface="Calibri" pitchFamily="34" charset="0"/>
              </a:rPr>
              <a:t>је радио у фабрици фруктона. касније је добио премјештај у бијељину. радио је у прехрамбеној фабрици сава. често је одлазио у дом културе</a:t>
            </a:r>
            <a:r>
              <a:rPr lang="sr-Cyrl-RS" sz="2400" dirty="0" smtClean="0">
                <a:latin typeface="Calibri" pitchFamily="34" charset="0"/>
              </a:rPr>
              <a:t>.</a:t>
            </a:r>
            <a:endParaRPr lang="sr-Cyrl-R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7848600" cy="3655314"/>
          </a:xfrm>
        </p:spPr>
        <p:txBody>
          <a:bodyPr/>
          <a:lstStyle/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r-Cyrl-RS" dirty="0">
                <a:latin typeface="Calibri" pitchFamily="34" charset="0"/>
              </a:rPr>
              <a:t>4.</a:t>
            </a:r>
            <a:r>
              <a:rPr lang="sr-Cyrl-RS" b="1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Допуни реченице</a:t>
            </a:r>
            <a:r>
              <a:rPr lang="sr-Cyrl-RS" dirty="0" smtClean="0">
                <a:latin typeface="Calibri" pitchFamily="34" charset="0"/>
              </a:rPr>
              <a:t>:</a:t>
            </a:r>
          </a:p>
          <a:p>
            <a:pPr marL="0" indent="0">
              <a:buNone/>
            </a:pPr>
            <a:endParaRPr lang="sr-Cyrl-RS" dirty="0">
              <a:latin typeface="Calibri" pitchFamily="34" charset="0"/>
            </a:endParaRPr>
          </a:p>
          <a:p>
            <a:pPr marL="365760" lvl="1" indent="0">
              <a:buNone/>
            </a:pPr>
            <a:r>
              <a:rPr lang="sr-Cyrl-RS" sz="2200" dirty="0">
                <a:latin typeface="Calibri" pitchFamily="34" charset="0"/>
              </a:rPr>
              <a:t>◇</a:t>
            </a:r>
            <a:r>
              <a:rPr lang="sr-Cyrl-RS" sz="2200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sz="2200" dirty="0">
                <a:latin typeface="Calibri" pitchFamily="34" charset="0"/>
              </a:rPr>
              <a:t>У </a:t>
            </a:r>
            <a:r>
              <a:rPr lang="sr-Cyrl-RS" sz="2200" dirty="0" smtClean="0">
                <a:latin typeface="Calibri" pitchFamily="34" charset="0"/>
              </a:rPr>
              <a:t>називима:  </a:t>
            </a:r>
            <a:r>
              <a:rPr lang="sr-Cyrl-RS" sz="2200" dirty="0">
                <a:latin typeface="Calibri" pitchFamily="34" charset="0"/>
              </a:rPr>
              <a:t>установа, предузећа, школа, факултета, општина, прва </a:t>
            </a:r>
            <a:r>
              <a:rPr lang="sr-Cyrl-RS" sz="2200" dirty="0" smtClean="0">
                <a:latin typeface="Calibri" pitchFamily="34" charset="0"/>
              </a:rPr>
              <a:t>ријеч се пише </a:t>
            </a:r>
            <a:r>
              <a:rPr lang="sr-Cyrl-RS" sz="2200" dirty="0">
                <a:latin typeface="Calibri" pitchFamily="34" charset="0"/>
              </a:rPr>
              <a:t>_________________________.</a:t>
            </a:r>
          </a:p>
          <a:p>
            <a:pPr marL="365760" lvl="1" indent="0">
              <a:buNone/>
            </a:pPr>
            <a:r>
              <a:rPr lang="sr-Cyrl-RS" sz="2200" dirty="0">
                <a:latin typeface="Calibri" pitchFamily="34" charset="0"/>
              </a:rPr>
              <a:t/>
            </a:r>
            <a:br>
              <a:rPr lang="sr-Cyrl-RS" sz="2200" dirty="0">
                <a:latin typeface="Calibri" pitchFamily="34" charset="0"/>
              </a:rPr>
            </a:br>
            <a:r>
              <a:rPr lang="sr-Cyrl-RS" sz="2200" dirty="0">
                <a:latin typeface="Calibri" pitchFamily="34" charset="0"/>
              </a:rPr>
              <a:t>◇</a:t>
            </a:r>
            <a:r>
              <a:rPr lang="sr-Cyrl-RS" sz="2200" dirty="0">
                <a:solidFill>
                  <a:srgbClr val="FE8637"/>
                </a:solidFill>
                <a:latin typeface="Calibri" pitchFamily="34" charset="0"/>
              </a:rPr>
              <a:t> </a:t>
            </a:r>
            <a:r>
              <a:rPr lang="sr-Cyrl-RS" sz="2200" dirty="0">
                <a:latin typeface="Calibri" pitchFamily="34" charset="0"/>
              </a:rPr>
              <a:t>Ако у називу установа има и властитих имена, она се пишу ____________________________.</a:t>
            </a:r>
            <a:endParaRPr lang="en-US" sz="2200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sr-Cyrl-BA" dirty="0">
                <a:solidFill>
                  <a:schemeClr val="tx1"/>
                </a:solidFill>
              </a:rPr>
              <a:t>С</a:t>
            </a:r>
            <a:r>
              <a:rPr lang="sr-Cyrl-BA" dirty="0" smtClean="0">
                <a:solidFill>
                  <a:schemeClr val="tx1"/>
                </a:solidFill>
              </a:rPr>
              <a:t>ве о данашњој теми можете пронаћи у вашем уџбенику: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86050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Calibri" panose="020F0502020204030204" pitchFamily="34" charset="0"/>
                <a:cs typeface="Calibri" panose="020F0502020204030204" pitchFamily="34" charset="0"/>
              </a:rPr>
              <a:t>Српски језик и језичка култура, </a:t>
            </a:r>
            <a:r>
              <a:rPr lang="sr-Cyrl-RS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страна 80. и 81. </a:t>
            </a: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r-Latn-R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668" y="2266950"/>
            <a:ext cx="25908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27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334</TotalTime>
  <Words>337</Words>
  <Application>Microsoft Office PowerPoint</Application>
  <PresentationFormat>Projekcija na ekranu (16:9)</PresentationFormat>
  <Paragraphs>49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Equity</vt:lpstr>
      <vt:lpstr>ПИСАЊЕ ИМЕНА УСТАНОВА   СРПСКИ ЈЕЗИК 4. РАЗРЕД</vt:lpstr>
      <vt:lpstr>PowerPoint prezentacija</vt:lpstr>
      <vt:lpstr>PowerPoint prezentacija</vt:lpstr>
      <vt:lpstr>Поновимо:</vt:lpstr>
      <vt:lpstr>ЗАДАЦИ ЗА САМОСТАЛАН РАД</vt:lpstr>
      <vt:lpstr>PowerPoint prezentacija</vt:lpstr>
      <vt:lpstr>PowerPoint prezentacija</vt:lpstr>
      <vt:lpstr>PowerPoint prezentacija</vt:lpstr>
      <vt:lpstr>Све о данашњој теми можете пронаћи у вашем уџбенику: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ПИСАЊЕ ИМЕНА УСТАНОВА</dc:title>
  <dc:creator>silvija ninković</dc:creator>
  <cp:lastModifiedBy>tatjana</cp:lastModifiedBy>
  <cp:revision>41</cp:revision>
  <dcterms:created xsi:type="dcterms:W3CDTF">2020-03-28T14:58:00Z</dcterms:created>
  <dcterms:modified xsi:type="dcterms:W3CDTF">2020-04-08T18:33:03Z</dcterms:modified>
</cp:coreProperties>
</file>