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77" r:id="rId4"/>
    <p:sldId id="276" r:id="rId5"/>
    <p:sldId id="264" r:id="rId6"/>
    <p:sldId id="278" r:id="rId7"/>
    <p:sldId id="279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tavnik" initials="N" lastIdx="1" clrIdx="0">
    <p:extLst>
      <p:ext uri="{19B8F6BF-5375-455C-9EA6-DF929625EA0E}">
        <p15:presenceInfo xmlns:p15="http://schemas.microsoft.com/office/powerpoint/2012/main" userId="Nastav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etli stil 2 – Naglašavanj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31778" units="1/cm"/>
          <inkml:channelProperty channel="Y" name="resolution" value="37.1134" units="1/cm"/>
          <inkml:channelProperty channel="T" name="resolution" value="1" units="1/dev"/>
        </inkml:channelProperties>
      </inkml:inkSource>
      <inkml:timestamp xml:id="ts0" timeString="2020-03-19T12:07:40.883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2CCE62BB-E23A-4937-9463-BBD5541794AE}" emma:medium="tactile" emma:mode="ink">
          <msink:context xmlns:msink="http://schemas.microsoft.com/ink/2010/main" type="inkDrawing" rotatedBoundingBox="11622,12700 11624,12699 11624,12699 11623,12701" shapeName="Other"/>
        </emma:interpretation>
      </emma:emma>
    </inkml:annotationXML>
    <inkml:trace contextRef="#ctx0" brushRef="#br0">1786 2669 3203,'0'1'94,"-1"0"-79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h.wikipedia.org/wiki/August_(rimski_car)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r.wikipedia.org/wiki/August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r>
              <a:rPr lang="sr-Cyrl-BA" sz="2000" dirty="0">
                <a:solidFill>
                  <a:srgbClr val="996633"/>
                </a:solidFill>
              </a:rPr>
              <a:t>0</a:t>
            </a:r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r>
              <a:rPr lang="bs-Cyrl-B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Latn-R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762000"/>
            <a:ext cx="7543800" cy="1525748"/>
          </a:xfrm>
        </p:spPr>
        <p:txBody>
          <a:bodyPr>
            <a:normAutofit fontScale="90000"/>
          </a:bodyPr>
          <a:lstStyle/>
          <a:p>
            <a:br>
              <a:rPr lang="sr-Cyrl-R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dirty="0">
                <a:latin typeface="Times New Roman" pitchFamily="18" charset="0"/>
                <a:cs typeface="Times New Roman" pitchFamily="18" charset="0"/>
              </a:rPr>
              <a:t>РИМ У ДОБА ЦАРСТВА</a:t>
            </a:r>
            <a:br>
              <a:rPr lang="sr-Cyrl-RS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sr-Cyrl-RS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sr-Cyrl-R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8326"/>
            <a:ext cx="7543800" cy="5211763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sr-Cyrl-RS" sz="2400" dirty="0"/>
          </a:p>
          <a:p>
            <a:pPr algn="just">
              <a:buFontTx/>
              <a:buChar char="-"/>
            </a:pP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Уџбеник стр.</a:t>
            </a: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87.-</a:t>
            </a:r>
            <a:r>
              <a:rPr lang="sr-Cyrl-B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sr-Cyrl-BA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sr-Cyrl-BA" sz="2800" dirty="0">
                <a:latin typeface="Times New Roman" pitchFamily="18" charset="0"/>
                <a:cs typeface="Times New Roman" pitchFamily="18" charset="0"/>
              </a:rPr>
              <a:t>Римско царство се дијели на два велика раздобља: </a:t>
            </a:r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принципат и </a:t>
            </a:r>
            <a:r>
              <a:rPr lang="sr-Cyrl-BA" sz="2800" b="1" dirty="0" err="1">
                <a:latin typeface="Times New Roman" pitchFamily="18" charset="0"/>
                <a:cs typeface="Times New Roman" pitchFamily="18" charset="0"/>
              </a:rPr>
              <a:t>доминат</a:t>
            </a:r>
            <a:endParaRPr lang="sr-Cyrl-BA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B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/>
          </a:p>
          <a:p>
            <a:pPr algn="just">
              <a:buNone/>
            </a:pPr>
            <a:endParaRPr lang="sr-Cyrl-R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51FB30-8BE7-4D4F-81CE-FB7CCC03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 У ДОБА ЦАРСТВА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501DB39-8B23-492C-85A1-2FAC4F52F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603834"/>
              </p:ext>
            </p:extLst>
          </p:nvPr>
        </p:nvGraphicFramePr>
        <p:xfrm>
          <a:off x="914400" y="1417638"/>
          <a:ext cx="7467600" cy="423183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578225">
                  <a:extLst>
                    <a:ext uri="{9D8B030D-6E8A-4147-A177-3AD203B41FA5}">
                      <a16:colId xmlns:a16="http://schemas.microsoft.com/office/drawing/2014/main" val="4252537950"/>
                    </a:ext>
                  </a:extLst>
                </a:gridCol>
                <a:gridCol w="3889375">
                  <a:extLst>
                    <a:ext uri="{9D8B030D-6E8A-4147-A177-3AD203B41FA5}">
                      <a16:colId xmlns:a16="http://schemas.microsoft.com/office/drawing/2014/main" val="3946495419"/>
                    </a:ext>
                  </a:extLst>
                </a:gridCol>
              </a:tblGrid>
              <a:tr h="644650">
                <a:tc>
                  <a:txBody>
                    <a:bodyPr/>
                    <a:lstStyle/>
                    <a:p>
                      <a:r>
                        <a:rPr lang="sr-Cyrl-BA" sz="2400" dirty="0">
                          <a:solidFill>
                            <a:schemeClr val="tx1"/>
                          </a:solidFill>
                          <a:latin typeface="+mj-lt"/>
                        </a:rPr>
                        <a:t>ПРИНЦИПАТ</a:t>
                      </a:r>
                      <a:r>
                        <a:rPr lang="sr-Cyrl-BA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sr-Cyrl-BA" dirty="0">
                          <a:solidFill>
                            <a:schemeClr val="tx1"/>
                          </a:solidFill>
                        </a:rPr>
                        <a:t>27.г.п.н.е. – 284.г.н.е.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i="1" dirty="0">
                          <a:solidFill>
                            <a:schemeClr val="tx1"/>
                          </a:solidFill>
                        </a:rPr>
                        <a:t>ДОМИНАТ</a:t>
                      </a:r>
                      <a:r>
                        <a:rPr lang="sr-Cyrl-BA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sr-Cyrl-BA" dirty="0">
                          <a:solidFill>
                            <a:schemeClr val="tx1"/>
                          </a:solidFill>
                        </a:rPr>
                        <a:t>284.г. – 476.г.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298597"/>
                  </a:ext>
                </a:extLst>
              </a:tr>
              <a:tr h="644650">
                <a:tc>
                  <a:txBody>
                    <a:bodyPr/>
                    <a:lstStyle/>
                    <a:p>
                      <a:r>
                        <a:rPr lang="sr-Cyrl-BA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ОКТАВИЈАН АВГУСТ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b="1" i="1" dirty="0">
                          <a:solidFill>
                            <a:schemeClr val="tx1"/>
                          </a:solidFill>
                        </a:rPr>
                        <a:t>ДИОКЛЕЦИЈАН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67007"/>
                  </a:ext>
                </a:extLst>
              </a:tr>
              <a:tr h="644650">
                <a:tc>
                  <a:txBody>
                    <a:bodyPr/>
                    <a:lstStyle/>
                    <a:p>
                      <a:r>
                        <a:rPr lang="sr-Cyrl-BA" b="1" dirty="0"/>
                        <a:t>ПРИНЦЕПС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b="1" i="1" dirty="0">
                          <a:solidFill>
                            <a:schemeClr val="tx1"/>
                          </a:solidFill>
                        </a:rPr>
                        <a:t>ДОМИНУС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1333"/>
                  </a:ext>
                </a:extLst>
              </a:tr>
              <a:tr h="921712">
                <a:tc>
                  <a:txBody>
                    <a:bodyPr/>
                    <a:lstStyle/>
                    <a:p>
                      <a:r>
                        <a:rPr lang="sr-Cyrl-BA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АВГУСТ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b="1" i="1" dirty="0">
                          <a:solidFill>
                            <a:schemeClr val="tx1"/>
                          </a:solidFill>
                        </a:rPr>
                        <a:t>ДИЈЕЛИ ВЛАСТ СА МАКСИМИЈАНОМ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672162"/>
                  </a:ext>
                </a:extLst>
              </a:tr>
              <a:tr h="644650">
                <a:tc>
                  <a:txBody>
                    <a:bodyPr/>
                    <a:lstStyle/>
                    <a:p>
                      <a:r>
                        <a:rPr lang="sr-Cyrl-BA" b="1" dirty="0"/>
                        <a:t>ДИНАСТИЈА ЈУЛИЈЕВАЦА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b="1" i="1" dirty="0">
                          <a:solidFill>
                            <a:schemeClr val="tx1"/>
                          </a:solidFill>
                        </a:rPr>
                        <a:t>КОНСТАНТИН ВЕЛИКИ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142926"/>
                  </a:ext>
                </a:extLst>
              </a:tr>
              <a:tr h="644650">
                <a:tc>
                  <a:txBody>
                    <a:bodyPr/>
                    <a:lstStyle/>
                    <a:p>
                      <a:r>
                        <a:rPr lang="sr-Cyrl-BA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ТИБЕРИЈЕ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b="1" i="1" dirty="0">
                          <a:solidFill>
                            <a:schemeClr val="tx1"/>
                          </a:solidFill>
                        </a:rPr>
                        <a:t>ТЕОДОСИЈЕ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62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52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D5C3A9B0-B9E6-46DB-8B28-1C63797A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0600" y="1227406"/>
            <a:ext cx="2935458" cy="440318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DD1C895-2EEB-4BB9-9853-541DB0F7A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76400" y="3048000"/>
            <a:ext cx="1714500" cy="231457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0CA77D5-4CAF-4982-926A-83E698918E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 У ДОБА ЦАРСТВА</a:t>
            </a:r>
          </a:p>
        </p:txBody>
      </p:sp>
      <p:sp>
        <p:nvSpPr>
          <p:cNvPr id="11" name="Čuvar mesta za sadržaj 10">
            <a:extLst>
              <a:ext uri="{FF2B5EF4-FFF2-40B4-BE49-F238E27FC236}">
                <a16:creationId xmlns:a16="http://schemas.microsoft.com/office/drawing/2014/main" id="{A4AB7947-4189-4AAA-83B0-C1F2BD4CC2B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990" y="2362199"/>
            <a:ext cx="4040188" cy="3818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b="1" dirty="0"/>
              <a:t>           </a:t>
            </a:r>
            <a:r>
              <a:rPr lang="sr-Cyrl-BA" sz="2800" b="1" dirty="0" err="1"/>
              <a:t>Октавијан</a:t>
            </a:r>
            <a:r>
              <a:rPr lang="sr-Cyrl-BA" sz="2800" b="1" dirty="0"/>
              <a:t> Август</a:t>
            </a:r>
          </a:p>
        </p:txBody>
      </p:sp>
    </p:spTree>
    <p:extLst>
      <p:ext uri="{BB962C8B-B14F-4D97-AF65-F5344CB8AC3E}">
        <p14:creationId xmlns:p14="http://schemas.microsoft.com/office/powerpoint/2010/main" val="27626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РИМ У ДОБА ЦАРСТВА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sr-Cyrl-R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r-Cyrl-R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/>
              <p14:cNvContentPartPr/>
              <p14:nvPr/>
            </p14:nvContentPartPr>
            <p14:xfrm>
              <a:off x="4184335" y="4571780"/>
              <a:ext cx="720" cy="10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455" y="4559900"/>
                <a:ext cx="2448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Ð ÐÐ ÐÐÐÐÐÐÐ Ð¡ÐÐÐ Ð¡Ð¢ÐÐ ÐÐ&#10;ÐÐÐÐ&#10;Ð Ð¸Ð¼ÑÐºÐ¸ ÑÐµÐ½ÑÑÑÐ¸Ð¾Ð½ ÐÐµÐ³Ð¸Ð¾Ð½Ð°Ñ&#10;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229" t="96207" r="153411" b="2905"/>
          <a:stretch/>
        </p:blipFill>
        <p:spPr bwMode="auto">
          <a:xfrm>
            <a:off x="-1447800" y="7086600"/>
            <a:ext cx="3810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AE31ABA-C340-45CD-95D7-5A0F41CE8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1272426"/>
            <a:ext cx="7503943" cy="46711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DA912A-5921-4CC6-9E77-6B03B53F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0980"/>
            <a:ext cx="8229600" cy="1143000"/>
          </a:xfrm>
        </p:spPr>
        <p:txBody>
          <a:bodyPr>
            <a:normAutofit/>
          </a:bodyPr>
          <a:lstStyle/>
          <a:p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 У ДОБА ЦАРСТВА</a:t>
            </a:r>
          </a:p>
        </p:txBody>
      </p:sp>
      <p:sp>
        <p:nvSpPr>
          <p:cNvPr id="13" name="Čuvar mesta za sadržaj 12">
            <a:extLst>
              <a:ext uri="{FF2B5EF4-FFF2-40B4-BE49-F238E27FC236}">
                <a16:creationId xmlns:a16="http://schemas.microsoft.com/office/drawing/2014/main" id="{7C357597-A81C-4392-93C1-388E2523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5440361"/>
            <a:ext cx="3582988" cy="685802"/>
          </a:xfrm>
        </p:spPr>
        <p:txBody>
          <a:bodyPr>
            <a:normAutofit/>
          </a:bodyPr>
          <a:lstStyle/>
          <a:p>
            <a:r>
              <a:rPr lang="sr-Cyrl-BA" b="1" dirty="0"/>
              <a:t>КОНСТАНТИН ВЕЛИКИ</a:t>
            </a:r>
          </a:p>
          <a:p>
            <a:endParaRPr lang="sr-Cyrl-BA" b="1" dirty="0"/>
          </a:p>
        </p:txBody>
      </p:sp>
      <p:sp>
        <p:nvSpPr>
          <p:cNvPr id="15" name="Čuvar mesta za sadržaj 14">
            <a:extLst>
              <a:ext uri="{FF2B5EF4-FFF2-40B4-BE49-F238E27FC236}">
                <a16:creationId xmlns:a16="http://schemas.microsoft.com/office/drawing/2014/main" id="{9254E87F-E1D1-44B7-940A-C12165F44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9200" y="5440360"/>
            <a:ext cx="3200400" cy="685802"/>
          </a:xfrm>
        </p:spPr>
        <p:txBody>
          <a:bodyPr>
            <a:normAutofit/>
          </a:bodyPr>
          <a:lstStyle/>
          <a:p>
            <a:r>
              <a:rPr lang="sr-Cyrl-BA" b="1" dirty="0"/>
              <a:t>ДИОКЛЕЦИЈАН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19D842E-078A-4007-BE3C-1BC5CF7C2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39191"/>
            <a:ext cx="3886200" cy="317961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9328364-53F2-4A97-AE1A-B5A0DCDBD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874" y="1719695"/>
            <a:ext cx="3025726" cy="34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8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8C69F0-1361-45B2-8550-A207A3BA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 У ДОБА ЦАРСТВА</a:t>
            </a:r>
          </a:p>
        </p:txBody>
      </p:sp>
      <p:pic>
        <p:nvPicPr>
          <p:cNvPr id="12" name="Čuvar mesta za sadržaj 11">
            <a:extLst>
              <a:ext uri="{FF2B5EF4-FFF2-40B4-BE49-F238E27FC236}">
                <a16:creationId xmlns:a16="http://schemas.microsoft.com/office/drawing/2014/main" id="{B28F6B19-EA16-4CCB-8B67-A1AC5AC212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1" y="1600200"/>
            <a:ext cx="2895599" cy="3313736"/>
          </a:xfrm>
          <a:prstGeom prst="rect">
            <a:avLst/>
          </a:prstGeom>
        </p:spPr>
      </p:pic>
      <p:sp>
        <p:nvSpPr>
          <p:cNvPr id="10" name="Čuvar mesta za sadržaj 9">
            <a:extLst>
              <a:ext uri="{FF2B5EF4-FFF2-40B4-BE49-F238E27FC236}">
                <a16:creationId xmlns:a16="http://schemas.microsoft.com/office/drawing/2014/main" id="{3AE204F7-8290-4C66-8879-58802FE26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5010126"/>
            <a:ext cx="2895600" cy="781074"/>
          </a:xfrm>
        </p:spPr>
        <p:txBody>
          <a:bodyPr/>
          <a:lstStyle/>
          <a:p>
            <a:r>
              <a:rPr lang="sr-Cyrl-BA" b="1" dirty="0"/>
              <a:t>ТЕОДОСИЈЕ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6F9EAEF7-F8EA-4B11-80D8-982E7816A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600200"/>
            <a:ext cx="4214445" cy="34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5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74" y="718942"/>
            <a:ext cx="8229600" cy="1325562"/>
          </a:xfrm>
        </p:spPr>
        <p:txBody>
          <a:bodyPr>
            <a:normAutofit/>
          </a:bodyPr>
          <a:lstStyle/>
          <a:p>
            <a:r>
              <a:rPr lang="sr-Cyrl-R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РИМ У ДОБА ЦАРСТВА</a:t>
            </a:r>
            <a:br>
              <a:rPr lang="sr-Cyrl-R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535" y="1631852"/>
            <a:ext cx="7210865" cy="3778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800" i="1" dirty="0">
                <a:latin typeface="Times New Roman" pitchFamily="18" charset="0"/>
                <a:cs typeface="Times New Roman" pitchFamily="18" charset="0"/>
              </a:rPr>
              <a:t>  ЗАДА</a:t>
            </a:r>
            <a:r>
              <a:rPr lang="sr-Cyrl-BA" sz="2800" i="1" dirty="0">
                <a:latin typeface="Times New Roman" pitchFamily="18" charset="0"/>
                <a:cs typeface="Times New Roman" pitchFamily="18" charset="0"/>
              </a:rPr>
              <a:t>ЦИ</a:t>
            </a:r>
            <a:endParaRPr lang="sr-Cyrl-RS" sz="24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Напиши забиљешке у свеску за сваки поднаслов!</a:t>
            </a:r>
          </a:p>
          <a:p>
            <a:pPr marL="457200" indent="-457200">
              <a:buAutoNum type="arabicPeriod"/>
            </a:pPr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Одговори на питање и задатке који се налазе на страни 90!</a:t>
            </a:r>
          </a:p>
          <a:p>
            <a:pPr marL="0" indent="0">
              <a:buNone/>
            </a:pP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Ко жели знати више, може да погледа филм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sr-Latn-BA" sz="2400" dirty="0" err="1">
                <a:latin typeface="Times New Roman" pitchFamily="18" charset="0"/>
                <a:cs typeface="Times New Roman" pitchFamily="18" charset="0"/>
              </a:rPr>
              <a:t>Imperium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 Augustus“,2003.</a:t>
            </a: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Projekcija na ekranu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0</vt:lpstr>
      <vt:lpstr> РИМ У ДОБА ЦАРСТВА    </vt:lpstr>
      <vt:lpstr>РИМ У ДОБА ЦАРСТВА</vt:lpstr>
      <vt:lpstr>РИМ У ДОБА ЦАРСТВА</vt:lpstr>
      <vt:lpstr>  РИМ У ДОБА ЦАРСТВА</vt:lpstr>
      <vt:lpstr>РИМ У ДОБА ЦАРСТВА</vt:lpstr>
      <vt:lpstr>РИМ У ДОБА ЦАРСТВА</vt:lpstr>
      <vt:lpstr>РИМ У ДОБА ЦАРСТВА </vt:lpstr>
    </vt:vector>
  </TitlesOfParts>
  <Company>Republicki pedagoski zavod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Nastavnik</cp:lastModifiedBy>
  <cp:revision>114</cp:revision>
  <dcterms:created xsi:type="dcterms:W3CDTF">2017-07-14T07:47:05Z</dcterms:created>
  <dcterms:modified xsi:type="dcterms:W3CDTF">2020-04-09T19:03:22Z</dcterms:modified>
</cp:coreProperties>
</file>