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13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22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209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80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48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99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96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074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605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9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683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F0A77-BA9D-44AD-BEAD-63A6932ECF2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756CD-F6F8-4293-9337-1C02EAE4C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677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749" y="1920239"/>
            <a:ext cx="9144000" cy="2360432"/>
          </a:xfrm>
        </p:spPr>
        <p:txBody>
          <a:bodyPr>
            <a:normAutofit/>
          </a:bodyPr>
          <a:lstStyle/>
          <a:p>
            <a:r>
              <a:rPr lang="sr-Cyrl-RS" sz="7200" b="1" dirty="0" smtClean="0">
                <a:solidFill>
                  <a:srgbClr val="C00000"/>
                </a:solidFill>
              </a:rPr>
              <a:t>ИЗЛАЗАК ИЗ ЕГИПТА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2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357"/>
            <a:ext cx="5362575" cy="4197104"/>
          </a:xfrm>
          <a:solidFill>
            <a:srgbClr val="92D050"/>
          </a:solidFill>
        </p:spPr>
        <p:txBody>
          <a:bodyPr/>
          <a:lstStyle/>
          <a:p>
            <a:r>
              <a:rPr lang="sr-Cyrl-RS" b="1" dirty="0" smtClean="0">
                <a:solidFill>
                  <a:srgbClr val="C00000"/>
                </a:solidFill>
              </a:rPr>
              <a:t>Мојсије и Арон </a:t>
            </a:r>
            <a:r>
              <a:rPr lang="sr-Cyrl-RS" b="1" dirty="0" smtClean="0">
                <a:solidFill>
                  <a:srgbClr val="C00000"/>
                </a:solidFill>
              </a:rPr>
              <a:t>су </a:t>
            </a:r>
            <a:r>
              <a:rPr lang="sr-Cyrl-RS" b="1" dirty="0" smtClean="0">
                <a:solidFill>
                  <a:srgbClr val="C00000"/>
                </a:solidFill>
              </a:rPr>
              <a:t>отишли </a:t>
            </a:r>
            <a:r>
              <a:rPr lang="sr-Cyrl-RS" b="1" dirty="0" smtClean="0">
                <a:solidFill>
                  <a:srgbClr val="C00000"/>
                </a:solidFill>
              </a:rPr>
              <a:t>код фараона и затражили да пусти њихов народ да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sr-Cyrl-RS" b="1" dirty="0" smtClean="0">
                <a:solidFill>
                  <a:srgbClr val="C00000"/>
                </a:solidFill>
              </a:rPr>
              <a:t>се слободно одсели у земљу коју им је Бог обећао.</a:t>
            </a:r>
          </a:p>
          <a:p>
            <a:endParaRPr lang="sr-Cyrl-RS" b="1" dirty="0" smtClean="0">
              <a:solidFill>
                <a:srgbClr val="C00000"/>
              </a:solidFill>
            </a:endParaRPr>
          </a:p>
          <a:p>
            <a:r>
              <a:rPr lang="sr-Cyrl-RS" b="1" dirty="0" smtClean="0">
                <a:solidFill>
                  <a:srgbClr val="C00000"/>
                </a:solidFill>
              </a:rPr>
              <a:t>Фараон је то одбио, знајући да када се Јевреји одселе неће имати робове који ће радити за њих. 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7087" y="928688"/>
            <a:ext cx="3810000" cy="466725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xmlns="" val="37692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085850"/>
            <a:ext cx="4776788" cy="4207367"/>
          </a:xfrm>
        </p:spPr>
        <p:txBody>
          <a:bodyPr/>
          <a:lstStyle/>
          <a:p>
            <a:r>
              <a:rPr lang="sr-Cyrl-RS" b="1" dirty="0" smtClean="0">
                <a:solidFill>
                  <a:srgbClr val="C00000"/>
                </a:solidFill>
              </a:rPr>
              <a:t>Као доказ да је послан од Бога Мојсије је уз Божју помоћ чинио разна чуда да би убиједио фараона.</a:t>
            </a:r>
          </a:p>
          <a:p>
            <a:pPr marL="0" indent="0">
              <a:buNone/>
            </a:pPr>
            <a:endParaRPr lang="sr-Cyrl-RS" b="1" dirty="0" smtClean="0">
              <a:solidFill>
                <a:srgbClr val="C00000"/>
              </a:solidFill>
            </a:endParaRPr>
          </a:p>
          <a:p>
            <a:r>
              <a:rPr lang="sr-Cyrl-RS" b="1" dirty="0" smtClean="0">
                <a:solidFill>
                  <a:srgbClr val="C00000"/>
                </a:solidFill>
              </a:rPr>
              <a:t>Мојсије је опоменуо фараона да ће многе недаће задесити Египат ако не пусти Јевреје да оду.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3527" y="864303"/>
            <a:ext cx="4987450" cy="46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6469" y="3559968"/>
            <a:ext cx="3504219" cy="2924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5838" y="418306"/>
            <a:ext cx="3233738" cy="285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01074" y="418306"/>
            <a:ext cx="3233738" cy="2824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2707" y="3559968"/>
            <a:ext cx="3233738" cy="2924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3431" y="418306"/>
            <a:ext cx="350421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58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1" y="1343025"/>
            <a:ext cx="5626994" cy="3589583"/>
          </a:xfrm>
        </p:spPr>
        <p:txBody>
          <a:bodyPr/>
          <a:lstStyle/>
          <a:p>
            <a:r>
              <a:rPr lang="sr-Cyrl-RS" b="1" dirty="0" smtClean="0">
                <a:solidFill>
                  <a:srgbClr val="C00000"/>
                </a:solidFill>
              </a:rPr>
              <a:t>За само једну ноћ многа мушка дјеца су страдала.</a:t>
            </a:r>
          </a:p>
          <a:p>
            <a:endParaRPr lang="sr-Cyrl-R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b="1" dirty="0" smtClean="0">
              <a:solidFill>
                <a:srgbClr val="C00000"/>
              </a:solidFill>
            </a:endParaRPr>
          </a:p>
          <a:p>
            <a:r>
              <a:rPr lang="sr-Cyrl-RS" b="1" dirty="0" smtClean="0">
                <a:solidFill>
                  <a:srgbClr val="C00000"/>
                </a:solidFill>
              </a:rPr>
              <a:t>Фарон је то протумачио као Божји знак и тада је дозволио Јеврејима да се одселе из Египта.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3989" y="823749"/>
            <a:ext cx="3905470" cy="462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7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1488"/>
            <a:ext cx="10515600" cy="5705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sz="3000" b="1" dirty="0" smtClean="0">
                <a:solidFill>
                  <a:srgbClr val="C00000"/>
                </a:solidFill>
              </a:rPr>
              <a:t>ПИТАЊА:</a:t>
            </a:r>
          </a:p>
          <a:p>
            <a:pPr marL="514350" indent="-514350">
              <a:buAutoNum type="arabicPeriod"/>
            </a:pPr>
            <a:r>
              <a:rPr lang="sr-Cyrl-RS" sz="3000" b="1" dirty="0" smtClean="0">
                <a:solidFill>
                  <a:srgbClr val="C00000"/>
                </a:solidFill>
              </a:rPr>
              <a:t>Ко је ишао са Мојсијем код фараона?     </a:t>
            </a:r>
          </a:p>
          <a:p>
            <a:pPr marL="0" indent="0">
              <a:buNone/>
            </a:pPr>
            <a:r>
              <a:rPr lang="sr-Cyrl-RS" sz="3000" b="1" dirty="0" smtClean="0">
                <a:solidFill>
                  <a:srgbClr val="C00000"/>
                </a:solidFill>
              </a:rPr>
              <a:t>                      Арон                              Јаков</a:t>
            </a:r>
          </a:p>
          <a:p>
            <a:pPr marL="514350" indent="-514350">
              <a:buAutoNum type="arabicPeriod" startAt="2"/>
            </a:pPr>
            <a:r>
              <a:rPr lang="sr-Cyrl-RS" sz="3000" b="1" dirty="0" smtClean="0">
                <a:solidFill>
                  <a:srgbClr val="C00000"/>
                </a:solidFill>
              </a:rPr>
              <a:t>Да ли је фараон одмах послушао Мојсија?</a:t>
            </a:r>
          </a:p>
          <a:p>
            <a:pPr marL="0" indent="0">
              <a:buNone/>
            </a:pPr>
            <a:r>
              <a:rPr lang="sr-Cyrl-RS" sz="3000" b="1" dirty="0">
                <a:solidFill>
                  <a:srgbClr val="C00000"/>
                </a:solidFill>
              </a:rPr>
              <a:t> </a:t>
            </a:r>
            <a:r>
              <a:rPr lang="sr-Cyrl-RS" sz="3000" b="1" dirty="0" smtClean="0">
                <a:solidFill>
                  <a:srgbClr val="C00000"/>
                </a:solidFill>
              </a:rPr>
              <a:t>                     Да                                     Не</a:t>
            </a:r>
          </a:p>
          <a:p>
            <a:pPr marL="514350" indent="-514350">
              <a:buAutoNum type="arabicPeriod" startAt="3"/>
            </a:pPr>
            <a:r>
              <a:rPr lang="sr-Cyrl-RS" sz="3000" b="1" dirty="0" smtClean="0">
                <a:solidFill>
                  <a:srgbClr val="C00000"/>
                </a:solidFill>
              </a:rPr>
              <a:t>Да ли је фараон био кажњен због непослушности?</a:t>
            </a:r>
          </a:p>
          <a:p>
            <a:pPr marL="0" indent="0">
              <a:buNone/>
            </a:pPr>
            <a:r>
              <a:rPr lang="sr-Cyrl-RS" sz="3000" b="1" dirty="0">
                <a:solidFill>
                  <a:srgbClr val="C00000"/>
                </a:solidFill>
              </a:rPr>
              <a:t> </a:t>
            </a:r>
            <a:r>
              <a:rPr lang="sr-Cyrl-RS" sz="3000" b="1" dirty="0" smtClean="0">
                <a:solidFill>
                  <a:srgbClr val="C00000"/>
                </a:solidFill>
              </a:rPr>
              <a:t>                     Не                                      Да</a:t>
            </a:r>
          </a:p>
          <a:p>
            <a:pPr marL="0" indent="0">
              <a:buNone/>
            </a:pPr>
            <a:endParaRPr lang="sr-Cyrl-RS" sz="3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Cyrl-RS" sz="3000" b="1" dirty="0" smtClean="0">
                <a:solidFill>
                  <a:srgbClr val="C00000"/>
                </a:solidFill>
              </a:rPr>
              <a:t>ЗАДАТАК:</a:t>
            </a:r>
          </a:p>
          <a:p>
            <a:r>
              <a:rPr lang="sr-Cyrl-RS" sz="3000" b="1" dirty="0" smtClean="0">
                <a:solidFill>
                  <a:srgbClr val="C00000"/>
                </a:solidFill>
              </a:rPr>
              <a:t>Одабери одговарајуће боје и обој илустрацију у уџбенику на </a:t>
            </a:r>
          </a:p>
          <a:p>
            <a:pPr marL="0" indent="0">
              <a:buNone/>
            </a:pPr>
            <a:r>
              <a:rPr lang="sr-Cyrl-RS" sz="3000" b="1" dirty="0">
                <a:solidFill>
                  <a:srgbClr val="C00000"/>
                </a:solidFill>
              </a:rPr>
              <a:t> </a:t>
            </a:r>
            <a:r>
              <a:rPr lang="sr-Cyrl-RS" sz="3000" b="1" dirty="0" smtClean="0">
                <a:solidFill>
                  <a:srgbClr val="C00000"/>
                </a:solidFill>
              </a:rPr>
              <a:t>  страни 53! </a:t>
            </a:r>
          </a:p>
          <a:p>
            <a:r>
              <a:rPr lang="sr-Cyrl-RS" sz="3000" b="1" dirty="0" smtClean="0">
                <a:solidFill>
                  <a:srgbClr val="C00000"/>
                </a:solidFill>
              </a:rPr>
              <a:t>Ријеши укрштеницу у радној свесци на страни 27!</a:t>
            </a:r>
          </a:p>
          <a:p>
            <a:pPr marL="0" indent="0">
              <a:buNone/>
            </a:pPr>
            <a:endParaRPr lang="sr-Cyrl-RS" b="1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1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173</Words>
  <Application>Microsoft Office PowerPoint</Application>
  <PresentationFormat>Custom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ИЗЛАЗАК ИЗ ЕГИПТА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ИЗЛАЗАК ИЗ ЕГИПТА</dc:title>
  <dc:creator>Korisnik</dc:creator>
  <cp:lastModifiedBy>Slavoljub Lukic</cp:lastModifiedBy>
  <cp:revision>14</cp:revision>
  <dcterms:created xsi:type="dcterms:W3CDTF">2020-04-23T07:45:57Z</dcterms:created>
  <dcterms:modified xsi:type="dcterms:W3CDTF">2020-05-04T05:53:32Z</dcterms:modified>
</cp:coreProperties>
</file>