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3" r:id="rId5"/>
    <p:sldId id="259" r:id="rId6"/>
    <p:sldId id="260" r:id="rId7"/>
    <p:sldId id="261" r:id="rId8"/>
    <p:sldId id="262"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25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3702B3-1268-464E-80FD-F4F7708BF248}"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A269F-9583-4342-BC35-0ADC1BFC329F}" type="slidenum">
              <a:rPr lang="en-US" smtClean="0"/>
              <a:t>‹#›</a:t>
            </a:fld>
            <a:endParaRPr lang="en-US"/>
          </a:p>
        </p:txBody>
      </p:sp>
    </p:spTree>
    <p:extLst>
      <p:ext uri="{BB962C8B-B14F-4D97-AF65-F5344CB8AC3E}">
        <p14:creationId xmlns:p14="http://schemas.microsoft.com/office/powerpoint/2010/main" val="21201817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702B3-1268-464E-80FD-F4F7708BF248}"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A269F-9583-4342-BC35-0ADC1BFC329F}" type="slidenum">
              <a:rPr lang="en-US" smtClean="0"/>
              <a:t>‹#›</a:t>
            </a:fld>
            <a:endParaRPr lang="en-US"/>
          </a:p>
        </p:txBody>
      </p:sp>
    </p:spTree>
    <p:extLst>
      <p:ext uri="{BB962C8B-B14F-4D97-AF65-F5344CB8AC3E}">
        <p14:creationId xmlns:p14="http://schemas.microsoft.com/office/powerpoint/2010/main" val="275059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702B3-1268-464E-80FD-F4F7708BF248}"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A269F-9583-4342-BC35-0ADC1BFC329F}" type="slidenum">
              <a:rPr lang="en-US" smtClean="0"/>
              <a:t>‹#›</a:t>
            </a:fld>
            <a:endParaRPr lang="en-US"/>
          </a:p>
        </p:txBody>
      </p:sp>
    </p:spTree>
    <p:extLst>
      <p:ext uri="{BB962C8B-B14F-4D97-AF65-F5344CB8AC3E}">
        <p14:creationId xmlns:p14="http://schemas.microsoft.com/office/powerpoint/2010/main" val="1968058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702B3-1268-464E-80FD-F4F7708BF248}"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A269F-9583-4342-BC35-0ADC1BFC329F}" type="slidenum">
              <a:rPr lang="en-US" smtClean="0"/>
              <a:t>‹#›</a:t>
            </a:fld>
            <a:endParaRPr lang="en-US"/>
          </a:p>
        </p:txBody>
      </p:sp>
    </p:spTree>
    <p:extLst>
      <p:ext uri="{BB962C8B-B14F-4D97-AF65-F5344CB8AC3E}">
        <p14:creationId xmlns:p14="http://schemas.microsoft.com/office/powerpoint/2010/main" val="3873425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3702B3-1268-464E-80FD-F4F7708BF248}"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A269F-9583-4342-BC35-0ADC1BFC329F}" type="slidenum">
              <a:rPr lang="en-US" smtClean="0"/>
              <a:t>‹#›</a:t>
            </a:fld>
            <a:endParaRPr lang="en-US"/>
          </a:p>
        </p:txBody>
      </p:sp>
    </p:spTree>
    <p:extLst>
      <p:ext uri="{BB962C8B-B14F-4D97-AF65-F5344CB8AC3E}">
        <p14:creationId xmlns:p14="http://schemas.microsoft.com/office/powerpoint/2010/main" val="17454026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702B3-1268-464E-80FD-F4F7708BF248}"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A269F-9583-4342-BC35-0ADC1BFC329F}" type="slidenum">
              <a:rPr lang="en-US" smtClean="0"/>
              <a:t>‹#›</a:t>
            </a:fld>
            <a:endParaRPr lang="en-US"/>
          </a:p>
        </p:txBody>
      </p:sp>
    </p:spTree>
    <p:extLst>
      <p:ext uri="{BB962C8B-B14F-4D97-AF65-F5344CB8AC3E}">
        <p14:creationId xmlns:p14="http://schemas.microsoft.com/office/powerpoint/2010/main" val="1594234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3702B3-1268-464E-80FD-F4F7708BF248}"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A269F-9583-4342-BC35-0ADC1BFC329F}" type="slidenum">
              <a:rPr lang="en-US" smtClean="0"/>
              <a:t>‹#›</a:t>
            </a:fld>
            <a:endParaRPr lang="en-US"/>
          </a:p>
        </p:txBody>
      </p:sp>
    </p:spTree>
    <p:extLst>
      <p:ext uri="{BB962C8B-B14F-4D97-AF65-F5344CB8AC3E}">
        <p14:creationId xmlns:p14="http://schemas.microsoft.com/office/powerpoint/2010/main" val="524467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3702B3-1268-464E-80FD-F4F7708BF248}"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A269F-9583-4342-BC35-0ADC1BFC329F}" type="slidenum">
              <a:rPr lang="en-US" smtClean="0"/>
              <a:t>‹#›</a:t>
            </a:fld>
            <a:endParaRPr lang="en-US"/>
          </a:p>
        </p:txBody>
      </p:sp>
    </p:spTree>
    <p:extLst>
      <p:ext uri="{BB962C8B-B14F-4D97-AF65-F5344CB8AC3E}">
        <p14:creationId xmlns:p14="http://schemas.microsoft.com/office/powerpoint/2010/main" val="336823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3702B3-1268-464E-80FD-F4F7708BF248}"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A269F-9583-4342-BC35-0ADC1BFC329F}" type="slidenum">
              <a:rPr lang="en-US" smtClean="0"/>
              <a:t>‹#›</a:t>
            </a:fld>
            <a:endParaRPr lang="en-US"/>
          </a:p>
        </p:txBody>
      </p:sp>
    </p:spTree>
    <p:extLst>
      <p:ext uri="{BB962C8B-B14F-4D97-AF65-F5344CB8AC3E}">
        <p14:creationId xmlns:p14="http://schemas.microsoft.com/office/powerpoint/2010/main" val="2134595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3702B3-1268-464E-80FD-F4F7708BF248}"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A269F-9583-4342-BC35-0ADC1BFC329F}" type="slidenum">
              <a:rPr lang="en-US" smtClean="0"/>
              <a:t>‹#›</a:t>
            </a:fld>
            <a:endParaRPr lang="en-US"/>
          </a:p>
        </p:txBody>
      </p:sp>
    </p:spTree>
    <p:extLst>
      <p:ext uri="{BB962C8B-B14F-4D97-AF65-F5344CB8AC3E}">
        <p14:creationId xmlns:p14="http://schemas.microsoft.com/office/powerpoint/2010/main" val="1984499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702B3-1268-464E-80FD-F4F7708BF248}" type="datetimeFigureOut">
              <a:rPr lang="en-US" smtClean="0"/>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A269F-9583-4342-BC35-0ADC1BFC329F}" type="slidenum">
              <a:rPr lang="en-US" smtClean="0"/>
              <a:t>‹#›</a:t>
            </a:fld>
            <a:endParaRPr lang="en-US"/>
          </a:p>
        </p:txBody>
      </p:sp>
    </p:spTree>
    <p:extLst>
      <p:ext uri="{BB962C8B-B14F-4D97-AF65-F5344CB8AC3E}">
        <p14:creationId xmlns:p14="http://schemas.microsoft.com/office/powerpoint/2010/main" val="1257576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702B3-1268-464E-80FD-F4F7708BF248}"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A269F-9583-4342-BC35-0ADC1BFC329F}" type="slidenum">
              <a:rPr lang="en-US" smtClean="0"/>
              <a:t>‹#›</a:t>
            </a:fld>
            <a:endParaRPr lang="en-US"/>
          </a:p>
        </p:txBody>
      </p:sp>
    </p:spTree>
    <p:extLst>
      <p:ext uri="{BB962C8B-B14F-4D97-AF65-F5344CB8AC3E}">
        <p14:creationId xmlns:p14="http://schemas.microsoft.com/office/powerpoint/2010/main" val="237780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C3702B3-1268-464E-80FD-F4F7708BF248}" type="datetimeFigureOut">
              <a:rPr lang="en-US" smtClean="0"/>
              <a:t>4/27/2020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AA269F-9583-4342-BC35-0ADC1BFC329F}" type="slidenum">
              <a:rPr lang="en-US" smtClean="0"/>
              <a:t>‹#›</a:t>
            </a:fld>
            <a:endParaRPr lang="en-US"/>
          </a:p>
        </p:txBody>
      </p:sp>
    </p:spTree>
    <p:extLst>
      <p:ext uri="{BB962C8B-B14F-4D97-AF65-F5344CB8AC3E}">
        <p14:creationId xmlns:p14="http://schemas.microsoft.com/office/powerpoint/2010/main" val="340698202"/>
      </p:ext>
    </p:extLst>
  </p:cSld>
  <p:clrMap bg1="lt1" tx1="dk1" bg2="lt2" tx2="dk2" accent1="accent1" accent2="accent2" accent3="accent3" accent4="accent4" accent5="accent5" accent6="accent6" hlink="hlink" folHlink="folHlink"/>
  <p:sldLayoutIdLst>
    <p:sldLayoutId id="2147483745" r:id="rId1"/>
    <p:sldLayoutId id="2147483756"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79550"/>
            <a:ext cx="7772400" cy="1102519"/>
          </a:xfrm>
        </p:spPr>
        <p:txBody>
          <a:bodyPr/>
          <a:lstStyle/>
          <a:p>
            <a:r>
              <a:rPr lang="bs-Latn-BA" dirty="0" smtClean="0">
                <a:solidFill>
                  <a:schemeClr val="bg1"/>
                </a:solidFill>
              </a:rPr>
              <a:t>LONDON</a:t>
            </a:r>
            <a:endParaRPr lang="en-US" dirty="0">
              <a:solidFill>
                <a:schemeClr val="bg1"/>
              </a:solidFill>
            </a:endParaRPr>
          </a:p>
        </p:txBody>
      </p:sp>
      <p:sp>
        <p:nvSpPr>
          <p:cNvPr id="3" name="Subtitle 2"/>
          <p:cNvSpPr>
            <a:spLocks noGrp="1"/>
          </p:cNvSpPr>
          <p:nvPr>
            <p:ph type="subTitle" idx="1"/>
          </p:nvPr>
        </p:nvSpPr>
        <p:spPr/>
        <p:txBody>
          <a:bodyPr/>
          <a:lstStyle/>
          <a:p>
            <a:r>
              <a:rPr lang="bs-Latn-BA" smtClean="0"/>
              <a:t>Student‘s books</a:t>
            </a:r>
            <a:endParaRPr lang="en-US"/>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44219">
            <a:off x="254616" y="360114"/>
            <a:ext cx="2713814" cy="1354440"/>
          </a:xfrm>
          <a:prstGeom prst="rect">
            <a:avLst/>
          </a:prstGeom>
        </p:spPr>
      </p:pic>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95304">
            <a:off x="6171282" y="422010"/>
            <a:ext cx="2774795" cy="19222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350" y="3635856"/>
            <a:ext cx="3600400" cy="135015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27706">
            <a:off x="5346071" y="2926470"/>
            <a:ext cx="3370960" cy="168991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73260">
            <a:off x="2984110" y="1825478"/>
            <a:ext cx="2609426" cy="155570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729" y="2320768"/>
            <a:ext cx="2907180" cy="1226000"/>
          </a:xfrm>
          <a:prstGeom prst="rect">
            <a:avLst/>
          </a:prstGeom>
        </p:spPr>
      </p:pic>
    </p:spTree>
    <p:extLst>
      <p:ext uri="{BB962C8B-B14F-4D97-AF65-F5344CB8AC3E}">
        <p14:creationId xmlns:p14="http://schemas.microsoft.com/office/powerpoint/2010/main" val="143351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249492"/>
            <a:ext cx="7024744" cy="342840"/>
          </a:xfrm>
        </p:spPr>
        <p:txBody>
          <a:bodyPr>
            <a:normAutofit fontScale="90000"/>
          </a:bodyPr>
          <a:lstStyle/>
          <a:p>
            <a:r>
              <a:rPr lang="bs-Latn-BA" dirty="0" smtClean="0">
                <a:solidFill>
                  <a:schemeClr val="bg2">
                    <a:lumMod val="20000"/>
                    <a:lumOff val="80000"/>
                  </a:schemeClr>
                </a:solidFill>
              </a:rPr>
              <a:t>6.1 London, page 45</a:t>
            </a:r>
            <a:endParaRPr lang="en-US" dirty="0">
              <a:solidFill>
                <a:schemeClr val="bg2">
                  <a:lumMod val="20000"/>
                  <a:lumOff val="80000"/>
                </a:schemeClr>
              </a:solidFill>
            </a:endParaRPr>
          </a:p>
        </p:txBody>
      </p:sp>
      <p:sp>
        <p:nvSpPr>
          <p:cNvPr id="5" name="Content Placeholder 4"/>
          <p:cNvSpPr>
            <a:spLocks noGrp="1"/>
          </p:cNvSpPr>
          <p:nvPr>
            <p:ph sz="half" idx="1"/>
          </p:nvPr>
        </p:nvSpPr>
        <p:spPr>
          <a:xfrm>
            <a:off x="395536" y="735546"/>
            <a:ext cx="8496944" cy="1836204"/>
          </a:xfrm>
        </p:spPr>
        <p:txBody>
          <a:bodyPr>
            <a:normAutofit fontScale="55000" lnSpcReduction="20000"/>
          </a:bodyPr>
          <a:lstStyle/>
          <a:p>
            <a:pPr marL="68580" indent="0">
              <a:buNone/>
            </a:pPr>
            <a:r>
              <a:rPr lang="bs-Latn-BA" b="1" dirty="0" smtClean="0">
                <a:solidFill>
                  <a:schemeClr val="bg2">
                    <a:lumMod val="20000"/>
                    <a:lumOff val="80000"/>
                  </a:schemeClr>
                </a:solidFill>
              </a:rPr>
              <a:t>Uncle Boris is a pilot.He flies to many countries all over the world. He is flying to London today. Uncle Boris likes London because it is a beautiful city. London is the capital  of the United Kingdom and of England. The English people are proud of their capital. It is an old and big city on the river Thames. Many people visit London every year. They want to see Big Ben, a famous clock, Hyde Park, Tower Bridge and Trafalgar Square. London is famous for big red buses called double-deckers. You can see them in every street. Oxford street is very beautiful. There are many stores in this street. People go to Oxford street to buy clothes, souvenirs and many other things. Uncle Boris is in Oxford street now. He is buying presents for his children.  </a:t>
            </a:r>
            <a:endParaRPr lang="en-US" b="1" dirty="0">
              <a:solidFill>
                <a:schemeClr val="bg2">
                  <a:lumMod val="20000"/>
                  <a:lumOff val="80000"/>
                </a:schemeClr>
              </a:solidFill>
            </a:endParaRPr>
          </a:p>
        </p:txBody>
      </p:sp>
      <p:sp>
        <p:nvSpPr>
          <p:cNvPr id="6" name="Content Placeholder 5"/>
          <p:cNvSpPr>
            <a:spLocks noGrp="1"/>
          </p:cNvSpPr>
          <p:nvPr>
            <p:ph sz="half" idx="2"/>
          </p:nvPr>
        </p:nvSpPr>
        <p:spPr>
          <a:xfrm>
            <a:off x="467544" y="2463738"/>
            <a:ext cx="1440160" cy="378042"/>
          </a:xfrm>
        </p:spPr>
        <p:txBody>
          <a:bodyPr>
            <a:noAutofit/>
          </a:bodyPr>
          <a:lstStyle/>
          <a:p>
            <a:r>
              <a:rPr lang="bs-Latn-BA" sz="2000" dirty="0">
                <a:solidFill>
                  <a:schemeClr val="bg1"/>
                </a:solidFill>
                <a:latin typeface="Arial" pitchFamily="34" charset="0"/>
                <a:cs typeface="Arial" pitchFamily="34" charset="0"/>
              </a:rPr>
              <a:t>p</a:t>
            </a:r>
            <a:r>
              <a:rPr lang="bs-Latn-BA" sz="2000" dirty="0" smtClean="0">
                <a:solidFill>
                  <a:schemeClr val="bg1"/>
                </a:solidFill>
                <a:latin typeface="Arial" pitchFamily="34" charset="0"/>
                <a:cs typeface="Arial" pitchFamily="34" charset="0"/>
              </a:rPr>
              <a:t>ilot</a:t>
            </a:r>
            <a:endParaRPr lang="en-US" sz="2000" dirty="0">
              <a:solidFill>
                <a:schemeClr val="bg1"/>
              </a:solidFill>
              <a:latin typeface="Arial" pitchFamily="34" charset="0"/>
              <a:cs typeface="Arial" pitchFamily="34" charset="0"/>
            </a:endParaRPr>
          </a:p>
        </p:txBody>
      </p:sp>
      <p:sp>
        <p:nvSpPr>
          <p:cNvPr id="7" name="Content Placeholder 5"/>
          <p:cNvSpPr txBox="1">
            <a:spLocks/>
          </p:cNvSpPr>
          <p:nvPr/>
        </p:nvSpPr>
        <p:spPr>
          <a:xfrm>
            <a:off x="467544" y="2789676"/>
            <a:ext cx="3024336" cy="2681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bs-Latn-BA" sz="2000" dirty="0">
                <a:solidFill>
                  <a:schemeClr val="bg1"/>
                </a:solidFill>
                <a:latin typeface="Arial" pitchFamily="34" charset="0"/>
                <a:cs typeface="Arial" pitchFamily="34" charset="0"/>
              </a:rPr>
              <a:t>c</a:t>
            </a:r>
            <a:r>
              <a:rPr lang="bs-Latn-BA" sz="2000" dirty="0" smtClean="0">
                <a:solidFill>
                  <a:schemeClr val="bg1"/>
                </a:solidFill>
                <a:latin typeface="Arial" pitchFamily="34" charset="0"/>
                <a:cs typeface="Arial" pitchFamily="34" charset="0"/>
              </a:rPr>
              <a:t>apital – </a:t>
            </a:r>
            <a:r>
              <a:rPr lang="sr-Cyrl-BA" sz="2000" dirty="0" smtClean="0">
                <a:solidFill>
                  <a:schemeClr val="bg1"/>
                </a:solidFill>
                <a:latin typeface="Arial" pitchFamily="34" charset="0"/>
                <a:cs typeface="Arial" pitchFamily="34" charset="0"/>
              </a:rPr>
              <a:t>главни град</a:t>
            </a:r>
            <a:endParaRPr lang="sr-Cyrl-BA" sz="2000" dirty="0">
              <a:solidFill>
                <a:schemeClr val="bg1"/>
              </a:solidFill>
              <a:latin typeface="Arial" pitchFamily="34" charset="0"/>
              <a:cs typeface="Arial" pitchFamily="34" charset="0"/>
            </a:endParaRPr>
          </a:p>
        </p:txBody>
      </p:sp>
      <p:sp>
        <p:nvSpPr>
          <p:cNvPr id="8" name="Content Placeholder 5"/>
          <p:cNvSpPr txBox="1">
            <a:spLocks/>
          </p:cNvSpPr>
          <p:nvPr/>
        </p:nvSpPr>
        <p:spPr>
          <a:xfrm>
            <a:off x="451046" y="3057804"/>
            <a:ext cx="2464770" cy="2681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bs-Latn-BA" sz="2000" dirty="0">
                <a:solidFill>
                  <a:schemeClr val="bg1"/>
                </a:solidFill>
                <a:latin typeface="Arial" pitchFamily="34" charset="0"/>
                <a:cs typeface="Arial" pitchFamily="34" charset="0"/>
              </a:rPr>
              <a:t>p</a:t>
            </a:r>
            <a:r>
              <a:rPr lang="bs-Latn-BA" sz="2000" dirty="0" smtClean="0">
                <a:solidFill>
                  <a:schemeClr val="bg1"/>
                </a:solidFill>
                <a:latin typeface="Arial" pitchFamily="34" charset="0"/>
                <a:cs typeface="Arial" pitchFamily="34" charset="0"/>
              </a:rPr>
              <a:t>roud</a:t>
            </a:r>
            <a:r>
              <a:rPr lang="bs-Latn-BA" sz="1800" dirty="0" smtClean="0">
                <a:solidFill>
                  <a:schemeClr val="bg1"/>
                </a:solidFill>
                <a:latin typeface="Arial" pitchFamily="34" charset="0"/>
                <a:cs typeface="Arial" pitchFamily="34" charset="0"/>
              </a:rPr>
              <a:t> - </a:t>
            </a:r>
            <a:r>
              <a:rPr lang="sr-Cyrl-BA" sz="1800" dirty="0" smtClean="0">
                <a:solidFill>
                  <a:schemeClr val="bg1"/>
                </a:solidFill>
                <a:latin typeface="Arial" pitchFamily="34" charset="0"/>
                <a:cs typeface="Arial" pitchFamily="34" charset="0"/>
              </a:rPr>
              <a:t>поносан</a:t>
            </a:r>
            <a:endParaRPr lang="en-US" sz="1800" dirty="0">
              <a:solidFill>
                <a:schemeClr val="bg1"/>
              </a:solidFill>
              <a:latin typeface="Arial" pitchFamily="34" charset="0"/>
              <a:cs typeface="Arial" pitchFamily="34" charset="0"/>
            </a:endParaRPr>
          </a:p>
        </p:txBody>
      </p:sp>
      <p:sp>
        <p:nvSpPr>
          <p:cNvPr id="10" name="Content Placeholder 5"/>
          <p:cNvSpPr txBox="1">
            <a:spLocks/>
          </p:cNvSpPr>
          <p:nvPr/>
        </p:nvSpPr>
        <p:spPr>
          <a:xfrm>
            <a:off x="467544" y="3403719"/>
            <a:ext cx="1800200" cy="37804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GB" sz="2000" dirty="0" smtClean="0">
                <a:solidFill>
                  <a:schemeClr val="bg1"/>
                </a:solidFill>
                <a:latin typeface="Arial" pitchFamily="34" charset="0"/>
                <a:cs typeface="Arial" pitchFamily="34" charset="0"/>
              </a:rPr>
              <a:t>Thames</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30843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London</a:t>
            </a:r>
            <a:endParaRPr lang="en-US" dirty="0">
              <a:solidFill>
                <a:schemeClr val="bg1"/>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20944219">
            <a:off x="223399" y="327938"/>
            <a:ext cx="2713814" cy="135444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695304">
            <a:off x="6140065" y="389834"/>
            <a:ext cx="2774795" cy="1922210"/>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133" y="3603680"/>
            <a:ext cx="3600400" cy="135015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27706">
            <a:off x="5314854" y="2894294"/>
            <a:ext cx="3370960" cy="168991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73260">
            <a:off x="3253314" y="1144381"/>
            <a:ext cx="2609426" cy="155570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2288592"/>
            <a:ext cx="2907180" cy="1226000"/>
          </a:xfrm>
          <a:prstGeom prst="rect">
            <a:avLst/>
          </a:prstGeom>
        </p:spPr>
      </p:pic>
    </p:spTree>
    <p:extLst>
      <p:ext uri="{BB962C8B-B14F-4D97-AF65-F5344CB8AC3E}">
        <p14:creationId xmlns:p14="http://schemas.microsoft.com/office/powerpoint/2010/main" val="3361993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20738028">
            <a:off x="496150" y="598378"/>
            <a:ext cx="3017834" cy="1697531"/>
          </a:xfr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1408745">
            <a:off x="5794153" y="576663"/>
            <a:ext cx="3060404" cy="2040269"/>
          </a:xfr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2643758"/>
            <a:ext cx="2283718" cy="228371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202319">
            <a:off x="3839668" y="2878729"/>
            <a:ext cx="3100979" cy="1669758"/>
          </a:xfrm>
          <a:prstGeom prst="rect">
            <a:avLst/>
          </a:prstGeom>
        </p:spPr>
      </p:pic>
    </p:spTree>
    <p:extLst>
      <p:ext uri="{BB962C8B-B14F-4D97-AF65-F5344CB8AC3E}">
        <p14:creationId xmlns:p14="http://schemas.microsoft.com/office/powerpoint/2010/main" val="244280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solidFill>
                  <a:schemeClr val="bg1"/>
                </a:solidFill>
              </a:rPr>
              <a:t>LONDON</a:t>
            </a:r>
            <a:endParaRPr lang="en-US" dirty="0">
              <a:solidFill>
                <a:schemeClr val="bg1"/>
              </a:solidFill>
            </a:endParaRPr>
          </a:p>
        </p:txBody>
      </p:sp>
      <p:sp>
        <p:nvSpPr>
          <p:cNvPr id="3" name="Content Placeholder 2"/>
          <p:cNvSpPr>
            <a:spLocks noGrp="1"/>
          </p:cNvSpPr>
          <p:nvPr>
            <p:ph sz="half" idx="1"/>
          </p:nvPr>
        </p:nvSpPr>
        <p:spPr>
          <a:xfrm>
            <a:off x="0" y="1200151"/>
            <a:ext cx="4495800" cy="3394472"/>
          </a:xfrm>
        </p:spPr>
        <p:txBody>
          <a:bodyPr>
            <a:normAutofit/>
          </a:bodyPr>
          <a:lstStyle/>
          <a:p>
            <a:r>
              <a:rPr lang="bs-Latn-BA" dirty="0" smtClean="0">
                <a:solidFill>
                  <a:schemeClr val="accent2">
                    <a:lumMod val="75000"/>
                  </a:schemeClr>
                </a:solidFill>
              </a:rPr>
              <a:t>Answer the questions</a:t>
            </a:r>
          </a:p>
          <a:p>
            <a:pPr>
              <a:buFontTx/>
              <a:buChar char="-"/>
            </a:pPr>
            <a:r>
              <a:rPr lang="bs-Latn-BA" sz="2000" dirty="0" smtClean="0">
                <a:solidFill>
                  <a:schemeClr val="bg1"/>
                </a:solidFill>
              </a:rPr>
              <a:t>What is uncle Boris?</a:t>
            </a:r>
          </a:p>
          <a:p>
            <a:pPr>
              <a:buFontTx/>
              <a:buChar char="-"/>
            </a:pPr>
            <a:r>
              <a:rPr lang="bs-Latn-BA" sz="2000" dirty="0" smtClean="0">
                <a:solidFill>
                  <a:schemeClr val="bg1"/>
                </a:solidFill>
              </a:rPr>
              <a:t>Where is uncle Boris flying today?</a:t>
            </a:r>
          </a:p>
          <a:p>
            <a:pPr>
              <a:buFontTx/>
              <a:buChar char="-"/>
            </a:pPr>
            <a:r>
              <a:rPr lang="bs-Latn-BA" sz="2000" dirty="0" smtClean="0">
                <a:solidFill>
                  <a:schemeClr val="bg1"/>
                </a:solidFill>
              </a:rPr>
              <a:t>Why does uncle Boris like London?</a:t>
            </a:r>
          </a:p>
          <a:p>
            <a:pPr>
              <a:buFontTx/>
              <a:buChar char="-"/>
            </a:pPr>
            <a:r>
              <a:rPr lang="bs-Latn-BA" sz="2000" dirty="0" smtClean="0">
                <a:solidFill>
                  <a:schemeClr val="bg1"/>
                </a:solidFill>
              </a:rPr>
              <a:t>Why is London famous?</a:t>
            </a:r>
          </a:p>
          <a:p>
            <a:pPr marL="0" indent="0">
              <a:buNone/>
            </a:pPr>
            <a:endParaRPr lang="bs-Latn-BA" sz="2000" dirty="0" smtClean="0">
              <a:solidFill>
                <a:schemeClr val="bg1"/>
              </a:solidFill>
            </a:endParaRPr>
          </a:p>
          <a:p>
            <a:pPr>
              <a:buFontTx/>
              <a:buChar char="-"/>
            </a:pPr>
            <a:r>
              <a:rPr lang="bs-Latn-BA" sz="2000" dirty="0" smtClean="0">
                <a:solidFill>
                  <a:schemeClr val="bg1"/>
                </a:solidFill>
              </a:rPr>
              <a:t>Why do people go to Oxford street?</a:t>
            </a:r>
            <a:endParaRPr lang="en-US" sz="2000" dirty="0">
              <a:solidFill>
                <a:schemeClr val="bg1"/>
              </a:solidFill>
            </a:endParaRPr>
          </a:p>
        </p:txBody>
      </p:sp>
      <p:sp>
        <p:nvSpPr>
          <p:cNvPr id="4" name="Content Placeholder 3"/>
          <p:cNvSpPr>
            <a:spLocks noGrp="1"/>
          </p:cNvSpPr>
          <p:nvPr>
            <p:ph sz="half" idx="2"/>
          </p:nvPr>
        </p:nvSpPr>
        <p:spPr>
          <a:xfrm>
            <a:off x="4648200" y="1200151"/>
            <a:ext cx="4460304" cy="3394472"/>
          </a:xfrm>
        </p:spPr>
        <p:txBody>
          <a:bodyPr>
            <a:normAutofit/>
          </a:bodyPr>
          <a:lstStyle/>
          <a:p>
            <a:r>
              <a:rPr lang="bs-Latn-BA" dirty="0" smtClean="0">
                <a:solidFill>
                  <a:srgbClr val="FFFF00"/>
                </a:solidFill>
              </a:rPr>
              <a:t>Answers</a:t>
            </a:r>
          </a:p>
          <a:p>
            <a:pPr>
              <a:buFontTx/>
              <a:buChar char="-"/>
            </a:pPr>
            <a:r>
              <a:rPr lang="bs-Latn-BA" sz="2000" dirty="0" smtClean="0">
                <a:solidFill>
                  <a:schemeClr val="bg1"/>
                </a:solidFill>
              </a:rPr>
              <a:t>Uncle Boris ( He) is a pilot.</a:t>
            </a:r>
          </a:p>
          <a:p>
            <a:pPr>
              <a:buFontTx/>
              <a:buChar char="-"/>
            </a:pPr>
            <a:r>
              <a:rPr lang="bs-Latn-BA" sz="2000" dirty="0" smtClean="0">
                <a:solidFill>
                  <a:schemeClr val="bg1"/>
                </a:solidFill>
              </a:rPr>
              <a:t>He is flying to London today.</a:t>
            </a:r>
          </a:p>
          <a:p>
            <a:pPr>
              <a:buFontTx/>
              <a:buChar char="-"/>
            </a:pPr>
            <a:r>
              <a:rPr lang="bs-Latn-BA" sz="2000" dirty="0" smtClean="0">
                <a:solidFill>
                  <a:schemeClr val="bg1"/>
                </a:solidFill>
              </a:rPr>
              <a:t>Because it is a beautiful city</a:t>
            </a:r>
          </a:p>
          <a:p>
            <a:pPr>
              <a:buFontTx/>
              <a:buChar char="-"/>
            </a:pPr>
            <a:r>
              <a:rPr lang="bs-Latn-BA" sz="2000" dirty="0" smtClean="0">
                <a:solidFill>
                  <a:schemeClr val="bg1"/>
                </a:solidFill>
              </a:rPr>
              <a:t>London is famous for the big red buses called double deckers.</a:t>
            </a:r>
          </a:p>
          <a:p>
            <a:pPr>
              <a:buFontTx/>
              <a:buChar char="-"/>
            </a:pPr>
            <a:r>
              <a:rPr lang="bs-Latn-BA" sz="2000" dirty="0" smtClean="0">
                <a:solidFill>
                  <a:schemeClr val="bg1"/>
                </a:solidFill>
              </a:rPr>
              <a:t>They go to Oxford street to buy clothes, souvenirs and many other things.</a:t>
            </a:r>
          </a:p>
          <a:p>
            <a:endParaRPr lang="en-US" dirty="0"/>
          </a:p>
        </p:txBody>
      </p:sp>
    </p:spTree>
    <p:extLst>
      <p:ext uri="{BB962C8B-B14F-4D97-AF65-F5344CB8AC3E}">
        <p14:creationId xmlns:p14="http://schemas.microsoft.com/office/powerpoint/2010/main" val="72017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bs-Latn-BA" dirty="0" smtClean="0">
                <a:solidFill>
                  <a:schemeClr val="bg1"/>
                </a:solidFill>
              </a:rPr>
              <a:t>ACTIVITY BOOK p50</a:t>
            </a:r>
            <a:endParaRPr lang="en-US" dirty="0">
              <a:solidFill>
                <a:schemeClr val="bg1"/>
              </a:solidFill>
            </a:endParaRPr>
          </a:p>
        </p:txBody>
      </p:sp>
      <p:sp>
        <p:nvSpPr>
          <p:cNvPr id="6" name="Content Placeholder 5"/>
          <p:cNvSpPr>
            <a:spLocks noGrp="1"/>
          </p:cNvSpPr>
          <p:nvPr>
            <p:ph idx="1"/>
          </p:nvPr>
        </p:nvSpPr>
        <p:spPr/>
        <p:txBody>
          <a:bodyPr>
            <a:normAutofit fontScale="77500" lnSpcReduction="20000"/>
          </a:bodyPr>
          <a:lstStyle/>
          <a:p>
            <a:pPr marL="514350" indent="-514350">
              <a:buAutoNum type="arabicPeriod"/>
            </a:pPr>
            <a:r>
              <a:rPr lang="bs-Latn-BA" b="1" dirty="0" smtClean="0">
                <a:solidFill>
                  <a:srgbClr val="FFC000"/>
                </a:solidFill>
              </a:rPr>
              <a:t>Fill in the blanks</a:t>
            </a:r>
          </a:p>
          <a:p>
            <a:pPr marL="0" indent="0">
              <a:buNone/>
            </a:pPr>
            <a:r>
              <a:rPr lang="bs-Latn-BA" dirty="0" smtClean="0">
                <a:solidFill>
                  <a:schemeClr val="bg1"/>
                </a:solidFill>
              </a:rPr>
              <a:t>Uncle Boris is a pilot. Pilots fly ___ many cities all _____ the world. Today, uncle Boris is flying ____ London. London is the capital ___ the United Kingdom and ____ England. It is an old and big city ____ the river Thames. The English people are proud ___ their capital. Many people travel ___ London to see Big Ben, a famous clock, Hyde Park, Tower Bridge and Trafalgar Square. London is also famous ____ the big red buses called double-deckers. You can see then ____ every street. </a:t>
            </a:r>
            <a:endParaRPr lang="en-US" dirty="0">
              <a:solidFill>
                <a:schemeClr val="bg1"/>
              </a:solidFill>
            </a:endParaRPr>
          </a:p>
        </p:txBody>
      </p:sp>
    </p:spTree>
    <p:extLst>
      <p:ext uri="{BB962C8B-B14F-4D97-AF65-F5344CB8AC3E}">
        <p14:creationId xmlns:p14="http://schemas.microsoft.com/office/powerpoint/2010/main" val="837273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bs-Latn-BA" dirty="0" smtClean="0">
                <a:solidFill>
                  <a:schemeClr val="bg1"/>
                </a:solidFill>
              </a:rPr>
              <a:t>WORKBOOK p50</a:t>
            </a:r>
            <a:endParaRPr lang="en-US" dirty="0">
              <a:solidFill>
                <a:schemeClr val="bg1"/>
              </a:solidFill>
            </a:endParaRPr>
          </a:p>
        </p:txBody>
      </p:sp>
      <p:sp>
        <p:nvSpPr>
          <p:cNvPr id="6" name="Content Placeholder 5"/>
          <p:cNvSpPr>
            <a:spLocks noGrp="1"/>
          </p:cNvSpPr>
          <p:nvPr>
            <p:ph idx="1"/>
          </p:nvPr>
        </p:nvSpPr>
        <p:spPr/>
        <p:txBody>
          <a:bodyPr>
            <a:normAutofit fontScale="77500" lnSpcReduction="20000"/>
          </a:bodyPr>
          <a:lstStyle/>
          <a:p>
            <a:pPr marL="514350" indent="-514350">
              <a:buAutoNum type="arabicPeriod"/>
            </a:pPr>
            <a:r>
              <a:rPr lang="bs-Latn-BA" b="1" dirty="0" smtClean="0">
                <a:solidFill>
                  <a:srgbClr val="FFC000"/>
                </a:solidFill>
              </a:rPr>
              <a:t>Fill in the blanks</a:t>
            </a:r>
          </a:p>
          <a:p>
            <a:pPr marL="0" indent="0">
              <a:buNone/>
            </a:pPr>
            <a:r>
              <a:rPr lang="bs-Latn-BA" dirty="0" smtClean="0">
                <a:solidFill>
                  <a:schemeClr val="bg1"/>
                </a:solidFill>
              </a:rPr>
              <a:t>Uncle Boris is a pilot. Pilots fly </a:t>
            </a:r>
            <a:r>
              <a:rPr lang="bs-Latn-BA" b="1" u="sng" dirty="0" smtClean="0">
                <a:solidFill>
                  <a:srgbClr val="FF0000"/>
                </a:solidFill>
              </a:rPr>
              <a:t>to</a:t>
            </a:r>
            <a:r>
              <a:rPr lang="bs-Latn-BA" dirty="0" smtClean="0">
                <a:solidFill>
                  <a:schemeClr val="bg1"/>
                </a:solidFill>
              </a:rPr>
              <a:t> many cities all </a:t>
            </a:r>
            <a:r>
              <a:rPr lang="bs-Latn-BA" b="1" u="sng" dirty="0" smtClean="0">
                <a:solidFill>
                  <a:srgbClr val="FF0000"/>
                </a:solidFill>
              </a:rPr>
              <a:t>over</a:t>
            </a:r>
            <a:r>
              <a:rPr lang="bs-Latn-BA" dirty="0" smtClean="0">
                <a:solidFill>
                  <a:schemeClr val="bg1"/>
                </a:solidFill>
              </a:rPr>
              <a:t> the world. Today, uncle Boris is flying </a:t>
            </a:r>
            <a:r>
              <a:rPr lang="bs-Latn-BA" b="1" u="sng" dirty="0" smtClean="0">
                <a:solidFill>
                  <a:srgbClr val="FF0000"/>
                </a:solidFill>
              </a:rPr>
              <a:t>to</a:t>
            </a:r>
            <a:r>
              <a:rPr lang="bs-Latn-BA" dirty="0" smtClean="0">
                <a:solidFill>
                  <a:schemeClr val="bg1"/>
                </a:solidFill>
              </a:rPr>
              <a:t> London. London is the capital </a:t>
            </a:r>
            <a:r>
              <a:rPr lang="bs-Latn-BA" b="1" u="sng" dirty="0" smtClean="0">
                <a:solidFill>
                  <a:srgbClr val="FF0000"/>
                </a:solidFill>
              </a:rPr>
              <a:t>of</a:t>
            </a:r>
            <a:r>
              <a:rPr lang="bs-Latn-BA" dirty="0" smtClean="0">
                <a:solidFill>
                  <a:schemeClr val="bg1"/>
                </a:solidFill>
              </a:rPr>
              <a:t> the United Kingdom and </a:t>
            </a:r>
            <a:r>
              <a:rPr lang="bs-Latn-BA" b="1" u="sng" dirty="0" smtClean="0">
                <a:solidFill>
                  <a:srgbClr val="FF0000"/>
                </a:solidFill>
              </a:rPr>
              <a:t>of</a:t>
            </a:r>
            <a:r>
              <a:rPr lang="bs-Latn-BA" dirty="0" smtClean="0">
                <a:solidFill>
                  <a:schemeClr val="bg1"/>
                </a:solidFill>
              </a:rPr>
              <a:t> England. It is an old and big city </a:t>
            </a:r>
            <a:r>
              <a:rPr lang="bs-Latn-BA" b="1" u="sng" dirty="0" smtClean="0">
                <a:solidFill>
                  <a:srgbClr val="FF0000"/>
                </a:solidFill>
              </a:rPr>
              <a:t>on</a:t>
            </a:r>
            <a:r>
              <a:rPr lang="bs-Latn-BA" dirty="0" smtClean="0">
                <a:solidFill>
                  <a:schemeClr val="bg1"/>
                </a:solidFill>
              </a:rPr>
              <a:t> the river Thames. The English people are proud </a:t>
            </a:r>
            <a:r>
              <a:rPr lang="bs-Latn-BA" b="1" u="sng" dirty="0" smtClean="0">
                <a:solidFill>
                  <a:srgbClr val="FF0000"/>
                </a:solidFill>
              </a:rPr>
              <a:t>of</a:t>
            </a:r>
            <a:r>
              <a:rPr lang="bs-Latn-BA" dirty="0" smtClean="0">
                <a:solidFill>
                  <a:schemeClr val="bg1"/>
                </a:solidFill>
              </a:rPr>
              <a:t> their capital. Many people travel </a:t>
            </a:r>
            <a:r>
              <a:rPr lang="bs-Latn-BA" b="1" u="sng" dirty="0" smtClean="0">
                <a:solidFill>
                  <a:srgbClr val="FF0000"/>
                </a:solidFill>
              </a:rPr>
              <a:t>to</a:t>
            </a:r>
            <a:r>
              <a:rPr lang="bs-Latn-BA" dirty="0" smtClean="0">
                <a:solidFill>
                  <a:schemeClr val="bg1"/>
                </a:solidFill>
              </a:rPr>
              <a:t> London to see Big Ben, a famous clock, Hyde Park, Tower Bridge and Trafalgar Square. London is also famous </a:t>
            </a:r>
            <a:r>
              <a:rPr lang="bs-Latn-BA" b="1" u="sng" dirty="0" smtClean="0">
                <a:solidFill>
                  <a:srgbClr val="FF0000"/>
                </a:solidFill>
              </a:rPr>
              <a:t>for</a:t>
            </a:r>
            <a:r>
              <a:rPr lang="bs-Latn-BA" dirty="0" smtClean="0">
                <a:solidFill>
                  <a:schemeClr val="bg1"/>
                </a:solidFill>
              </a:rPr>
              <a:t> the big red buses called double-deckers. You can see then </a:t>
            </a:r>
            <a:r>
              <a:rPr lang="bs-Latn-BA" b="1" u="sng" dirty="0" smtClean="0">
                <a:solidFill>
                  <a:srgbClr val="FF0000"/>
                </a:solidFill>
              </a:rPr>
              <a:t>in</a:t>
            </a:r>
            <a:r>
              <a:rPr lang="bs-Latn-BA" dirty="0" smtClean="0">
                <a:solidFill>
                  <a:schemeClr val="bg1"/>
                </a:solidFill>
              </a:rPr>
              <a:t> every street. </a:t>
            </a:r>
            <a:endParaRPr lang="en-US" dirty="0">
              <a:solidFill>
                <a:schemeClr val="bg1"/>
              </a:solidFill>
            </a:endParaRPr>
          </a:p>
        </p:txBody>
      </p:sp>
    </p:spTree>
    <p:extLst>
      <p:ext uri="{BB962C8B-B14F-4D97-AF65-F5344CB8AC3E}">
        <p14:creationId xmlns:p14="http://schemas.microsoft.com/office/powerpoint/2010/main" val="3344020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solidFill>
                  <a:schemeClr val="bg1"/>
                </a:solidFill>
              </a:rPr>
              <a:t>HOMEWORK</a:t>
            </a:r>
            <a:endParaRPr lang="en-US" dirty="0">
              <a:solidFill>
                <a:schemeClr val="bg1"/>
              </a:solidFill>
            </a:endParaRPr>
          </a:p>
        </p:txBody>
      </p:sp>
      <p:sp>
        <p:nvSpPr>
          <p:cNvPr id="3" name="Content Placeholder 2"/>
          <p:cNvSpPr>
            <a:spLocks noGrp="1"/>
          </p:cNvSpPr>
          <p:nvPr>
            <p:ph idx="1"/>
          </p:nvPr>
        </p:nvSpPr>
        <p:spPr/>
        <p:txBody>
          <a:bodyPr/>
          <a:lstStyle/>
          <a:p>
            <a:r>
              <a:rPr lang="bs-Latn-BA" dirty="0" smtClean="0">
                <a:solidFill>
                  <a:schemeClr val="bg1"/>
                </a:solidFill>
              </a:rPr>
              <a:t>ACTIVITY BOOK p50</a:t>
            </a:r>
          </a:p>
          <a:p>
            <a:pPr lvl="1"/>
            <a:r>
              <a:rPr lang="bs-Latn-BA" dirty="0" smtClean="0">
                <a:solidFill>
                  <a:schemeClr val="bg1"/>
                </a:solidFill>
              </a:rPr>
              <a:t>Exercises:</a:t>
            </a:r>
          </a:p>
          <a:p>
            <a:pPr lvl="2"/>
            <a:r>
              <a:rPr lang="bs-Latn-BA" dirty="0" smtClean="0">
                <a:solidFill>
                  <a:schemeClr val="bg1"/>
                </a:solidFill>
              </a:rPr>
              <a:t>2. Write true ( T) or false ( F)</a:t>
            </a:r>
          </a:p>
          <a:p>
            <a:pPr lvl="2"/>
            <a:r>
              <a:rPr lang="bs-Latn-BA" dirty="0" smtClean="0">
                <a:solidFill>
                  <a:schemeClr val="bg1"/>
                </a:solidFill>
              </a:rPr>
              <a:t>3. Match the sentence parts</a:t>
            </a:r>
          </a:p>
        </p:txBody>
      </p:sp>
    </p:spTree>
    <p:extLst>
      <p:ext uri="{BB962C8B-B14F-4D97-AF65-F5344CB8AC3E}">
        <p14:creationId xmlns:p14="http://schemas.microsoft.com/office/powerpoint/2010/main" val="2608099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707</TotalTime>
  <Words>498</Words>
  <Application>Microsoft Office PowerPoint</Application>
  <PresentationFormat>On-screen Show (16:9)</PresentationFormat>
  <Paragraphs>34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LONDON</vt:lpstr>
      <vt:lpstr>6.1 London, page 45</vt:lpstr>
      <vt:lpstr>London</vt:lpstr>
      <vt:lpstr>PowerPoint Presentation</vt:lpstr>
      <vt:lpstr>LONDON</vt:lpstr>
      <vt:lpstr>ACTIVITY BOOK p50</vt:lpstr>
      <vt:lpstr>WORKBOOK p50</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17</cp:revision>
  <dcterms:created xsi:type="dcterms:W3CDTF">2020-04-23T09:01:34Z</dcterms:created>
  <dcterms:modified xsi:type="dcterms:W3CDTF">2020-04-27T15:31:47Z</dcterms:modified>
</cp:coreProperties>
</file>