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E6444"/>
    <a:srgbClr val="416444"/>
    <a:srgbClr val="538022"/>
    <a:srgbClr val="43671B"/>
    <a:srgbClr val="69A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0" d="100"/>
          <a:sy n="100" d="100"/>
        </p:scale>
        <p:origin x="58" y="19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0E705-141A-48C5-B93C-4160D8B84C65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43DFA-0AE2-4D57-88D5-7E2C54C77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43DFA-0AE2-4D57-88D5-7E2C54C77EC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4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64F5-738B-4DF9-927C-5AAE8FC5F3B7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DEC6B-C97F-40EB-B75A-AF1CDB5FF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473997"/>
          </a:xfrm>
        </p:spPr>
        <p:txBody>
          <a:bodyPr/>
          <a:lstStyle/>
          <a:p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b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утврђивање -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72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Количник двије величине </a:t>
            </a:r>
            <a:r>
              <a:rPr lang="sr-Latn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sr-Latn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називамо </a:t>
            </a:r>
            <a:r>
              <a:rPr lang="sr-Cyrl-RS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РАЗМЈЕРА.</a:t>
            </a:r>
            <a:r>
              <a:rPr lang="sr-Cyrl-R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364332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>
                <a:solidFill>
                  <a:schemeClr val="bg1"/>
                </a:solidFill>
              </a:rPr>
              <a:t>први члан размјере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9190" y="364332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>
                <a:solidFill>
                  <a:schemeClr val="bg1"/>
                </a:solidFill>
              </a:rPr>
              <a:t>други члан размјере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endCxn id="9" idx="0"/>
          </p:cNvCxnSpPr>
          <p:nvPr/>
        </p:nvCxnSpPr>
        <p:spPr>
          <a:xfrm rot="10800000" flipV="1">
            <a:off x="3357554" y="3143254"/>
            <a:ext cx="785818" cy="500066"/>
          </a:xfrm>
          <a:prstGeom prst="straightConnector1">
            <a:avLst/>
          </a:prstGeom>
          <a:ln w="158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0" idx="0"/>
          </p:cNvCxnSpPr>
          <p:nvPr/>
        </p:nvCxnSpPr>
        <p:spPr>
          <a:xfrm>
            <a:off x="4714876" y="3143254"/>
            <a:ext cx="928694" cy="500066"/>
          </a:xfrm>
          <a:prstGeom prst="straightConnector1">
            <a:avLst/>
          </a:prstGeom>
          <a:ln w="158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10EA45E-3051-4290-AA65-736C54C93192}"/>
                  </a:ext>
                </a:extLst>
              </p:cNvPr>
              <p:cNvSpPr txBox="1"/>
              <p:nvPr/>
            </p:nvSpPr>
            <p:spPr>
              <a:xfrm>
                <a:off x="2732398" y="1387596"/>
                <a:ext cx="3625552" cy="843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10EA45E-3051-4290-AA65-736C54C93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398" y="1387596"/>
                <a:ext cx="3625552" cy="8434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2F4762-4070-4434-8EB4-F5DEB6E4D4C5}"/>
                  </a:ext>
                </a:extLst>
              </p:cNvPr>
              <p:cNvSpPr txBox="1"/>
              <p:nvPr/>
            </p:nvSpPr>
            <p:spPr>
              <a:xfrm>
                <a:off x="4071934" y="2578262"/>
                <a:ext cx="73988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2F4762-4070-4434-8EB4-F5DEB6E4D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934" y="2578262"/>
                <a:ext cx="739883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3" grpId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5717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Arial" pitchFamily="34" charset="0"/>
                <a:cs typeface="Arial" pitchFamily="34" charset="0"/>
                <a:sym typeface="Symbol"/>
              </a:rPr>
              <a:t>Примјер 1.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5528" y="1307075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r-Cyrl-R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Поједноставити размјере</a:t>
            </a:r>
            <a:r>
              <a:rPr lang="sr-Latn-R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Symbol"/>
              </a:rPr>
              <a:t> :</a:t>
            </a:r>
            <a:endParaRPr lang="sr-Cyrl-RS" sz="24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9AEB33-5F62-4802-9FEF-9C43FBACD403}"/>
                  </a:ext>
                </a:extLst>
              </p:cNvPr>
              <p:cNvSpPr txBox="1"/>
              <p:nvPr/>
            </p:nvSpPr>
            <p:spPr>
              <a:xfrm>
                <a:off x="683568" y="1764683"/>
                <a:ext cx="432111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400" b="0" i="1" smtClean="0">
                          <a:latin typeface="Cambria Math" panose="02040503050406030204" pitchFamily="18" charset="0"/>
                        </a:rPr>
                        <m:t>а)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4:6=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4:2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6:2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=2:3=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9AEB33-5F62-4802-9FEF-9C43FBACD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64683"/>
                <a:ext cx="4321118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8942B9-E3A2-4B0E-9270-5E429C929F2E}"/>
                  </a:ext>
                </a:extLst>
              </p:cNvPr>
              <p:cNvSpPr txBox="1"/>
              <p:nvPr/>
            </p:nvSpPr>
            <p:spPr>
              <a:xfrm>
                <a:off x="611560" y="2662492"/>
                <a:ext cx="482318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400" b="0" i="1" smtClean="0">
                          <a:latin typeface="Cambria Math" panose="02040503050406030204" pitchFamily="18" charset="0"/>
                        </a:rPr>
                        <m:t>б)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 0,5:0,3=0,5</m:t>
                          </m:r>
                        </m:e>
                        <m:sup>
                          <m: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0,3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=5:3=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8942B9-E3A2-4B0E-9270-5E429C929F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662492"/>
                <a:ext cx="4823180" cy="7013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F0122E-E7F3-4302-95BA-D847ED19BA46}"/>
                  </a:ext>
                </a:extLst>
              </p:cNvPr>
              <p:cNvSpPr txBox="1"/>
              <p:nvPr/>
            </p:nvSpPr>
            <p:spPr>
              <a:xfrm>
                <a:off x="683568" y="3614115"/>
                <a:ext cx="7721986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400" b="0" i="1" smtClean="0">
                          <a:latin typeface="Cambria Math" panose="02040503050406030204" pitchFamily="18" charset="0"/>
                        </a:rPr>
                        <m:t>в)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:1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∙4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=10:5=2:1=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F0122E-E7F3-4302-95BA-D847ED19B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614115"/>
                <a:ext cx="7721986" cy="8298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66DF011-F3A9-4A7F-9B33-298D5D140AD6}"/>
              </a:ext>
            </a:extLst>
          </p:cNvPr>
          <p:cNvSpPr txBox="1"/>
          <p:nvPr/>
        </p:nvSpPr>
        <p:spPr>
          <a:xfrm>
            <a:off x="3872393" y="360260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F231F1-9716-4FB6-827F-532C87B24F94}"/>
              </a:ext>
            </a:extLst>
          </p:cNvPr>
          <p:cNvSpPr txBox="1"/>
          <p:nvPr/>
        </p:nvSpPr>
        <p:spPr>
          <a:xfrm>
            <a:off x="4911567" y="3614114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B02B4E-C46A-4237-979B-7462DC51C279}"/>
              </a:ext>
            </a:extLst>
          </p:cNvPr>
          <p:cNvSpPr txBox="1"/>
          <p:nvPr/>
        </p:nvSpPr>
        <p:spPr>
          <a:xfrm>
            <a:off x="3540567" y="435568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EAAEE9-08C9-4018-AC9D-42CD41D20758}"/>
              </a:ext>
            </a:extLst>
          </p:cNvPr>
          <p:cNvSpPr txBox="1"/>
          <p:nvPr/>
        </p:nvSpPr>
        <p:spPr>
          <a:xfrm>
            <a:off x="4662532" y="4332991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39349B-D592-4452-8742-F0E57492E3BF}"/>
              </a:ext>
            </a:extLst>
          </p:cNvPr>
          <p:cNvCxnSpPr>
            <a:cxnSpLocks/>
          </p:cNvCxnSpPr>
          <p:nvPr/>
        </p:nvCxnSpPr>
        <p:spPr>
          <a:xfrm flipH="1">
            <a:off x="3419872" y="4158194"/>
            <a:ext cx="288032" cy="19879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360AEB5-5BE2-49DA-8959-85E6A08B7FD9}"/>
              </a:ext>
            </a:extLst>
          </p:cNvPr>
          <p:cNvCxnSpPr>
            <a:cxnSpLocks/>
          </p:cNvCxnSpPr>
          <p:nvPr/>
        </p:nvCxnSpPr>
        <p:spPr>
          <a:xfrm flipH="1">
            <a:off x="3851920" y="3929640"/>
            <a:ext cx="288032" cy="19879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862496F-411B-49EF-BB9C-31C1113BA1BE}"/>
              </a:ext>
            </a:extLst>
          </p:cNvPr>
          <p:cNvCxnSpPr>
            <a:cxnSpLocks/>
          </p:cNvCxnSpPr>
          <p:nvPr/>
        </p:nvCxnSpPr>
        <p:spPr>
          <a:xfrm flipH="1">
            <a:off x="4544561" y="4204506"/>
            <a:ext cx="288032" cy="19879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B57958-8C6E-4BF5-9931-CFD34EBA5D3D}"/>
              </a:ext>
            </a:extLst>
          </p:cNvPr>
          <p:cNvCxnSpPr>
            <a:cxnSpLocks/>
          </p:cNvCxnSpPr>
          <p:nvPr/>
        </p:nvCxnSpPr>
        <p:spPr>
          <a:xfrm flipH="1">
            <a:off x="4932040" y="3929640"/>
            <a:ext cx="288032" cy="19879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7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Arial" pitchFamily="34" charset="0"/>
                <a:cs typeface="Arial" pitchFamily="34" charset="0"/>
                <a:sym typeface="Symbol"/>
              </a:rPr>
              <a:t>Примјер 2.</a:t>
            </a:r>
            <a:endParaRPr lang="en-US" sz="2400" dirty="0"/>
          </a:p>
        </p:txBody>
      </p:sp>
      <p:pic>
        <p:nvPicPr>
          <p:cNvPr id="7" name="Picture 6" descr="tmp240420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3" y="2071684"/>
            <a:ext cx="4133523" cy="19954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8596" y="928676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Имамо збир два броја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a+b=56,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а њихова размјера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је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a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: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b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=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3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: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4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, треба да одредимо колико износе ти бројеви.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929322" y="1928808"/>
            <a:ext cx="2571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Calibri" pitchFamily="34" charset="0"/>
                <a:cs typeface="Calibri" pitchFamily="34" charset="0"/>
              </a:rPr>
              <a:t>a=3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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x, 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b=4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x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 </a:t>
            </a:r>
          </a:p>
          <a:p>
            <a:r>
              <a:rPr lang="sr-Latn-RS" sz="2400" dirty="0">
                <a:latin typeface="Calibri" pitchFamily="34" charset="0"/>
                <a:cs typeface="Calibri" pitchFamily="34" charset="0"/>
              </a:rPr>
              <a:t>a+b=56 </a:t>
            </a:r>
            <a:endParaRPr lang="sr-Cyrl-RS" sz="2400" dirty="0">
              <a:latin typeface="Calibri" pitchFamily="34" charset="0"/>
              <a:cs typeface="Calibri" pitchFamily="34" charset="0"/>
            </a:endParaRPr>
          </a:p>
          <a:p>
            <a:r>
              <a:rPr lang="sr-Latn-RS" sz="2400" u="sng" dirty="0">
                <a:latin typeface="Calibri" pitchFamily="34" charset="0"/>
                <a:cs typeface="Calibri" pitchFamily="34" charset="0"/>
              </a:rPr>
              <a:t>a=?</a:t>
            </a:r>
            <a:r>
              <a:rPr lang="sr-Cyrl-RS" sz="2400" u="sng" dirty="0">
                <a:latin typeface="Calibri" pitchFamily="34" charset="0"/>
                <a:cs typeface="Calibri" pitchFamily="34" charset="0"/>
              </a:rPr>
              <a:t>   </a:t>
            </a:r>
            <a:r>
              <a:rPr lang="sr-Latn-RS" sz="2400" u="sng" dirty="0">
                <a:latin typeface="Calibri" pitchFamily="34" charset="0"/>
                <a:cs typeface="Calibri" pitchFamily="34" charset="0"/>
              </a:rPr>
              <a:t>b=?</a:t>
            </a:r>
            <a:endParaRPr lang="sr-Cyrl-RS" sz="2400" u="sng" dirty="0">
              <a:latin typeface="Calibri" pitchFamily="34" charset="0"/>
              <a:cs typeface="Calibri" pitchFamily="34" charset="0"/>
            </a:endParaRPr>
          </a:p>
          <a:p>
            <a:r>
              <a:rPr lang="sr-Latn-RS" sz="2400" dirty="0">
                <a:latin typeface="Calibri" pitchFamily="34" charset="0"/>
                <a:cs typeface="Calibri" pitchFamily="34" charset="0"/>
              </a:rPr>
              <a:t>3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x+4x=56</a:t>
            </a:r>
          </a:p>
          <a:p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7x = 56</a:t>
            </a:r>
            <a:endParaRPr lang="en-US" sz="2400" dirty="0">
              <a:latin typeface="Calibri" pitchFamily="34" charset="0"/>
              <a:cs typeface="Calibri" pitchFamily="34" charset="0"/>
              <a:sym typeface="Symbol"/>
            </a:endParaRPr>
          </a:p>
          <a:p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x= 56:7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=8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29322" y="4286262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a=3x=38=24</a:t>
            </a:r>
          </a:p>
          <a:p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b=4x=48=32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785800"/>
            <a:ext cx="7715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                                         Провјера : </a:t>
            </a:r>
          </a:p>
          <a:p>
            <a:endParaRPr lang="sr-Cyrl-RS" sz="2400" dirty="0">
              <a:latin typeface="Calibri" pitchFamily="34" charset="0"/>
              <a:cs typeface="Calibri" pitchFamily="34" charset="0"/>
              <a:sym typeface="Symbol"/>
            </a:endParaRPr>
          </a:p>
          <a:p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                    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a:b=3:4                               a+b = 56</a:t>
            </a:r>
          </a:p>
          <a:p>
            <a:r>
              <a:rPr lang="sr-Latn-RS" sz="2400">
                <a:latin typeface="Calibri" pitchFamily="34" charset="0"/>
                <a:cs typeface="Calibri" pitchFamily="34" charset="0"/>
                <a:sym typeface="Symbol"/>
              </a:rPr>
              <a:t>               24:32=3:4                      </a:t>
            </a:r>
            <a:r>
              <a:rPr lang="sr-Cyrl-RS" sz="2400">
                <a:latin typeface="Calibri" pitchFamily="34" charset="0"/>
                <a:cs typeface="Calibri" pitchFamily="34" charset="0"/>
                <a:sym typeface="Symbol"/>
              </a:rPr>
              <a:t>     </a:t>
            </a:r>
            <a:r>
              <a:rPr lang="en-US" sz="240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sr-Latn-RS" sz="2400">
                <a:latin typeface="Calibri" pitchFamily="34" charset="0"/>
                <a:cs typeface="Calibri" pitchFamily="34" charset="0"/>
                <a:sym typeface="Symbol"/>
              </a:rPr>
              <a:t>24+32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= 56</a:t>
            </a:r>
          </a:p>
          <a:p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   (24:8): (32:8)=3:4 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                </a:t>
            </a:r>
            <a:r>
              <a:rPr lang="sr-Cyrl-RS" sz="2400" dirty="0">
                <a:latin typeface="Calibri" pitchFamily="34" charset="0"/>
                <a:cs typeface="Calibri" pitchFamily="34" charset="0"/>
                <a:sym typeface="Symbol"/>
              </a:rPr>
              <a:t>               </a:t>
            </a:r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56 = 56</a:t>
            </a:r>
          </a:p>
          <a:p>
            <a:r>
              <a:rPr lang="sr-Latn-RS" sz="2400" dirty="0">
                <a:latin typeface="Calibri" pitchFamily="34" charset="0"/>
                <a:cs typeface="Calibri" pitchFamily="34" charset="0"/>
                <a:sym typeface="Symbol"/>
              </a:rPr>
              <a:t>                     3:4=3:4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7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Arial" pitchFamily="34" charset="0"/>
                <a:cs typeface="Arial" pitchFamily="34" charset="0"/>
                <a:sym typeface="Symbol"/>
              </a:rPr>
              <a:t>Примјер 3.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49118" y="1214428"/>
            <a:ext cx="7855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Димензије Дејанове собе су 3,6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m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и 4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m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. Колике ће те димензије бити на плану рађеном у размјери 1:50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?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2211710"/>
            <a:ext cx="5214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Calibri" pitchFamily="34" charset="0"/>
                <a:cs typeface="Calibri" pitchFamily="34" charset="0"/>
              </a:rPr>
              <a:t>a= 3,6m</a:t>
            </a:r>
          </a:p>
          <a:p>
            <a:r>
              <a:rPr lang="sr-Latn-RS" sz="2400" dirty="0">
                <a:latin typeface="Calibri" pitchFamily="34" charset="0"/>
                <a:cs typeface="Calibri" pitchFamily="34" charset="0"/>
              </a:rPr>
              <a:t>b= 4m               1:50</a:t>
            </a:r>
          </a:p>
          <a:p>
            <a:r>
              <a:rPr lang="sr-Latn-RS" sz="2400" dirty="0">
                <a:latin typeface="Calibri" pitchFamily="34" charset="0"/>
                <a:cs typeface="Calibri" pitchFamily="34" charset="0"/>
              </a:rPr>
              <a:t>x=?	y=?</a:t>
            </a:r>
          </a:p>
          <a:p>
            <a:r>
              <a:rPr lang="sr-Latn-RS" sz="2400" dirty="0">
                <a:latin typeface="Calibri" pitchFamily="34" charset="0"/>
                <a:cs typeface="Calibri" pitchFamily="34" charset="0"/>
              </a:rPr>
              <a:t>---------------------</a:t>
            </a:r>
          </a:p>
          <a:p>
            <a:r>
              <a:rPr lang="sr-Latn-RS" sz="2400" dirty="0">
                <a:latin typeface="Calibri" pitchFamily="34" charset="0"/>
                <a:cs typeface="Calibri" pitchFamily="34" charset="0"/>
              </a:rPr>
              <a:t>x=3,6m:50=0,072m=7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,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2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cm</a:t>
            </a:r>
          </a:p>
          <a:p>
            <a:r>
              <a:rPr lang="sr-Latn-RS" sz="2400" dirty="0">
                <a:latin typeface="Calibri" pitchFamily="34" charset="0"/>
                <a:cs typeface="Calibri" pitchFamily="34" charset="0"/>
              </a:rPr>
              <a:t>y=4m:50=0,08m=8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dirty="0">
                <a:latin typeface="Calibri" pitchFamily="34" charset="0"/>
                <a:cs typeface="Calibri" pitchFamily="34" charset="0"/>
              </a:rPr>
              <a:t>cm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785800"/>
            <a:ext cx="67866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Calibri" pitchFamily="34" charset="0"/>
                <a:cs typeface="Calibri" pitchFamily="34" charset="0"/>
              </a:rPr>
              <a:t>Домаћа задаћа:</a:t>
            </a:r>
          </a:p>
          <a:p>
            <a:endParaRPr lang="sr-Cyrl-RS" sz="2400" dirty="0">
              <a:latin typeface="Calibri" pitchFamily="34" charset="0"/>
              <a:cs typeface="Calibri" pitchFamily="34" charset="0"/>
            </a:endParaRP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Збирка задатака страна 97,   </a:t>
            </a: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711. а), б</a:t>
            </a:r>
            <a:r>
              <a:rPr lang="sr-Cyrl-RS" sz="2400">
                <a:latin typeface="Calibri" pitchFamily="34" charset="0"/>
                <a:cs typeface="Calibri" pitchFamily="34" charset="0"/>
              </a:rPr>
              <a:t>)</a:t>
            </a:r>
            <a:r>
              <a:rPr lang="en-US" sz="2400">
                <a:latin typeface="Calibri" pitchFamily="34" charset="0"/>
                <a:cs typeface="Calibri" pitchFamily="34" charset="0"/>
              </a:rPr>
              <a:t>,</a:t>
            </a:r>
            <a:r>
              <a:rPr lang="sr-Cyrl-RS" sz="2400">
                <a:latin typeface="Calibri" pitchFamily="34" charset="0"/>
                <a:cs typeface="Calibri" pitchFamily="34" charset="0"/>
              </a:rPr>
              <a:t>    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и 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716</a:t>
            </a:r>
            <a:r>
              <a:rPr lang="sr-Cyrl-RS" sz="2400" dirty="0">
                <a:latin typeface="Calibri" pitchFamily="34" charset="0"/>
                <a:cs typeface="Calibri" pitchFamily="34" charset="0"/>
              </a:rPr>
              <a:t>.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endParaRPr lang="sr-Cyrl-RS" sz="2400" dirty="0">
              <a:latin typeface="Calibri" pitchFamily="34" charset="0"/>
              <a:cs typeface="Calibri" pitchFamily="34" charset="0"/>
            </a:endParaRPr>
          </a:p>
          <a:p>
            <a:r>
              <a:rPr lang="sr-Cyrl-RS" sz="2400" dirty="0">
                <a:latin typeface="Calibri" pitchFamily="34" charset="0"/>
                <a:cs typeface="Calibri" pitchFamily="34" charset="0"/>
              </a:rPr>
              <a:t>задатак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FFFFFF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289</Words>
  <Application>Microsoft Office PowerPoint</Application>
  <PresentationFormat>On-screen Show (16:9)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Р А З М Ј Е Р А - утврђивање 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РАЗМЈЕРА</dc:title>
  <dc:creator>Aco</dc:creator>
  <cp:lastModifiedBy>ZrakDks-1</cp:lastModifiedBy>
  <cp:revision>52</cp:revision>
  <dcterms:created xsi:type="dcterms:W3CDTF">2020-04-21T17:39:17Z</dcterms:created>
  <dcterms:modified xsi:type="dcterms:W3CDTF">2020-04-27T18:35:30Z</dcterms:modified>
</cp:coreProperties>
</file>