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2" r:id="rId6"/>
    <p:sldId id="26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B1901"/>
    <a:srgbClr val="351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6D82-9BDE-4EAD-B9AF-D21DEC9A9B17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E6766-0FD0-43F4-8757-A724E55E5F52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A06413-CB86-4B2D-B918-F97103057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676567-9D18-4AED-932D-F547163AE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2BEBE-16AF-4CEA-A35F-2AFD7C74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B49BFC-89F2-4B98-B87C-52AF7D2DB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BC480-E8F9-4DBF-9B24-6AC7E892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8895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E0037-CC78-4CF5-B810-7CD8EBFE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B9F646-8A06-4E8B-A3CA-1052CA438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E1D931-2A9C-48EB-838E-405D19BE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62458-46F1-4BB8-B9AA-5F35C0FA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1EC416-3954-4696-B43F-C5913B77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1967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1337C29-EF28-4109-A16D-3450C657A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AAE0F9-08B0-41EF-AE2D-35D9C59EE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8702BE-EEF7-4B1B-9720-8B47A29A4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85699A-D4C8-47DE-994F-CA3BFD7B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CF2C5-6711-427E-8609-5074D087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767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A48F-9441-43E5-BE75-418F5E27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4939B1-3C60-4FF3-B43A-95BAAB26C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3D3604-CC5A-4EDF-B303-C9640144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4975F0-D1D7-4164-B614-9F96577A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6C5FCC-9AED-4936-A878-9EA81B37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744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B453-22C3-436F-8D87-B32E2AB9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21080E-4E6F-46F7-B49D-C51320022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3E103E-584F-484A-AC48-ADC79A83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C5F3D0-11FE-4CB0-8023-A38AFE41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86BCE-75C3-42DB-AD18-5AEB4621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27155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439B10-3130-4524-BCF2-41D7499B2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187EC0-CCE4-4C0D-B91D-931C0DEB7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0633E4-EABF-455E-AF0A-2989CCAE7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E419DB-95C9-4645-84F9-D98EB2DE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A0B9EF-5B33-481C-B606-F22304B5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65E4D5-01D9-46AB-B6E1-7F485E77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96166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DB13B-422E-4399-93DD-4C4716402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9B40D5-7304-4019-BBCA-3F15CF584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D43DC5-6251-4F9E-A959-03141E3BE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C590C7-EBE1-44C0-B410-57C84C940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31325D8-9D7E-4105-B306-CC31B246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AA25F6-C73B-4B97-ABC3-E3E668AE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602E04E-496C-4AB3-8060-7B277E6B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BD644D-A358-4D1C-90BC-BC9EC008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9304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07D8F-ACDA-4015-80A3-7765309D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43C2D11-9F41-4658-9B16-C66B306E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50B828-99DF-4C0E-B221-3AE32CD17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753B58-2621-40D7-B1D8-FAF330C1C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1748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4D4BC87-65D1-460F-8C17-3A181567E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44FCBE-FCF4-430E-B9DC-40C66156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54D85F-73E6-4BEA-A807-CCD07334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676201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0D5494-B7EC-4928-933B-36D328B2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BF099-6037-4FF6-881B-46F1F9BA3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0AC839-8A5A-41FC-B865-6C256C536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A38C31-41F9-4A31-BF90-88C5C6BE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FB63C1-828C-4BAB-8FA6-CB81C120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EACEA0-1A0E-42A0-80A4-923A2DAE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5147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FA8E-E554-4519-882F-8C464D03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410F2BE-F97A-4DAB-BB68-B16DB0627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803054-420A-438C-A8BD-0D311EBB4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0136B6-6795-4D92-970B-FA340B82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26EAA5-A2CA-4C5D-B4B6-E0AD07653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CD95DD-782D-4899-B4A6-261B6107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57247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B286C50-834A-4100-81A1-D704CD2D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FD12AC-2EF5-4DAE-BF65-3B60F3981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166C4-D453-4129-AED1-E0949DEE85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8BE32-E5EB-4E19-BC81-9028DE1F8CE4}" type="datetimeFigureOut">
              <a:rPr lang="sr-Cyrl-BA" smtClean="0"/>
              <a:t>3.6.2020</a:t>
            </a:fld>
            <a:endParaRPr lang="sr-Cyrl-B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B9EEC0-D14D-4964-BE56-F5CF44ABC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16658E-B290-49AD-A1F2-EAB562B01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170D-D700-456E-BD28-ADEE6055BCF3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92684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-1589648"/>
            <a:ext cx="12478043" cy="10027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653373-8D9E-451F-8FEA-C56A027ACFF0}"/>
              </a:ext>
            </a:extLst>
          </p:cNvPr>
          <p:cNvSpPr txBox="1"/>
          <p:nvPr/>
        </p:nvSpPr>
        <p:spPr>
          <a:xfrm>
            <a:off x="2070568" y="905968"/>
            <a:ext cx="83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dirty="0" smtClean="0">
                <a:solidFill>
                  <a:schemeClr val="bg1"/>
                </a:solidFill>
              </a:rPr>
              <a:t>ПОЗНАВАЊЕ ПРИРОДЕ</a:t>
            </a:r>
            <a:endParaRPr lang="sr-Cyrl-BA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1AF02A-A556-45B1-B2A5-CE6BD0889864}"/>
              </a:ext>
            </a:extLst>
          </p:cNvPr>
          <p:cNvSpPr txBox="1"/>
          <p:nvPr/>
        </p:nvSpPr>
        <p:spPr>
          <a:xfrm>
            <a:off x="2828170" y="1718860"/>
            <a:ext cx="8131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8000" dirty="0">
                <a:solidFill>
                  <a:schemeClr val="bg1"/>
                </a:solidFill>
              </a:rPr>
              <a:t>НЕБЕСКА ТИЈЕЛА</a:t>
            </a:r>
          </a:p>
        </p:txBody>
      </p:sp>
    </p:spTree>
    <p:extLst>
      <p:ext uri="{BB962C8B-B14F-4D97-AF65-F5344CB8AC3E}">
        <p14:creationId xmlns:p14="http://schemas.microsoft.com/office/powerpoint/2010/main" val="33633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38B17E-D99B-4AB6-8DE1-DFF9BAE8F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22114" r="17999" b="33086"/>
          <a:stretch/>
        </p:blipFill>
        <p:spPr>
          <a:xfrm>
            <a:off x="3417820" y="1493051"/>
            <a:ext cx="5498832" cy="3931920"/>
          </a:xfrm>
          <a:prstGeom prst="ellipse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CDFB8A-BD95-4349-B211-D3CE75F50D09}"/>
              </a:ext>
            </a:extLst>
          </p:cNvPr>
          <p:cNvSpPr txBox="1"/>
          <p:nvPr/>
        </p:nvSpPr>
        <p:spPr>
          <a:xfrm>
            <a:off x="4605267" y="2312023"/>
            <a:ext cx="320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rgbClr val="FFFF00"/>
                </a:solidFill>
              </a:rPr>
              <a:t>ШТА ЈЕ КОСМОС</a:t>
            </a:r>
            <a:r>
              <a:rPr lang="sr-Cyrl-BA" sz="32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DBBD82-FD29-4790-BEEE-804434B5A0C0}"/>
              </a:ext>
            </a:extLst>
          </p:cNvPr>
          <p:cNvSpPr txBox="1"/>
          <p:nvPr/>
        </p:nvSpPr>
        <p:spPr>
          <a:xfrm>
            <a:off x="4251351" y="2773553"/>
            <a:ext cx="3831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600" dirty="0">
                <a:solidFill>
                  <a:srgbClr val="FFFF00"/>
                </a:solidFill>
              </a:rPr>
              <a:t>КОСМОС, ВАСИОНА ИЛИ СВЕМИР ЈЕ БЕСКОНАЧАН ПРОСТОР У КОМЕ СЕ НАЛАЗЕ НЕБЕСКА ТИЈЕЛА.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770002F-8E7B-4389-BA4D-84E2825580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28179" y="118988"/>
            <a:ext cx="2413002" cy="17373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C59D3AF-8996-49B3-82E5-118D99FBF88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758" y="4086591"/>
            <a:ext cx="2542965" cy="182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FCE783F-4583-442F-AE02-04B9AC53A7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9116" y="1197299"/>
            <a:ext cx="2542966" cy="182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E68359-5990-42F5-8231-BD1E2FE034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36856" y="5122493"/>
            <a:ext cx="2542965" cy="182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DF9ED8F-93DF-45BE-8693-55E34E25F68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6999" y="3824981"/>
            <a:ext cx="2542965" cy="1828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A59F022-D1E4-4D08-B7B5-268D3B876A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8748" y="1136013"/>
            <a:ext cx="2542966" cy="1828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6E7640-536D-4136-A8BE-74AE435D83E0}"/>
              </a:ext>
            </a:extLst>
          </p:cNvPr>
          <p:cNvSpPr txBox="1"/>
          <p:nvPr/>
        </p:nvSpPr>
        <p:spPr>
          <a:xfrm>
            <a:off x="5296378" y="741021"/>
            <a:ext cx="174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/>
              <a:t>ПЛАНЕТЕ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125564-06FD-42AC-A4ED-54FD50714ECD}"/>
              </a:ext>
            </a:extLst>
          </p:cNvPr>
          <p:cNvSpPr txBox="1"/>
          <p:nvPr/>
        </p:nvSpPr>
        <p:spPr>
          <a:xfrm>
            <a:off x="9145086" y="1788803"/>
            <a:ext cx="176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ЗВИЈЕЗДЕ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9F8C091-3B46-4EEC-B013-5AAE7F7B09E0}"/>
              </a:ext>
            </a:extLst>
          </p:cNvPr>
          <p:cNvSpPr txBox="1"/>
          <p:nvPr/>
        </p:nvSpPr>
        <p:spPr>
          <a:xfrm>
            <a:off x="9145086" y="4477771"/>
            <a:ext cx="174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САТЕЛИТИ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95BD5C-3C4D-4F5C-A580-21299EB00F7F}"/>
              </a:ext>
            </a:extLst>
          </p:cNvPr>
          <p:cNvSpPr txBox="1"/>
          <p:nvPr/>
        </p:nvSpPr>
        <p:spPr>
          <a:xfrm>
            <a:off x="1551803" y="1788803"/>
            <a:ext cx="174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/>
              <a:t>МАГЛИНЕ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D4F3DCC-F6B0-435A-A286-6B99B1F535FD}"/>
              </a:ext>
            </a:extLst>
          </p:cNvPr>
          <p:cNvSpPr txBox="1"/>
          <p:nvPr/>
        </p:nvSpPr>
        <p:spPr>
          <a:xfrm>
            <a:off x="5334943" y="5720723"/>
            <a:ext cx="174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/>
              <a:t>КОМЕТЕ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6FCB0A-8DF5-4F22-A115-55788ED5869F}"/>
              </a:ext>
            </a:extLst>
          </p:cNvPr>
          <p:cNvSpPr txBox="1"/>
          <p:nvPr/>
        </p:nvSpPr>
        <p:spPr>
          <a:xfrm>
            <a:off x="1527030" y="4693315"/>
            <a:ext cx="174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/>
              <a:t>МЕТЕОРИ</a:t>
            </a:r>
          </a:p>
        </p:txBody>
      </p:sp>
    </p:spTree>
    <p:extLst>
      <p:ext uri="{BB962C8B-B14F-4D97-AF65-F5344CB8AC3E}">
        <p14:creationId xmlns:p14="http://schemas.microsoft.com/office/powerpoint/2010/main" val="29350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9A1C90-5149-44E3-A0C6-E75C94DB9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0" t="28889" r="56855" b="31746"/>
          <a:stretch/>
        </p:blipFill>
        <p:spPr>
          <a:xfrm>
            <a:off x="729343" y="624636"/>
            <a:ext cx="1672321" cy="1503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DE19B8-E6EF-4160-936A-AFDE6E732B2A}"/>
              </a:ext>
            </a:extLst>
          </p:cNvPr>
          <p:cNvSpPr txBox="1"/>
          <p:nvPr/>
        </p:nvSpPr>
        <p:spPr>
          <a:xfrm>
            <a:off x="2786084" y="422270"/>
            <a:ext cx="8676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Лоптаста гасовита небеска тијела која зраче свјетлост и топлоту су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4F768A6-EEFD-4CD5-856D-CD0319E18256}"/>
              </a:ext>
            </a:extLst>
          </p:cNvPr>
          <p:cNvSpPr txBox="1"/>
          <p:nvPr/>
        </p:nvSpPr>
        <p:spPr>
          <a:xfrm>
            <a:off x="4489336" y="831385"/>
            <a:ext cx="254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звијезде</a:t>
            </a:r>
            <a:r>
              <a:rPr lang="sr-Cyrl-BA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D3DEC9-5E59-47F7-989B-770C2A7C0C9E}"/>
              </a:ext>
            </a:extLst>
          </p:cNvPr>
          <p:cNvSpPr txBox="1"/>
          <p:nvPr/>
        </p:nvSpPr>
        <p:spPr>
          <a:xfrm>
            <a:off x="2807854" y="1469452"/>
            <a:ext cx="465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Најважнија звијезда за нас је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A0E4C6-572B-4F83-ABE7-DC0F7D2A33AC}"/>
              </a:ext>
            </a:extLst>
          </p:cNvPr>
          <p:cNvSpPr txBox="1"/>
          <p:nvPr/>
        </p:nvSpPr>
        <p:spPr>
          <a:xfrm>
            <a:off x="7406739" y="1469452"/>
            <a:ext cx="174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Сунце</a:t>
            </a:r>
            <a:r>
              <a:rPr lang="sr-Cyrl-BA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7CBFCA7-AD42-49B2-8356-4B8E14A63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" y="2269176"/>
            <a:ext cx="1672321" cy="15952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795FF77-B176-419C-8319-B743877837FC}"/>
              </a:ext>
            </a:extLst>
          </p:cNvPr>
          <p:cNvSpPr txBox="1"/>
          <p:nvPr/>
        </p:nvSpPr>
        <p:spPr>
          <a:xfrm>
            <a:off x="2742543" y="2399805"/>
            <a:ext cx="872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Тамна небеска тијела која свјетлост и топлоту добијају од Сунца називамо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9903F4D-9FA6-40F4-8C8B-90823213BEB8}"/>
              </a:ext>
            </a:extLst>
          </p:cNvPr>
          <p:cNvSpPr txBox="1"/>
          <p:nvPr/>
        </p:nvSpPr>
        <p:spPr>
          <a:xfrm>
            <a:off x="5763657" y="2814919"/>
            <a:ext cx="1746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планете</a:t>
            </a:r>
            <a:r>
              <a:rPr lang="sr-Cyrl-BA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25EB940-1F63-4700-9EBF-4E6E5D4BF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54" b="84165" l="5917" r="88917">
                        <a14:foregroundMark x1="35167" y1="50759" x2="35917" y2="50759"/>
                        <a14:foregroundMark x1="40750" y1="50759" x2="39417" y2="54230"/>
                        <a14:foregroundMark x1="46500" y1="50325" x2="44083" y2="53145"/>
                        <a14:foregroundMark x1="50417" y1="51410" x2="48833" y2="50976"/>
                        <a14:foregroundMark x1="60667" y1="60304" x2="54250" y2="45119"/>
                        <a14:foregroundMark x1="69500" y1="45119" x2="73083" y2="60304"/>
                        <a14:foregroundMark x1="64667" y1="53145" x2="77250" y2="53796"/>
                        <a14:foregroundMark x1="80750" y1="52061" x2="81750" y2="54664"/>
                        <a14:foregroundMark x1="86167" y1="53145" x2="87750" y2="56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0" t="14469" r="10578" b="11902"/>
          <a:stretch/>
        </p:blipFill>
        <p:spPr>
          <a:xfrm>
            <a:off x="17738" y="3875486"/>
            <a:ext cx="11042148" cy="2587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5A8EE3-8DAC-46A9-B569-A0D32C85ED23}"/>
              </a:ext>
            </a:extLst>
          </p:cNvPr>
          <p:cNvSpPr txBox="1"/>
          <p:nvPr/>
        </p:nvSpPr>
        <p:spPr>
          <a:xfrm>
            <a:off x="3483429" y="533423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Меркур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8C6B23B-62D7-440C-A353-D28991B78272}"/>
              </a:ext>
            </a:extLst>
          </p:cNvPr>
          <p:cNvSpPr txBox="1"/>
          <p:nvPr/>
        </p:nvSpPr>
        <p:spPr>
          <a:xfrm>
            <a:off x="4169229" y="4436545"/>
            <a:ext cx="153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Венера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CB3304-6722-4EE2-84EA-3A3752BD8D71}"/>
              </a:ext>
            </a:extLst>
          </p:cNvPr>
          <p:cNvSpPr txBox="1"/>
          <p:nvPr/>
        </p:nvSpPr>
        <p:spPr>
          <a:xfrm>
            <a:off x="4918645" y="532429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Земља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858D63B-FCBB-4263-8664-FE34D8DD6677}"/>
              </a:ext>
            </a:extLst>
          </p:cNvPr>
          <p:cNvSpPr txBox="1"/>
          <p:nvPr/>
        </p:nvSpPr>
        <p:spPr>
          <a:xfrm>
            <a:off x="5568236" y="442727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Марс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952D1F9-60A5-4325-97CC-E789630BC3EC}"/>
              </a:ext>
            </a:extLst>
          </p:cNvPr>
          <p:cNvSpPr txBox="1"/>
          <p:nvPr/>
        </p:nvSpPr>
        <p:spPr>
          <a:xfrm>
            <a:off x="6375633" y="5667667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Јупитер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1D49E47-077D-415F-B613-71F90E76D421}"/>
              </a:ext>
            </a:extLst>
          </p:cNvPr>
          <p:cNvSpPr txBox="1"/>
          <p:nvPr/>
        </p:nvSpPr>
        <p:spPr>
          <a:xfrm>
            <a:off x="8098972" y="4355569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Сатурн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D6F347E-4900-4BA2-8CE6-6CC836D71DF6}"/>
              </a:ext>
            </a:extLst>
          </p:cNvPr>
          <p:cNvSpPr txBox="1"/>
          <p:nvPr/>
        </p:nvSpPr>
        <p:spPr>
          <a:xfrm>
            <a:off x="9470572" y="543683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Уран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AB4DE76-BF2F-4415-A908-FCE309B7A827}"/>
              </a:ext>
            </a:extLst>
          </p:cNvPr>
          <p:cNvSpPr txBox="1"/>
          <p:nvPr/>
        </p:nvSpPr>
        <p:spPr>
          <a:xfrm>
            <a:off x="10080172" y="4483551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1B3762D-69A9-48AF-A9FF-FFE583408421}"/>
              </a:ext>
            </a:extLst>
          </p:cNvPr>
          <p:cNvSpPr txBox="1"/>
          <p:nvPr/>
        </p:nvSpPr>
        <p:spPr>
          <a:xfrm>
            <a:off x="2722126" y="3408159"/>
            <a:ext cx="722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Планете Сунчевог система су:</a:t>
            </a:r>
          </a:p>
        </p:txBody>
      </p:sp>
    </p:spTree>
    <p:extLst>
      <p:ext uri="{BB962C8B-B14F-4D97-AF65-F5344CB8AC3E}">
        <p14:creationId xmlns:p14="http://schemas.microsoft.com/office/powerpoint/2010/main" val="34044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D91CAF-79CD-444A-9FA9-9B885FAE1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50"/>
          <a:stretch/>
        </p:blipFill>
        <p:spPr>
          <a:xfrm>
            <a:off x="257176" y="2930662"/>
            <a:ext cx="1932743" cy="1097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93C69B-C95A-436F-9FE7-C44270310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617256"/>
            <a:ext cx="1932660" cy="1324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36DBF7-739F-4183-B8EF-01D76A43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4027710"/>
            <a:ext cx="1932660" cy="1449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759F2CD-2E9A-43C1-8623-1582F98F3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5476688"/>
            <a:ext cx="1932660" cy="1085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255985-0A39-4C42-BECA-FF42E0F9414F}"/>
              </a:ext>
            </a:extLst>
          </p:cNvPr>
          <p:cNvSpPr txBox="1"/>
          <p:nvPr/>
        </p:nvSpPr>
        <p:spPr>
          <a:xfrm>
            <a:off x="2353121" y="323833"/>
            <a:ext cx="898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Мала, хладна небеска тијела која обилазе око планета су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FA9EAB-BABC-4601-8C50-EDA8F7CC23F8}"/>
              </a:ext>
            </a:extLst>
          </p:cNvPr>
          <p:cNvSpPr txBox="1"/>
          <p:nvPr/>
        </p:nvSpPr>
        <p:spPr>
          <a:xfrm>
            <a:off x="2353121" y="847053"/>
            <a:ext cx="664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сателити или пратиоци</a:t>
            </a:r>
            <a:r>
              <a:rPr lang="sr-Cyrl-BA" sz="2800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B2119CD-7403-443D-B4CB-8FE74E107194}"/>
              </a:ext>
            </a:extLst>
          </p:cNvPr>
          <p:cNvSpPr txBox="1"/>
          <p:nvPr/>
        </p:nvSpPr>
        <p:spPr>
          <a:xfrm>
            <a:off x="6042910" y="84705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а могу бити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364270-3948-4DBC-A2CB-B86CA474FB62}"/>
              </a:ext>
            </a:extLst>
          </p:cNvPr>
          <p:cNvSpPr txBox="1"/>
          <p:nvPr/>
        </p:nvSpPr>
        <p:spPr>
          <a:xfrm>
            <a:off x="7912973" y="845376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природни </a:t>
            </a:r>
            <a:r>
              <a:rPr lang="sr-Cyrl-BA" sz="2800">
                <a:solidFill>
                  <a:srgbClr val="FFFF00"/>
                </a:solidFill>
              </a:rPr>
              <a:t>и </a:t>
            </a:r>
            <a:r>
              <a:rPr lang="sr-Cyrl-BA" sz="2800" smtClean="0">
                <a:solidFill>
                  <a:srgbClr val="FFFF00"/>
                </a:solidFill>
              </a:rPr>
              <a:t>вјештачки</a:t>
            </a:r>
            <a:r>
              <a:rPr lang="sr-Cyrl-BA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733FE8B-C54B-411B-B8F8-025105C8E4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9" y="342191"/>
            <a:ext cx="1940367" cy="12941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059D9F-C5B8-4574-9EA1-1554BE61C37A}"/>
              </a:ext>
            </a:extLst>
          </p:cNvPr>
          <p:cNvSpPr txBox="1"/>
          <p:nvPr/>
        </p:nvSpPr>
        <p:spPr>
          <a:xfrm>
            <a:off x="9898074" y="1357810"/>
            <a:ext cx="143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комете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20AA50F-FE2C-475F-9ACC-BEC541F2B9C9}"/>
              </a:ext>
            </a:extLst>
          </p:cNvPr>
          <p:cNvSpPr txBox="1"/>
          <p:nvPr/>
        </p:nvSpPr>
        <p:spPr>
          <a:xfrm>
            <a:off x="2353119" y="1374707"/>
            <a:ext cx="780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Хладна небеска тијела која имају реп називају се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0B2DF7D-8A19-431C-9BED-15EAA912CA5B}"/>
              </a:ext>
            </a:extLst>
          </p:cNvPr>
          <p:cNvSpPr txBox="1"/>
          <p:nvPr/>
        </p:nvSpPr>
        <p:spPr>
          <a:xfrm>
            <a:off x="2353122" y="2814448"/>
            <a:ext cx="925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Дијелови других небеских тијела који падају на земљу су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BE0FA51-0510-43FC-AE0D-3537468A1F7E}"/>
              </a:ext>
            </a:extLst>
          </p:cNvPr>
          <p:cNvSpPr txBox="1"/>
          <p:nvPr/>
        </p:nvSpPr>
        <p:spPr>
          <a:xfrm>
            <a:off x="2353119" y="3337668"/>
            <a:ext cx="6344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метеори или „звијезде падалице“.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3BC2C9-2833-4467-9169-DA71EB951BA9}"/>
              </a:ext>
            </a:extLst>
          </p:cNvPr>
          <p:cNvSpPr txBox="1"/>
          <p:nvPr/>
        </p:nvSpPr>
        <p:spPr>
          <a:xfrm>
            <a:off x="2353120" y="3959770"/>
            <a:ext cx="925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Облаци гаса и прашине настали од звијезда називају се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4B6D728-5B5D-41D5-B5D9-80ED8C2029CD}"/>
              </a:ext>
            </a:extLst>
          </p:cNvPr>
          <p:cNvSpPr txBox="1"/>
          <p:nvPr/>
        </p:nvSpPr>
        <p:spPr>
          <a:xfrm>
            <a:off x="2353119" y="4471879"/>
            <a:ext cx="664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маглине.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0587EC-7899-4CFF-B8DB-A0D923227FA8}"/>
              </a:ext>
            </a:extLst>
          </p:cNvPr>
          <p:cNvSpPr txBox="1"/>
          <p:nvPr/>
        </p:nvSpPr>
        <p:spPr>
          <a:xfrm>
            <a:off x="2353119" y="5105092"/>
            <a:ext cx="664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Велики звјездани скупови су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2CD40C-0432-40B7-AF5D-B21273A7B921}"/>
              </a:ext>
            </a:extLst>
          </p:cNvPr>
          <p:cNvSpPr txBox="1"/>
          <p:nvPr/>
        </p:nvSpPr>
        <p:spPr>
          <a:xfrm>
            <a:off x="6835325" y="5114981"/>
            <a:ext cx="188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галаксије.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51537E2-8645-4F56-AA69-58F40F3EACFC}"/>
              </a:ext>
            </a:extLst>
          </p:cNvPr>
          <p:cNvSpPr txBox="1"/>
          <p:nvPr/>
        </p:nvSpPr>
        <p:spPr>
          <a:xfrm>
            <a:off x="2353119" y="5649627"/>
            <a:ext cx="664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Наш Сунчев систем припада галаксији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A56493E-D8F9-4499-BF08-4DB5FF82C14E}"/>
              </a:ext>
            </a:extLst>
          </p:cNvPr>
          <p:cNvSpPr txBox="1"/>
          <p:nvPr/>
        </p:nvSpPr>
        <p:spPr>
          <a:xfrm>
            <a:off x="2389863" y="5659516"/>
            <a:ext cx="9214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                                                                        Млијечни пут или Кумова слама.</a:t>
            </a:r>
            <a:endParaRPr lang="sr-Cyrl-BA" sz="2800" dirty="0">
              <a:solidFill>
                <a:srgbClr val="FFFF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81C01B-3522-4E3D-A17E-EFF2588DE372}"/>
              </a:ext>
            </a:extLst>
          </p:cNvPr>
          <p:cNvSpPr txBox="1"/>
          <p:nvPr/>
        </p:nvSpPr>
        <p:spPr>
          <a:xfrm>
            <a:off x="2389863" y="1929131"/>
            <a:ext cx="436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или „звијезде репатице“</a:t>
            </a:r>
            <a:r>
              <a:rPr lang="sr-Cyrl-BA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57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39847A-2C76-4899-80B6-215B8E1836CA}"/>
              </a:ext>
            </a:extLst>
          </p:cNvPr>
          <p:cNvSpPr txBox="1"/>
          <p:nvPr/>
        </p:nvSpPr>
        <p:spPr>
          <a:xfrm>
            <a:off x="3672840" y="284480"/>
            <a:ext cx="4846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Како се Земља креће?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160E53-5B9D-4AEE-8E0F-8AD8B9063B02}"/>
              </a:ext>
            </a:extLst>
          </p:cNvPr>
          <p:cNvSpPr txBox="1"/>
          <p:nvPr/>
        </p:nvSpPr>
        <p:spPr>
          <a:xfrm>
            <a:off x="441960" y="959531"/>
            <a:ext cx="1130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Земља има двије основне врсте кретања: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5CD51A-7A46-43D8-A843-418ADD4B6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9"/>
          <a:stretch/>
        </p:blipFill>
        <p:spPr>
          <a:xfrm>
            <a:off x="1056639" y="2300042"/>
            <a:ext cx="3896525" cy="4019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BCBCE8-F7D9-44A3-BE89-D63063841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5"/>
          <a:stretch/>
        </p:blipFill>
        <p:spPr>
          <a:xfrm>
            <a:off x="7005319" y="2258793"/>
            <a:ext cx="3896525" cy="40194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CA06B8-1546-4A5B-9211-F0C43C3E194C}"/>
              </a:ext>
            </a:extLst>
          </p:cNvPr>
          <p:cNvSpPr txBox="1"/>
          <p:nvPr/>
        </p:nvSpPr>
        <p:spPr>
          <a:xfrm>
            <a:off x="763218" y="1660310"/>
            <a:ext cx="447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1. ротација – око своје осе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A48A06-74F1-45F6-A956-F7E67B617B78}"/>
              </a:ext>
            </a:extLst>
          </p:cNvPr>
          <p:cNvSpPr txBox="1"/>
          <p:nvPr/>
        </p:nvSpPr>
        <p:spPr>
          <a:xfrm>
            <a:off x="6845102" y="1633676"/>
            <a:ext cx="421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2. револуција </a:t>
            </a:r>
            <a:r>
              <a:rPr lang="sr-Cyrl-BA" sz="2800" dirty="0" smtClean="0">
                <a:solidFill>
                  <a:schemeClr val="bg1"/>
                </a:solidFill>
              </a:rPr>
              <a:t>– око </a:t>
            </a:r>
            <a:r>
              <a:rPr lang="sr-Cyrl-BA" sz="2800" dirty="0">
                <a:solidFill>
                  <a:schemeClr val="bg1"/>
                </a:solidFill>
              </a:rPr>
              <a:t>Сунца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312FBA0-6A84-4854-93E0-DFE51EF01A9D}"/>
              </a:ext>
            </a:extLst>
          </p:cNvPr>
          <p:cNvSpPr txBox="1"/>
          <p:nvPr/>
        </p:nvSpPr>
        <p:spPr>
          <a:xfrm>
            <a:off x="1142381" y="5816606"/>
            <a:ext cx="442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</a:rPr>
              <a:t>Једна ротација траје 24 сата</a:t>
            </a:r>
          </a:p>
        </p:txBody>
      </p:sp>
    </p:spTree>
    <p:extLst>
      <p:ext uri="{BB962C8B-B14F-4D97-AF65-F5344CB8AC3E}">
        <p14:creationId xmlns:p14="http://schemas.microsoft.com/office/powerpoint/2010/main" val="27400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39847A-2C76-4899-80B6-215B8E1836CA}"/>
              </a:ext>
            </a:extLst>
          </p:cNvPr>
          <p:cNvSpPr txBox="1"/>
          <p:nvPr/>
        </p:nvSpPr>
        <p:spPr>
          <a:xfrm>
            <a:off x="5340375" y="342776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Шта су посљедице револуције?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1952ADD-A533-437A-96DF-527F70677DFB}"/>
              </a:ext>
            </a:extLst>
          </p:cNvPr>
          <p:cNvSpPr txBox="1"/>
          <p:nvPr/>
        </p:nvSpPr>
        <p:spPr>
          <a:xfrm>
            <a:off x="-160745" y="351612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Шта је посљедица ротације?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95648B-42EC-43D6-9EFF-3C0676C9E3C4}"/>
              </a:ext>
            </a:extLst>
          </p:cNvPr>
          <p:cNvSpPr txBox="1"/>
          <p:nvPr/>
        </p:nvSpPr>
        <p:spPr>
          <a:xfrm>
            <a:off x="504411" y="871052"/>
            <a:ext cx="4868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–</a:t>
            </a:r>
            <a:r>
              <a:rPr lang="sr-Cyrl-BA" sz="2800" dirty="0" smtClean="0">
                <a:solidFill>
                  <a:srgbClr val="FFFF00"/>
                </a:solidFill>
              </a:rPr>
              <a:t> </a:t>
            </a:r>
            <a:r>
              <a:rPr lang="sr-Cyrl-BA" sz="2800" dirty="0">
                <a:solidFill>
                  <a:srgbClr val="FFFF00"/>
                </a:solidFill>
              </a:rPr>
              <a:t>смјена обданице и ноћи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8BD755-F8C8-4D9F-8FE9-55D35894A00A}"/>
              </a:ext>
            </a:extLst>
          </p:cNvPr>
          <p:cNvSpPr txBox="1"/>
          <p:nvPr/>
        </p:nvSpPr>
        <p:spPr>
          <a:xfrm>
            <a:off x="5847007" y="854995"/>
            <a:ext cx="60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</a:rPr>
              <a:t>неједнако </a:t>
            </a:r>
            <a:r>
              <a:rPr lang="sr-Cyrl-BA" sz="2800" dirty="0">
                <a:solidFill>
                  <a:srgbClr val="FFFF00"/>
                </a:solidFill>
              </a:rPr>
              <a:t>трајање обданице и ноћи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AFF039F-974D-4575-B393-C266062228DF}"/>
              </a:ext>
            </a:extLst>
          </p:cNvPr>
          <p:cNvSpPr txBox="1"/>
          <p:nvPr/>
        </p:nvSpPr>
        <p:spPr>
          <a:xfrm>
            <a:off x="5903621" y="1482563"/>
            <a:ext cx="5656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– неједнако загријавање </a:t>
            </a:r>
            <a:r>
              <a:rPr lang="sr-Cyrl-BA" sz="2800" dirty="0" smtClean="0">
                <a:solidFill>
                  <a:srgbClr val="FFFF00"/>
                </a:solidFill>
              </a:rPr>
              <a:t>појединих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sr-Cyrl-BA" sz="2800" dirty="0" smtClean="0">
                <a:solidFill>
                  <a:srgbClr val="FFFF00"/>
                </a:solidFill>
              </a:rPr>
              <a:t>дијелова </a:t>
            </a:r>
            <a:r>
              <a:rPr lang="sr-Cyrl-BA" sz="2800" dirty="0">
                <a:solidFill>
                  <a:srgbClr val="FFFF00"/>
                </a:solidFill>
              </a:rPr>
              <a:t>Земље 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sr-Cyrl-BA" sz="2800" dirty="0" smtClean="0">
                <a:solidFill>
                  <a:srgbClr val="FFFF00"/>
                </a:solidFill>
              </a:rPr>
              <a:t>(</a:t>
            </a:r>
            <a:r>
              <a:rPr lang="sr-Cyrl-BA" sz="2800" dirty="0">
                <a:solidFill>
                  <a:srgbClr val="FFFF00"/>
                </a:solidFill>
              </a:rPr>
              <a:t>издвајање топлотних појасева)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1F4DE1-2E9D-4059-B12D-A6FAD8CB9C96}"/>
              </a:ext>
            </a:extLst>
          </p:cNvPr>
          <p:cNvSpPr txBox="1"/>
          <p:nvPr/>
        </p:nvSpPr>
        <p:spPr>
          <a:xfrm>
            <a:off x="5913121" y="2876495"/>
            <a:ext cx="5246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–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sr-Cyrl-BA" sz="2800" dirty="0" smtClean="0">
                <a:solidFill>
                  <a:srgbClr val="FFFF00"/>
                </a:solidFill>
              </a:rPr>
              <a:t>смјена </a:t>
            </a:r>
            <a:r>
              <a:rPr lang="sr-Cyrl-BA" sz="2800" dirty="0">
                <a:solidFill>
                  <a:srgbClr val="FFFF00"/>
                </a:solidFill>
              </a:rPr>
              <a:t>годишњих доба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C6ABE74-E1DC-4B6D-AB1C-87D20066F2A3}"/>
              </a:ext>
            </a:extLst>
          </p:cNvPr>
          <p:cNvSpPr txBox="1"/>
          <p:nvPr/>
        </p:nvSpPr>
        <p:spPr>
          <a:xfrm>
            <a:off x="4795157" y="3559151"/>
            <a:ext cx="639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dirty="0">
                <a:solidFill>
                  <a:schemeClr val="bg1"/>
                </a:solidFill>
              </a:rPr>
              <a:t>Како се смјењују годишња доба?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CC59EE-D469-4EA3-927D-53099D8421D6}"/>
              </a:ext>
            </a:extLst>
          </p:cNvPr>
          <p:cNvSpPr txBox="1"/>
          <p:nvPr/>
        </p:nvSpPr>
        <p:spPr>
          <a:xfrm>
            <a:off x="2419169" y="4337064"/>
            <a:ext cx="266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ПРОЉЕЋЕ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065763-B8B4-4CF0-9D65-D5D9BF100F34}"/>
              </a:ext>
            </a:extLst>
          </p:cNvPr>
          <p:cNvSpPr txBox="1"/>
          <p:nvPr/>
        </p:nvSpPr>
        <p:spPr>
          <a:xfrm>
            <a:off x="2419169" y="4816877"/>
            <a:ext cx="266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ЉЕТО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2A71D9-D8DC-4185-818D-A24A24A58195}"/>
              </a:ext>
            </a:extLst>
          </p:cNvPr>
          <p:cNvSpPr txBox="1"/>
          <p:nvPr/>
        </p:nvSpPr>
        <p:spPr>
          <a:xfrm>
            <a:off x="2430055" y="5280603"/>
            <a:ext cx="266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ЈЕСЕН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DE601F-0449-482A-BE01-3F3548AFED77}"/>
              </a:ext>
            </a:extLst>
          </p:cNvPr>
          <p:cNvSpPr txBox="1"/>
          <p:nvPr/>
        </p:nvSpPr>
        <p:spPr>
          <a:xfrm>
            <a:off x="2419169" y="5819910"/>
            <a:ext cx="266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ЗИМА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892E28D9-E0B5-4A67-8C0A-33B7167034F7}"/>
              </a:ext>
            </a:extLst>
          </p:cNvPr>
          <p:cNvCxnSpPr/>
          <p:nvPr/>
        </p:nvCxnSpPr>
        <p:spPr>
          <a:xfrm>
            <a:off x="4267200" y="4594894"/>
            <a:ext cx="105591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2F6088-8CD3-45AE-8480-171438855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6051461"/>
            <a:ext cx="1170533" cy="2316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CBF75E1-62D7-49AF-893F-4F10C214F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199" y="5528748"/>
            <a:ext cx="1170533" cy="2316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90B9818-EB4D-467E-8970-70CC65E57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976313"/>
            <a:ext cx="1170533" cy="2316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BBECC80-FB54-45AF-BA50-217EEA790558}"/>
              </a:ext>
            </a:extLst>
          </p:cNvPr>
          <p:cNvSpPr txBox="1"/>
          <p:nvPr/>
        </p:nvSpPr>
        <p:spPr>
          <a:xfrm>
            <a:off x="5617029" y="4307834"/>
            <a:ext cx="42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21. март – </a:t>
            </a:r>
            <a:r>
              <a:rPr lang="sr-Cyrl-BA" sz="2800" dirty="0" smtClean="0">
                <a:solidFill>
                  <a:srgbClr val="FFFF00"/>
                </a:solidFill>
              </a:rPr>
              <a:t>равнодневица</a:t>
            </a:r>
            <a:endParaRPr lang="sr-Cyrl-BA" sz="2800" dirty="0">
              <a:solidFill>
                <a:srgbClr val="FFFF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432552-F629-4F7C-A97A-95C34518D4A9}"/>
              </a:ext>
            </a:extLst>
          </p:cNvPr>
          <p:cNvSpPr txBox="1"/>
          <p:nvPr/>
        </p:nvSpPr>
        <p:spPr>
          <a:xfrm>
            <a:off x="5617029" y="4860284"/>
            <a:ext cx="42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21. јун – </a:t>
            </a:r>
            <a:r>
              <a:rPr lang="sr-Cyrl-BA" sz="2800" dirty="0" smtClean="0">
                <a:solidFill>
                  <a:srgbClr val="FFFF00"/>
                </a:solidFill>
              </a:rPr>
              <a:t>дугодневица</a:t>
            </a:r>
            <a:endParaRPr lang="sr-Cyrl-BA" sz="2800" dirty="0">
              <a:solidFill>
                <a:srgbClr val="FFFF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EA3770-A727-4793-8DA0-4312443875C8}"/>
              </a:ext>
            </a:extLst>
          </p:cNvPr>
          <p:cNvSpPr txBox="1"/>
          <p:nvPr/>
        </p:nvSpPr>
        <p:spPr>
          <a:xfrm>
            <a:off x="5627915" y="5383504"/>
            <a:ext cx="5529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23. септембар – </a:t>
            </a:r>
            <a:r>
              <a:rPr lang="sr-Cyrl-BA" sz="2800" dirty="0" smtClean="0">
                <a:solidFill>
                  <a:srgbClr val="FFFF00"/>
                </a:solidFill>
              </a:rPr>
              <a:t>равнодневица</a:t>
            </a:r>
            <a:endParaRPr lang="sr-Cyrl-BA" sz="2800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BDB96EB-A266-4391-9E29-F50C9DDC9985}"/>
              </a:ext>
            </a:extLst>
          </p:cNvPr>
          <p:cNvSpPr txBox="1"/>
          <p:nvPr/>
        </p:nvSpPr>
        <p:spPr>
          <a:xfrm>
            <a:off x="5627915" y="5864952"/>
            <a:ext cx="538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rgbClr val="FFFF00"/>
                </a:solidFill>
              </a:rPr>
              <a:t>22. децембар – </a:t>
            </a:r>
            <a:r>
              <a:rPr lang="sr-Cyrl-BA" sz="2800" dirty="0" smtClean="0">
                <a:solidFill>
                  <a:srgbClr val="FFFF00"/>
                </a:solidFill>
              </a:rPr>
              <a:t>краткодневица</a:t>
            </a:r>
            <a:endParaRPr lang="sr-Cyrl-BA" sz="2800" dirty="0">
              <a:solidFill>
                <a:srgbClr val="FFFF00"/>
              </a:solidFill>
            </a:endParaRPr>
          </a:p>
        </p:txBody>
      </p:sp>
      <p:pic>
        <p:nvPicPr>
          <p:cNvPr id="22" name="giph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460" y="1507356"/>
            <a:ext cx="3832740" cy="383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251</Words>
  <Application>Microsoft Office PowerPoint</Application>
  <PresentationFormat>Custom</PresentationFormat>
  <Paragraphs>62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Bajić</dc:creator>
  <cp:lastModifiedBy>User</cp:lastModifiedBy>
  <cp:revision>45</cp:revision>
  <dcterms:created xsi:type="dcterms:W3CDTF">2020-05-24T11:56:59Z</dcterms:created>
  <dcterms:modified xsi:type="dcterms:W3CDTF">2020-06-03T14:32:17Z</dcterms:modified>
</cp:coreProperties>
</file>