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2" r:id="rId3"/>
    <p:sldId id="304" r:id="rId4"/>
    <p:sldId id="305" r:id="rId5"/>
    <p:sldId id="314" r:id="rId6"/>
    <p:sldId id="315" r:id="rId7"/>
    <p:sldId id="313" r:id="rId8"/>
    <p:sldId id="307" r:id="rId9"/>
    <p:sldId id="308" r:id="rId10"/>
    <p:sldId id="309" r:id="rId11"/>
    <p:sldId id="311" r:id="rId12"/>
    <p:sldId id="316" r:id="rId13"/>
    <p:sldId id="310" r:id="rId14"/>
    <p:sldId id="3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8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8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8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9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6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2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0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3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24E8-59B8-444D-B807-2908362106ED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1695-A114-4B90-86D8-11C395174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13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7087/hand-palm-facing-ou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-203200"/>
            <a:ext cx="9144000" cy="6413500"/>
          </a:xfrm>
        </p:spPr>
        <p:txBody>
          <a:bodyPr>
            <a:normAutofit fontScale="90000"/>
          </a:bodyPr>
          <a:lstStyle/>
          <a:p>
            <a:br>
              <a:rPr lang="sr-Cyrl-R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R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8000" dirty="0">
                <a:latin typeface="+mn-lt"/>
                <a:cs typeface="Times New Roman" panose="02020603050405020304" pitchFamily="18" charset="0"/>
              </a:rPr>
              <a:t>СЛУЖБА РИЈЕЧИ У РЕЧЕНИЦИ</a:t>
            </a:r>
            <a:br>
              <a:rPr lang="sr-Cyrl-RS" sz="8000" dirty="0">
                <a:latin typeface="+mn-lt"/>
                <a:cs typeface="Times New Roman" panose="02020603050405020304" pitchFamily="18" charset="0"/>
              </a:rPr>
            </a:br>
            <a:br>
              <a:rPr lang="sr-Cyrl-R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7700"/>
            <a:ext cx="273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cs typeface="Arial" panose="020B0604020202020204" pitchFamily="34" charset="0"/>
              </a:rPr>
              <a:t>Српски језик</a:t>
            </a:r>
          </a:p>
        </p:txBody>
      </p:sp>
    </p:spTree>
    <p:extLst>
      <p:ext uri="{BB962C8B-B14F-4D97-AF65-F5344CB8AC3E}">
        <p14:creationId xmlns:p14="http://schemas.microsoft.com/office/powerpoint/2010/main" val="2393415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46D0FD-C3D4-459E-9B3A-B3807FB8B87C}"/>
              </a:ext>
            </a:extLst>
          </p:cNvPr>
          <p:cNvSpPr/>
          <p:nvPr/>
        </p:nvSpPr>
        <p:spPr>
          <a:xfrm>
            <a:off x="130205" y="452761"/>
            <a:ext cx="11807301" cy="18998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BA" sz="3200" dirty="0">
              <a:solidFill>
                <a:schemeClr val="tx1"/>
              </a:solidFill>
            </a:endParaRPr>
          </a:p>
          <a:p>
            <a:pPr algn="ctr"/>
            <a:endParaRPr lang="sr-Cyrl-BA" sz="3200" dirty="0">
              <a:solidFill>
                <a:schemeClr val="tx1"/>
              </a:solidFill>
            </a:endParaRPr>
          </a:p>
          <a:p>
            <a:pPr algn="ctr"/>
            <a:r>
              <a:rPr lang="sr-Cyrl-BA" sz="4400" dirty="0">
                <a:solidFill>
                  <a:schemeClr val="tx1"/>
                </a:solidFill>
              </a:rPr>
              <a:t>Храбри Вујадин савјетовао је младе синове</a:t>
            </a:r>
            <a:r>
              <a:rPr lang="sr-Cyrl-BA" sz="40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753F90-86A1-4977-BD2F-8187AFB15241}"/>
              </a:ext>
            </a:extLst>
          </p:cNvPr>
          <p:cNvSpPr/>
          <p:nvPr/>
        </p:nvSpPr>
        <p:spPr>
          <a:xfrm>
            <a:off x="656391" y="1738359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________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18638D-6F1C-4EA7-A906-8DD6690B71FF}"/>
              </a:ext>
            </a:extLst>
          </p:cNvPr>
          <p:cNvSpPr/>
          <p:nvPr/>
        </p:nvSpPr>
        <p:spPr>
          <a:xfrm>
            <a:off x="707251" y="2704668"/>
            <a:ext cx="187318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придјев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34D34C5A-04D2-44CE-9C61-55286CB75EBC}"/>
              </a:ext>
            </a:extLst>
          </p:cNvPr>
          <p:cNvSpPr/>
          <p:nvPr/>
        </p:nvSpPr>
        <p:spPr>
          <a:xfrm>
            <a:off x="1397490" y="2234676"/>
            <a:ext cx="315158" cy="5210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6ADE2B-C42E-4743-BE61-2BB325BB4777}"/>
              </a:ext>
            </a:extLst>
          </p:cNvPr>
          <p:cNvSpPr/>
          <p:nvPr/>
        </p:nvSpPr>
        <p:spPr>
          <a:xfrm>
            <a:off x="2535249" y="1855658"/>
            <a:ext cx="2112056" cy="2181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_________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2A9F4F87-6BAF-4D25-B827-AAB666E063B0}"/>
              </a:ext>
            </a:extLst>
          </p:cNvPr>
          <p:cNvSpPr/>
          <p:nvPr/>
        </p:nvSpPr>
        <p:spPr>
          <a:xfrm>
            <a:off x="3290168" y="2237205"/>
            <a:ext cx="349419" cy="93492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E9D042F-DC23-4B4F-9B49-D0BFC5055C12}"/>
              </a:ext>
            </a:extLst>
          </p:cNvPr>
          <p:cNvSpPr/>
          <p:nvPr/>
        </p:nvSpPr>
        <p:spPr>
          <a:xfrm>
            <a:off x="2528282" y="3027284"/>
            <a:ext cx="1873189" cy="449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именица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AC3C46BE-9616-421B-871A-2F44A80D1E3A}"/>
              </a:ext>
            </a:extLst>
          </p:cNvPr>
          <p:cNvSpPr/>
          <p:nvPr/>
        </p:nvSpPr>
        <p:spPr>
          <a:xfrm>
            <a:off x="6038701" y="2243465"/>
            <a:ext cx="349420" cy="521008"/>
          </a:xfrm>
          <a:prstGeom prst="downArrow">
            <a:avLst>
              <a:gd name="adj1" fmla="val 50000"/>
              <a:gd name="adj2" fmla="val 4154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2222CB-015C-47F3-B6D8-FD81B6219F90}"/>
              </a:ext>
            </a:extLst>
          </p:cNvPr>
          <p:cNvSpPr/>
          <p:nvPr/>
        </p:nvSpPr>
        <p:spPr>
          <a:xfrm>
            <a:off x="4535687" y="1733464"/>
            <a:ext cx="3320214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2A7473-8883-4A70-85DD-E282EC64E0A0}"/>
              </a:ext>
            </a:extLst>
          </p:cNvPr>
          <p:cNvSpPr/>
          <p:nvPr/>
        </p:nvSpPr>
        <p:spPr>
          <a:xfrm>
            <a:off x="5276816" y="2665194"/>
            <a:ext cx="187318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глагол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EE80291-A428-4ED9-8843-A69AFF986583}"/>
              </a:ext>
            </a:extLst>
          </p:cNvPr>
          <p:cNvSpPr/>
          <p:nvPr/>
        </p:nvSpPr>
        <p:spPr>
          <a:xfrm>
            <a:off x="7657953" y="1722692"/>
            <a:ext cx="187318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_______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4E5995F4-19E6-408F-AF77-A6A478F43745}"/>
              </a:ext>
            </a:extLst>
          </p:cNvPr>
          <p:cNvSpPr/>
          <p:nvPr/>
        </p:nvSpPr>
        <p:spPr>
          <a:xfrm>
            <a:off x="8347489" y="2186225"/>
            <a:ext cx="362229" cy="9418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4A86F-66D0-4A25-8A6B-CB118CC3B9AB}"/>
              </a:ext>
            </a:extLst>
          </p:cNvPr>
          <p:cNvSpPr/>
          <p:nvPr/>
        </p:nvSpPr>
        <p:spPr>
          <a:xfrm>
            <a:off x="5280654" y="4401771"/>
            <a:ext cx="1830280" cy="3945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предикат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6CB18FEA-7852-467F-9AD4-F4CA977BCA1A}"/>
              </a:ext>
            </a:extLst>
          </p:cNvPr>
          <p:cNvSpPr/>
          <p:nvPr/>
        </p:nvSpPr>
        <p:spPr>
          <a:xfrm>
            <a:off x="1328968" y="3190291"/>
            <a:ext cx="383680" cy="12029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3B5D39-B058-4BEE-BDB3-C243E4697181}"/>
              </a:ext>
            </a:extLst>
          </p:cNvPr>
          <p:cNvSpPr/>
          <p:nvPr/>
        </p:nvSpPr>
        <p:spPr>
          <a:xfrm>
            <a:off x="645107" y="4326474"/>
            <a:ext cx="1819923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атрибут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81924962-9EEF-4AE5-9FB5-F3E44FD9E352}"/>
              </a:ext>
            </a:extLst>
          </p:cNvPr>
          <p:cNvSpPr/>
          <p:nvPr/>
        </p:nvSpPr>
        <p:spPr>
          <a:xfrm>
            <a:off x="3276119" y="3494975"/>
            <a:ext cx="315158" cy="5210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649F50-188F-4C04-B234-E52B9D531CA0}"/>
              </a:ext>
            </a:extLst>
          </p:cNvPr>
          <p:cNvSpPr/>
          <p:nvPr/>
        </p:nvSpPr>
        <p:spPr>
          <a:xfrm>
            <a:off x="2465030" y="3967759"/>
            <a:ext cx="1830280" cy="3945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субјекат</a:t>
            </a: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FD115433-DB3F-421B-932E-68607EBB7AF7}"/>
              </a:ext>
            </a:extLst>
          </p:cNvPr>
          <p:cNvSpPr/>
          <p:nvPr/>
        </p:nvSpPr>
        <p:spPr>
          <a:xfrm>
            <a:off x="5964942" y="3159160"/>
            <a:ext cx="383680" cy="132916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65989FA-AB5F-49CD-9173-294C01B66768}"/>
              </a:ext>
            </a:extLst>
          </p:cNvPr>
          <p:cNvSpPr/>
          <p:nvPr/>
        </p:nvSpPr>
        <p:spPr>
          <a:xfrm>
            <a:off x="7613463" y="3059754"/>
            <a:ext cx="1830280" cy="3945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придјев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A6879F6-8B10-4E93-92A3-64280D659C8F}"/>
              </a:ext>
            </a:extLst>
          </p:cNvPr>
          <p:cNvSpPr/>
          <p:nvPr/>
        </p:nvSpPr>
        <p:spPr>
          <a:xfrm>
            <a:off x="9242656" y="4301766"/>
            <a:ext cx="1830280" cy="3945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објекат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5B7015-378C-4612-BEB1-E87DFB47601E}"/>
              </a:ext>
            </a:extLst>
          </p:cNvPr>
          <p:cNvSpPr/>
          <p:nvPr/>
        </p:nvSpPr>
        <p:spPr>
          <a:xfrm>
            <a:off x="9380952" y="1733463"/>
            <a:ext cx="187318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________</a:t>
            </a: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53B1C4E2-575C-4F0D-9971-29CEA893CB73}"/>
              </a:ext>
            </a:extLst>
          </p:cNvPr>
          <p:cNvSpPr/>
          <p:nvPr/>
        </p:nvSpPr>
        <p:spPr>
          <a:xfrm>
            <a:off x="10147029" y="2190754"/>
            <a:ext cx="349420" cy="521008"/>
          </a:xfrm>
          <a:prstGeom prst="downArrow">
            <a:avLst>
              <a:gd name="adj1" fmla="val 50000"/>
              <a:gd name="adj2" fmla="val 4154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F9F3807-6A28-4E08-A4BD-B8820501BA99}"/>
              </a:ext>
            </a:extLst>
          </p:cNvPr>
          <p:cNvSpPr/>
          <p:nvPr/>
        </p:nvSpPr>
        <p:spPr>
          <a:xfrm>
            <a:off x="9443743" y="2610322"/>
            <a:ext cx="1873189" cy="449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именица</a:t>
            </a: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BE1A46F7-AE3F-46C1-A817-858F83F0E099}"/>
              </a:ext>
            </a:extLst>
          </p:cNvPr>
          <p:cNvSpPr/>
          <p:nvPr/>
        </p:nvSpPr>
        <p:spPr>
          <a:xfrm>
            <a:off x="8230358" y="3495562"/>
            <a:ext cx="383680" cy="92265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56A92C96-EDF6-43BA-9CF4-370AF8781CF9}"/>
              </a:ext>
            </a:extLst>
          </p:cNvPr>
          <p:cNvSpPr/>
          <p:nvPr/>
        </p:nvSpPr>
        <p:spPr>
          <a:xfrm>
            <a:off x="10129932" y="3181662"/>
            <a:ext cx="383680" cy="10687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3B5D39-B058-4BEE-BDB3-C243E4697181}"/>
              </a:ext>
            </a:extLst>
          </p:cNvPr>
          <p:cNvSpPr/>
          <p:nvPr/>
        </p:nvSpPr>
        <p:spPr>
          <a:xfrm>
            <a:off x="7392286" y="4382923"/>
            <a:ext cx="1819923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атрибут</a:t>
            </a:r>
          </a:p>
        </p:txBody>
      </p:sp>
    </p:spTree>
    <p:extLst>
      <p:ext uri="{BB962C8B-B14F-4D97-AF65-F5344CB8AC3E}">
        <p14:creationId xmlns:p14="http://schemas.microsoft.com/office/powerpoint/2010/main" val="310147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/>
      <p:bldP spid="23" grpId="0" animBg="1"/>
      <p:bldP spid="24" grpId="0"/>
      <p:bldP spid="26" grpId="0" animBg="1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9" grpId="0"/>
      <p:bldP spid="25" grpId="0"/>
      <p:bldP spid="42" grpId="0" animBg="1"/>
      <p:bldP spid="43" grpId="0"/>
      <p:bldP spid="44" grpId="0" animBg="1"/>
      <p:bldP spid="45" grpId="0" animBg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3357C0-B149-4AE6-BF89-B3633DB95BEC}"/>
              </a:ext>
            </a:extLst>
          </p:cNvPr>
          <p:cNvSpPr/>
          <p:nvPr/>
        </p:nvSpPr>
        <p:spPr>
          <a:xfrm>
            <a:off x="479394" y="328473"/>
            <a:ext cx="11354540" cy="60190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7A04B7-1F0C-4ECF-BBC2-5B3F1B229100}"/>
              </a:ext>
            </a:extLst>
          </p:cNvPr>
          <p:cNvSpPr/>
          <p:nvPr/>
        </p:nvSpPr>
        <p:spPr>
          <a:xfrm>
            <a:off x="109491" y="-275207"/>
            <a:ext cx="12082508" cy="64540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sr-Cyrl-BA" sz="3200" dirty="0">
                <a:solidFill>
                  <a:schemeClr val="tx1"/>
                </a:solidFill>
              </a:rPr>
              <a:t>У сљедећим реченицама субјекатски скуп ријечи заокружи плавом бојом, а предикатски скуп ријечи жутом бојом. </a:t>
            </a:r>
          </a:p>
          <a:p>
            <a:endParaRPr lang="sr-Cyrl-BA" sz="3200" dirty="0">
              <a:solidFill>
                <a:schemeClr val="tx1"/>
              </a:solidFill>
            </a:endParaRPr>
          </a:p>
          <a:p>
            <a:pPr algn="ctr"/>
            <a:r>
              <a:rPr lang="sr-Cyrl-BA" sz="3200" dirty="0">
                <a:solidFill>
                  <a:schemeClr val="tx1"/>
                </a:solidFill>
              </a:rPr>
              <a:t>Вриједна дјевојчица садила је цвијеће.</a:t>
            </a:r>
          </a:p>
          <a:p>
            <a:pPr algn="ctr"/>
            <a:endParaRPr lang="sr-Cyrl-BA" sz="3200" dirty="0">
              <a:solidFill>
                <a:schemeClr val="tx1"/>
              </a:solidFill>
            </a:endParaRPr>
          </a:p>
          <a:p>
            <a:pPr algn="ctr"/>
            <a:r>
              <a:rPr lang="sr-Cyrl-BA" sz="3200" dirty="0">
                <a:solidFill>
                  <a:schemeClr val="tx1"/>
                </a:solidFill>
              </a:rPr>
              <a:t>На дну канала ћути уснула барица.</a:t>
            </a:r>
          </a:p>
          <a:p>
            <a:pPr algn="ctr"/>
            <a:endParaRPr lang="sr-Cyrl-BA" sz="3200" dirty="0">
              <a:solidFill>
                <a:schemeClr val="tx1"/>
              </a:solidFill>
            </a:endParaRPr>
          </a:p>
          <a:p>
            <a:pPr algn="ctr"/>
            <a:r>
              <a:rPr lang="sr-Cyrl-BA" sz="3200" dirty="0">
                <a:solidFill>
                  <a:schemeClr val="tx1"/>
                </a:solidFill>
              </a:rPr>
              <a:t>Свако јутро вриједни ученици долазе у школу аутобусом.</a:t>
            </a:r>
          </a:p>
          <a:p>
            <a:pPr algn="ctr"/>
            <a:endParaRPr lang="sr-Cyrl-BA" sz="3200" dirty="0">
              <a:solidFill>
                <a:schemeClr val="tx1"/>
              </a:solidFill>
            </a:endParaRPr>
          </a:p>
          <a:p>
            <a:pPr algn="ctr"/>
            <a:r>
              <a:rPr lang="sr-Cyrl-BA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Circle: Hollow 3">
            <a:extLst>
              <a:ext uri="{FF2B5EF4-FFF2-40B4-BE49-F238E27FC236}">
                <a16:creationId xmlns:a16="http://schemas.microsoft.com/office/drawing/2014/main" id="{2436D2A4-7A08-451D-B23C-98545ACA112D}"/>
              </a:ext>
            </a:extLst>
          </p:cNvPr>
          <p:cNvSpPr/>
          <p:nvPr/>
        </p:nvSpPr>
        <p:spPr>
          <a:xfrm>
            <a:off x="2503368" y="1839140"/>
            <a:ext cx="3872278" cy="825623"/>
          </a:xfrm>
          <a:prstGeom prst="donut">
            <a:avLst>
              <a:gd name="adj" fmla="val 516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Cyrl-BA" dirty="0">
              <a:solidFill>
                <a:schemeClr val="tx1"/>
              </a:solidFill>
            </a:endParaRPr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4C93C2D4-AC50-48A6-9F02-2D7CDD1D1B67}"/>
              </a:ext>
            </a:extLst>
          </p:cNvPr>
          <p:cNvSpPr/>
          <p:nvPr/>
        </p:nvSpPr>
        <p:spPr>
          <a:xfrm>
            <a:off x="6294269" y="1856403"/>
            <a:ext cx="3453413" cy="825623"/>
          </a:xfrm>
          <a:prstGeom prst="donut">
            <a:avLst>
              <a:gd name="adj" fmla="val 6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Cyrl-BA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08FCEA71-9D30-4E1E-9F3A-2965AF320FA4}"/>
              </a:ext>
            </a:extLst>
          </p:cNvPr>
          <p:cNvSpPr/>
          <p:nvPr/>
        </p:nvSpPr>
        <p:spPr>
          <a:xfrm>
            <a:off x="6423734" y="2928623"/>
            <a:ext cx="2858609" cy="619219"/>
          </a:xfrm>
          <a:prstGeom prst="donut">
            <a:avLst>
              <a:gd name="adj" fmla="val 516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Cyrl-BA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03ABEE36-179D-4748-9427-99C18E5B41D3}"/>
              </a:ext>
            </a:extLst>
          </p:cNvPr>
          <p:cNvSpPr/>
          <p:nvPr/>
        </p:nvSpPr>
        <p:spPr>
          <a:xfrm>
            <a:off x="2781670" y="2810343"/>
            <a:ext cx="3752295" cy="825623"/>
          </a:xfrm>
          <a:prstGeom prst="donut">
            <a:avLst>
              <a:gd name="adj" fmla="val 6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Cyrl-BA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89064936-1218-41CF-9866-B87143FD6359}"/>
              </a:ext>
            </a:extLst>
          </p:cNvPr>
          <p:cNvSpPr/>
          <p:nvPr/>
        </p:nvSpPr>
        <p:spPr>
          <a:xfrm>
            <a:off x="6375646" y="3794439"/>
            <a:ext cx="4916750" cy="825623"/>
          </a:xfrm>
          <a:prstGeom prst="donut">
            <a:avLst>
              <a:gd name="adj" fmla="val 6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Cyrl-BA" dirty="0">
              <a:solidFill>
                <a:schemeClr val="tx1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24253730-2500-4E76-AEE7-6C05613495D9}"/>
              </a:ext>
            </a:extLst>
          </p:cNvPr>
          <p:cNvSpPr/>
          <p:nvPr/>
        </p:nvSpPr>
        <p:spPr>
          <a:xfrm>
            <a:off x="1104397" y="3840908"/>
            <a:ext cx="2102528" cy="732684"/>
          </a:xfrm>
          <a:prstGeom prst="donut">
            <a:avLst>
              <a:gd name="adj" fmla="val 6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Cyrl-BA" dirty="0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92D89949-1299-41AD-8550-12AA2F39F477}"/>
              </a:ext>
            </a:extLst>
          </p:cNvPr>
          <p:cNvSpPr/>
          <p:nvPr/>
        </p:nvSpPr>
        <p:spPr>
          <a:xfrm>
            <a:off x="3106444" y="3822812"/>
            <a:ext cx="3317290" cy="732684"/>
          </a:xfrm>
          <a:prstGeom prst="donut">
            <a:avLst>
              <a:gd name="adj" fmla="val 516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Cyrl-B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3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3357C0-B149-4AE6-BF89-B3633DB95BEC}"/>
              </a:ext>
            </a:extLst>
          </p:cNvPr>
          <p:cNvSpPr/>
          <p:nvPr/>
        </p:nvSpPr>
        <p:spPr>
          <a:xfrm>
            <a:off x="-292963" y="-1495887"/>
            <a:ext cx="11354540" cy="45631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7A04B7-1F0C-4ECF-BBC2-5B3F1B229100}"/>
              </a:ext>
            </a:extLst>
          </p:cNvPr>
          <p:cNvSpPr/>
          <p:nvPr/>
        </p:nvSpPr>
        <p:spPr>
          <a:xfrm>
            <a:off x="834501" y="1833238"/>
            <a:ext cx="10999433" cy="28408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BA" sz="32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tx1"/>
                </a:solidFill>
              </a:rPr>
              <a:t>_______________ смо били _______.</a:t>
            </a:r>
          </a:p>
          <a:p>
            <a:r>
              <a:rPr lang="sr-Cyrl-BA" sz="3200" dirty="0">
                <a:solidFill>
                  <a:schemeClr val="tx1"/>
                </a:solidFill>
              </a:rPr>
              <a:t>            </a:t>
            </a:r>
            <a:r>
              <a:rPr lang="sr-Cyrl-BA" sz="3200" dirty="0">
                <a:solidFill>
                  <a:srgbClr val="FFC000"/>
                </a:solidFill>
              </a:rPr>
              <a:t>(вријеме)                            (мјесто)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tx1"/>
                </a:solidFill>
              </a:rPr>
              <a:t>________ увијек________ _________________.</a:t>
            </a:r>
          </a:p>
          <a:p>
            <a:r>
              <a:rPr lang="sr-Cyrl-BA" sz="3200" dirty="0">
                <a:solidFill>
                  <a:srgbClr val="0070C0"/>
                </a:solidFill>
              </a:rPr>
              <a:t>     (субјекат)            </a:t>
            </a:r>
            <a:r>
              <a:rPr lang="sr-Cyrl-BA" sz="3200" dirty="0">
                <a:solidFill>
                  <a:srgbClr val="FFC000"/>
                </a:solidFill>
              </a:rPr>
              <a:t>(предикат)           (мјесто)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tx1"/>
                </a:solidFill>
              </a:rPr>
              <a:t>Бака је _______помиловала унука по коси.</a:t>
            </a:r>
          </a:p>
          <a:p>
            <a:r>
              <a:rPr lang="sr-Cyrl-BA" sz="3200" dirty="0">
                <a:solidFill>
                  <a:schemeClr val="tx1"/>
                </a:solidFill>
              </a:rPr>
              <a:t>                   </a:t>
            </a:r>
            <a:r>
              <a:rPr lang="sr-Cyrl-BA" sz="3200" dirty="0">
                <a:solidFill>
                  <a:srgbClr val="FFC000"/>
                </a:solidFill>
              </a:rPr>
              <a:t>(начин)</a:t>
            </a:r>
          </a:p>
          <a:p>
            <a:endParaRPr lang="sr-Cyrl-BA" sz="3200" dirty="0">
              <a:solidFill>
                <a:schemeClr val="tx1"/>
              </a:solidFill>
            </a:endParaRPr>
          </a:p>
          <a:p>
            <a:pPr algn="ctr"/>
            <a:endParaRPr lang="sr-Cyrl-BA" sz="3200" dirty="0">
              <a:solidFill>
                <a:schemeClr val="tx1"/>
              </a:solidFill>
            </a:endParaRPr>
          </a:p>
          <a:p>
            <a:pPr algn="ctr"/>
            <a:r>
              <a:rPr lang="sr-Cyrl-BA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2B616-CCF4-4C59-B8F5-DC225AC4C2A0}"/>
              </a:ext>
            </a:extLst>
          </p:cNvPr>
          <p:cNvSpPr/>
          <p:nvPr/>
        </p:nvSpPr>
        <p:spPr>
          <a:xfrm>
            <a:off x="1239912" y="1305014"/>
            <a:ext cx="3320248" cy="4616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Прошле недјеље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81C22F-468B-4E87-94AF-E37F5E7A74F0}"/>
              </a:ext>
            </a:extLst>
          </p:cNvPr>
          <p:cNvSpPr/>
          <p:nvPr/>
        </p:nvSpPr>
        <p:spPr>
          <a:xfrm>
            <a:off x="5909567" y="1313894"/>
            <a:ext cx="1901301" cy="4616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на селу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66A604-EA4E-42E7-8FDA-46330052B37D}"/>
              </a:ext>
            </a:extLst>
          </p:cNvPr>
          <p:cNvSpPr/>
          <p:nvPr/>
        </p:nvSpPr>
        <p:spPr>
          <a:xfrm>
            <a:off x="1198483" y="2279342"/>
            <a:ext cx="2024109" cy="4616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Јасмина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91A095-1821-4188-82B6-E7DE3A2AF904}"/>
              </a:ext>
            </a:extLst>
          </p:cNvPr>
          <p:cNvSpPr/>
          <p:nvPr/>
        </p:nvSpPr>
        <p:spPr>
          <a:xfrm>
            <a:off x="3770052" y="2230520"/>
            <a:ext cx="2457634" cy="5770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пролази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DB6432-D1F2-40E0-983D-18DA3869EA9D}"/>
              </a:ext>
            </a:extLst>
          </p:cNvPr>
          <p:cNvSpPr/>
          <p:nvPr/>
        </p:nvSpPr>
        <p:spPr>
          <a:xfrm>
            <a:off x="6024873" y="2230520"/>
            <a:ext cx="3236363" cy="5770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поред игралишта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DDB432-73C9-4CD0-B7E0-6FEDEC8E3974}"/>
              </a:ext>
            </a:extLst>
          </p:cNvPr>
          <p:cNvSpPr/>
          <p:nvPr/>
        </p:nvSpPr>
        <p:spPr>
          <a:xfrm>
            <a:off x="2444319" y="3229257"/>
            <a:ext cx="1799208" cy="5770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њежно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E742C4-68B1-4A62-A4DD-7D16DCE7B5B9}"/>
              </a:ext>
            </a:extLst>
          </p:cNvPr>
          <p:cNvSpPr/>
          <p:nvPr/>
        </p:nvSpPr>
        <p:spPr>
          <a:xfrm>
            <a:off x="358066" y="319598"/>
            <a:ext cx="10798206" cy="7812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sr-Cyrl-BA" sz="3200">
                <a:solidFill>
                  <a:schemeClr val="tx1"/>
                </a:solidFill>
              </a:rPr>
              <a:t>Сљедеће реченице прошири ријечима које недостају. </a:t>
            </a:r>
            <a:endParaRPr lang="sr-Cyrl-B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9E6D-B137-43ED-83D7-DFB88B18F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1" y="399495"/>
            <a:ext cx="11807301" cy="57774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Latn-BA" sz="3200" dirty="0"/>
              <a:t> </a:t>
            </a:r>
            <a:r>
              <a:rPr lang="sr-Cyrl-BA" sz="3200" dirty="0"/>
              <a:t>Одреди службу ријечи у сљедећим реченицама:</a:t>
            </a:r>
          </a:p>
          <a:p>
            <a:pPr marL="0" indent="0">
              <a:buNone/>
            </a:pPr>
            <a:endParaRPr lang="sr-Cyrl-BA" sz="3200" dirty="0"/>
          </a:p>
          <a:p>
            <a:pPr marL="0" indent="0" algn="ctr">
              <a:buNone/>
            </a:pPr>
            <a:r>
              <a:rPr lang="sr-Cyrl-BA" sz="3200" dirty="0"/>
              <a:t>Несташан дјечак је јуче на игралишту непажљиво возио бицикл.</a:t>
            </a:r>
          </a:p>
          <a:p>
            <a:pPr marL="0" indent="0" algn="ctr">
              <a:buNone/>
            </a:pPr>
            <a:endParaRPr lang="sr-Cyrl-BA" sz="3200" dirty="0"/>
          </a:p>
          <a:p>
            <a:pPr marL="0" indent="0" algn="ctr">
              <a:buNone/>
            </a:pPr>
            <a:endParaRPr lang="sr-Cyrl-BA" sz="3200" dirty="0"/>
          </a:p>
          <a:p>
            <a:pPr marL="0" indent="0" algn="ctr">
              <a:buNone/>
            </a:pPr>
            <a:r>
              <a:rPr lang="sr-Cyrl-BA" sz="3200" dirty="0"/>
              <a:t>Снажан вјетар је у нашем воћњаку оборио два стабла.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D7247D-A7A0-4AD6-845E-44F530569F2B}"/>
              </a:ext>
            </a:extLst>
          </p:cNvPr>
          <p:cNvSpPr/>
          <p:nvPr/>
        </p:nvSpPr>
        <p:spPr>
          <a:xfrm>
            <a:off x="1909345" y="1550014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_____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DEBED3-0048-4AF1-9872-AB2D27994672}"/>
              </a:ext>
            </a:extLst>
          </p:cNvPr>
          <p:cNvSpPr/>
          <p:nvPr/>
        </p:nvSpPr>
        <p:spPr>
          <a:xfrm>
            <a:off x="2573360" y="1916744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С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629B64-0F30-4562-B362-8BAFD6438350}"/>
              </a:ext>
            </a:extLst>
          </p:cNvPr>
          <p:cNvSpPr/>
          <p:nvPr/>
        </p:nvSpPr>
        <p:spPr>
          <a:xfrm>
            <a:off x="8773252" y="1550014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EC422C-4A27-4324-951B-97293AEECE7B}"/>
              </a:ext>
            </a:extLst>
          </p:cNvPr>
          <p:cNvSpPr/>
          <p:nvPr/>
        </p:nvSpPr>
        <p:spPr>
          <a:xfrm>
            <a:off x="9131654" y="1639490"/>
            <a:ext cx="1274507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BA" sz="3200" dirty="0">
              <a:solidFill>
                <a:srgbClr val="FFC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79E388-1AFA-4EC8-A399-B6F2BE6317B7}"/>
              </a:ext>
            </a:extLst>
          </p:cNvPr>
          <p:cNvSpPr/>
          <p:nvPr/>
        </p:nvSpPr>
        <p:spPr>
          <a:xfrm>
            <a:off x="9524159" y="1992659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9B9169-4654-46DE-8271-A2B45A5BA630}"/>
              </a:ext>
            </a:extLst>
          </p:cNvPr>
          <p:cNvSpPr/>
          <p:nvPr/>
        </p:nvSpPr>
        <p:spPr>
          <a:xfrm>
            <a:off x="416968" y="1510770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________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8E16F8-A9DB-4C9D-B021-4271C334FD95}"/>
              </a:ext>
            </a:extLst>
          </p:cNvPr>
          <p:cNvSpPr/>
          <p:nvPr/>
        </p:nvSpPr>
        <p:spPr>
          <a:xfrm>
            <a:off x="1093662" y="1887336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А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3AD537-02D2-49D4-8CFB-87E89D96CEFB}"/>
              </a:ext>
            </a:extLst>
          </p:cNvPr>
          <p:cNvSpPr/>
          <p:nvPr/>
        </p:nvSpPr>
        <p:spPr>
          <a:xfrm>
            <a:off x="3266342" y="1546406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998748-7C8A-4625-ADD2-7C359C5B0291}"/>
              </a:ext>
            </a:extLst>
          </p:cNvPr>
          <p:cNvSpPr/>
          <p:nvPr/>
        </p:nvSpPr>
        <p:spPr>
          <a:xfrm>
            <a:off x="3728008" y="1846555"/>
            <a:ext cx="991894" cy="5096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ПОВ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FA98DF-8560-4FF9-A5BC-DC07B74DEE13}"/>
              </a:ext>
            </a:extLst>
          </p:cNvPr>
          <p:cNvSpPr/>
          <p:nvPr/>
        </p:nvSpPr>
        <p:spPr>
          <a:xfrm>
            <a:off x="4378249" y="1535406"/>
            <a:ext cx="2932810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___________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97EB19-F0F4-48A4-B212-53A528A2027B}"/>
              </a:ext>
            </a:extLst>
          </p:cNvPr>
          <p:cNvSpPr/>
          <p:nvPr/>
        </p:nvSpPr>
        <p:spPr>
          <a:xfrm>
            <a:off x="5214835" y="1889733"/>
            <a:ext cx="1078000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ПОМ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5305F2-45F2-480A-A45D-B4A82D6E39F0}"/>
              </a:ext>
            </a:extLst>
          </p:cNvPr>
          <p:cNvSpPr/>
          <p:nvPr/>
        </p:nvSpPr>
        <p:spPr>
          <a:xfrm>
            <a:off x="6956661" y="1536538"/>
            <a:ext cx="2299870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__________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9C5361-0038-4E6B-8F98-D8C937DAE254}"/>
              </a:ext>
            </a:extLst>
          </p:cNvPr>
          <p:cNvSpPr/>
          <p:nvPr/>
        </p:nvSpPr>
        <p:spPr>
          <a:xfrm>
            <a:off x="7649832" y="1916745"/>
            <a:ext cx="1078000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ПОН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FD15C5-80C6-48DF-946C-7E1A8407E322}"/>
              </a:ext>
            </a:extLst>
          </p:cNvPr>
          <p:cNvSpPr/>
          <p:nvPr/>
        </p:nvSpPr>
        <p:spPr>
          <a:xfrm>
            <a:off x="10032283" y="1543506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______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487C36-D7E8-4327-BB7D-1F2CBA4585F5}"/>
              </a:ext>
            </a:extLst>
          </p:cNvPr>
          <p:cNvSpPr/>
          <p:nvPr/>
        </p:nvSpPr>
        <p:spPr>
          <a:xfrm>
            <a:off x="10742721" y="1946149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О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3AC917-2E68-42D2-B09E-DE55A73237B1}"/>
              </a:ext>
            </a:extLst>
          </p:cNvPr>
          <p:cNvSpPr/>
          <p:nvPr/>
        </p:nvSpPr>
        <p:spPr>
          <a:xfrm>
            <a:off x="2366996" y="3231748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_____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CAD1A4-BD83-4AB9-ACDF-D1D192CB6A18}"/>
              </a:ext>
            </a:extLst>
          </p:cNvPr>
          <p:cNvSpPr/>
          <p:nvPr/>
        </p:nvSpPr>
        <p:spPr>
          <a:xfrm>
            <a:off x="3106626" y="3584521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С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2BDFD4-3C33-48F4-A160-4447188422EE}"/>
              </a:ext>
            </a:extLst>
          </p:cNvPr>
          <p:cNvSpPr/>
          <p:nvPr/>
        </p:nvSpPr>
        <p:spPr>
          <a:xfrm>
            <a:off x="3792881" y="3248996"/>
            <a:ext cx="59240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964AAF-1757-4AE2-B8FD-7C91C3C16745}"/>
              </a:ext>
            </a:extLst>
          </p:cNvPr>
          <p:cNvSpPr/>
          <p:nvPr/>
        </p:nvSpPr>
        <p:spPr>
          <a:xfrm>
            <a:off x="7212298" y="3238154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______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3CA4D36-EA86-497C-A8B6-A2D80E14E7E1}"/>
              </a:ext>
            </a:extLst>
          </p:cNvPr>
          <p:cNvSpPr/>
          <p:nvPr/>
        </p:nvSpPr>
        <p:spPr>
          <a:xfrm>
            <a:off x="3906030" y="3695650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BA" sz="3200" dirty="0">
              <a:solidFill>
                <a:srgbClr val="FFC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4978AB-2BEE-4CA7-B72B-81C70D63FAB9}"/>
              </a:ext>
            </a:extLst>
          </p:cNvPr>
          <p:cNvSpPr/>
          <p:nvPr/>
        </p:nvSpPr>
        <p:spPr>
          <a:xfrm>
            <a:off x="7960792" y="3701757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96F51C3-C5DA-4E70-9A6C-5AC69299D441}"/>
              </a:ext>
            </a:extLst>
          </p:cNvPr>
          <p:cNvSpPr/>
          <p:nvPr/>
        </p:nvSpPr>
        <p:spPr>
          <a:xfrm>
            <a:off x="1083258" y="3235356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_______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5663D8D-0CB8-46E2-9B70-A681F7C59996}"/>
              </a:ext>
            </a:extLst>
          </p:cNvPr>
          <p:cNvSpPr/>
          <p:nvPr/>
        </p:nvSpPr>
        <p:spPr>
          <a:xfrm>
            <a:off x="1886455" y="3584521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А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CDDC5D2-E14C-4432-824B-6F04B75FDF69}"/>
              </a:ext>
            </a:extLst>
          </p:cNvPr>
          <p:cNvSpPr/>
          <p:nvPr/>
        </p:nvSpPr>
        <p:spPr>
          <a:xfrm>
            <a:off x="4107362" y="3249154"/>
            <a:ext cx="3542470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_______________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4D6B37-AABE-4790-9BE3-D4D201C5F86D}"/>
              </a:ext>
            </a:extLst>
          </p:cNvPr>
          <p:cNvSpPr/>
          <p:nvPr/>
        </p:nvSpPr>
        <p:spPr>
          <a:xfrm>
            <a:off x="5429683" y="3615873"/>
            <a:ext cx="1078000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ПОМ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31AA6CA-E6EC-4606-B6A1-920D10C04894}"/>
              </a:ext>
            </a:extLst>
          </p:cNvPr>
          <p:cNvSpPr/>
          <p:nvPr/>
        </p:nvSpPr>
        <p:spPr>
          <a:xfrm>
            <a:off x="9418652" y="3270384"/>
            <a:ext cx="1516262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</a:t>
            </a:r>
            <a:r>
              <a:rPr lang="sr-Latn-BA" sz="3200" dirty="0">
                <a:solidFill>
                  <a:srgbClr val="FFC000"/>
                </a:solidFill>
              </a:rPr>
              <a:t>_</a:t>
            </a:r>
            <a:endParaRPr lang="sr-Cyrl-BA" sz="3200" dirty="0">
              <a:solidFill>
                <a:srgbClr val="FFC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185923-2C6F-4398-9A08-64B44554F25A}"/>
              </a:ext>
            </a:extLst>
          </p:cNvPr>
          <p:cNvSpPr/>
          <p:nvPr/>
        </p:nvSpPr>
        <p:spPr>
          <a:xfrm>
            <a:off x="9759269" y="3662066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О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C62442A-F44E-4A6E-AD40-39CB281AD312}"/>
              </a:ext>
            </a:extLst>
          </p:cNvPr>
          <p:cNvSpPr/>
          <p:nvPr/>
        </p:nvSpPr>
        <p:spPr>
          <a:xfrm>
            <a:off x="3277280" y="1543353"/>
            <a:ext cx="697147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24426C-CB7B-45F0-B986-6A947D8FB580}"/>
              </a:ext>
            </a:extLst>
          </p:cNvPr>
          <p:cNvSpPr/>
          <p:nvPr/>
        </p:nvSpPr>
        <p:spPr>
          <a:xfrm>
            <a:off x="3263586" y="1628347"/>
            <a:ext cx="697147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C94424D-DFA1-4492-A8FC-1D3A2C7F586D}"/>
              </a:ext>
            </a:extLst>
          </p:cNvPr>
          <p:cNvSpPr/>
          <p:nvPr/>
        </p:nvSpPr>
        <p:spPr>
          <a:xfrm>
            <a:off x="8794675" y="1631543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693D6D-B93C-4C4B-9117-E5656D8F274F}"/>
              </a:ext>
            </a:extLst>
          </p:cNvPr>
          <p:cNvSpPr/>
          <p:nvPr/>
        </p:nvSpPr>
        <p:spPr>
          <a:xfrm>
            <a:off x="3792099" y="3327486"/>
            <a:ext cx="59240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D55A5A1-EF68-4742-8570-F0A7F485A128}"/>
              </a:ext>
            </a:extLst>
          </p:cNvPr>
          <p:cNvSpPr/>
          <p:nvPr/>
        </p:nvSpPr>
        <p:spPr>
          <a:xfrm>
            <a:off x="7226807" y="3327485"/>
            <a:ext cx="192404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______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96F51C3-C5DA-4E70-9A6C-5AC69299D441}"/>
              </a:ext>
            </a:extLst>
          </p:cNvPr>
          <p:cNvSpPr/>
          <p:nvPr/>
        </p:nvSpPr>
        <p:spPr>
          <a:xfrm>
            <a:off x="8651340" y="3280592"/>
            <a:ext cx="110535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5663D8D-0CB8-46E2-9B70-A681F7C59996}"/>
              </a:ext>
            </a:extLst>
          </p:cNvPr>
          <p:cNvSpPr/>
          <p:nvPr/>
        </p:nvSpPr>
        <p:spPr>
          <a:xfrm>
            <a:off x="9030665" y="3661790"/>
            <a:ext cx="364541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103354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4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E70250E1-BB54-4950-B323-55B54EE7457A}"/>
              </a:ext>
            </a:extLst>
          </p:cNvPr>
          <p:cNvSpPr/>
          <p:nvPr/>
        </p:nvSpPr>
        <p:spPr>
          <a:xfrm>
            <a:off x="2352583" y="834503"/>
            <a:ext cx="7670307" cy="4220666"/>
          </a:xfrm>
          <a:prstGeom prst="wedgeEllipseCallout">
            <a:avLst>
              <a:gd name="adj1" fmla="val -56653"/>
              <a:gd name="adj2" fmla="val 5045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RS" sz="4000" dirty="0">
                <a:latin typeface="Arial" panose="020B0604020202020204" pitchFamily="34" charset="0"/>
                <a:cs typeface="Arial" panose="020B0604020202020204" pitchFamily="34" charset="0"/>
              </a:rPr>
              <a:t>Хвала на пажњи!</a:t>
            </a:r>
          </a:p>
        </p:txBody>
      </p:sp>
    </p:spTree>
    <p:extLst>
      <p:ext uri="{BB962C8B-B14F-4D97-AF65-F5344CB8AC3E}">
        <p14:creationId xmlns:p14="http://schemas.microsoft.com/office/powerpoint/2010/main" val="258622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5CCFF09-89EE-4485-BC6E-4893AB9EA8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73846" y="52787"/>
            <a:ext cx="5959747" cy="758360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6645AA1-99CD-4BFD-B014-C8D1C918F3BD}"/>
              </a:ext>
            </a:extLst>
          </p:cNvPr>
          <p:cNvSpPr/>
          <p:nvPr/>
        </p:nvSpPr>
        <p:spPr>
          <a:xfrm rot="2894718">
            <a:off x="4568367" y="3241672"/>
            <a:ext cx="447812" cy="2123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ИМЕНИЦ</a:t>
            </a:r>
            <a:r>
              <a:rPr lang="sr-Cyrl-BA" sz="2800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0D4D750-9B1B-4A14-8CEE-4086146C6216}"/>
              </a:ext>
            </a:extLst>
          </p:cNvPr>
          <p:cNvSpPr/>
          <p:nvPr/>
        </p:nvSpPr>
        <p:spPr>
          <a:xfrm>
            <a:off x="2392121" y="517809"/>
            <a:ext cx="470517" cy="20862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ГЛАГОЛИ</a:t>
            </a:r>
            <a:endParaRPr lang="sr-Cyrl-BA" sz="28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44FD4F2-6518-470D-9401-63D974FABDB7}"/>
              </a:ext>
            </a:extLst>
          </p:cNvPr>
          <p:cNvSpPr/>
          <p:nvPr/>
        </p:nvSpPr>
        <p:spPr>
          <a:xfrm rot="20938440">
            <a:off x="1378758" y="806030"/>
            <a:ext cx="416630" cy="23628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ПРИДЈЕВИ</a:t>
            </a:r>
            <a:endParaRPr lang="sr-Cyrl-BA" sz="28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5DC4AF-9D22-40D9-ABAA-A105C01E6BD4}"/>
              </a:ext>
            </a:extLst>
          </p:cNvPr>
          <p:cNvSpPr/>
          <p:nvPr/>
        </p:nvSpPr>
        <p:spPr>
          <a:xfrm rot="20041485">
            <a:off x="506953" y="1844221"/>
            <a:ext cx="470517" cy="20862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БРОЈ</a:t>
            </a:r>
          </a:p>
          <a:p>
            <a:pPr algn="ctr"/>
            <a:r>
              <a:rPr lang="sr-Cyrl-BA" sz="2400" dirty="0">
                <a:solidFill>
                  <a:schemeClr val="tx1"/>
                </a:solidFill>
              </a:rPr>
              <a:t>ЕВИ</a:t>
            </a:r>
            <a:endParaRPr lang="sr-Cyrl-BA" sz="28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1C6F0A9-BC7B-470D-AC2F-F965C902A671}"/>
              </a:ext>
            </a:extLst>
          </p:cNvPr>
          <p:cNvSpPr/>
          <p:nvPr/>
        </p:nvSpPr>
        <p:spPr>
          <a:xfrm rot="1147150">
            <a:off x="3628327" y="1182739"/>
            <a:ext cx="414653" cy="20863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ЗАМЈЕНИЦЕ</a:t>
            </a:r>
            <a:endParaRPr lang="sr-Cyrl-BA" sz="28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13241F-38F3-4803-9A43-7359EC019DD7}"/>
              </a:ext>
            </a:extLst>
          </p:cNvPr>
          <p:cNvSpPr/>
          <p:nvPr/>
        </p:nvSpPr>
        <p:spPr>
          <a:xfrm>
            <a:off x="1091455" y="4326536"/>
            <a:ext cx="2912374" cy="47051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FF00"/>
                </a:solidFill>
              </a:rPr>
              <a:t>ПРОМЈЕНЉИВЕ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8150FCA9-B665-47DD-AC86-077A718766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50795" y="136336"/>
            <a:ext cx="6043152" cy="741650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4FEEE7D-36DC-4BE4-848A-40A712BEB16A}"/>
              </a:ext>
            </a:extLst>
          </p:cNvPr>
          <p:cNvSpPr/>
          <p:nvPr/>
        </p:nvSpPr>
        <p:spPr>
          <a:xfrm>
            <a:off x="8083328" y="4222721"/>
            <a:ext cx="3475398" cy="47051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FF00"/>
                </a:solidFill>
              </a:rPr>
              <a:t>НЕПРОМЈЕНЉИВЕ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23F33AF-DA6A-4137-AAD0-14F8E78F2D18}"/>
              </a:ext>
            </a:extLst>
          </p:cNvPr>
          <p:cNvSpPr/>
          <p:nvPr/>
        </p:nvSpPr>
        <p:spPr>
          <a:xfrm rot="1656217">
            <a:off x="11203803" y="1799619"/>
            <a:ext cx="447812" cy="2123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ВЕЗНИЦИ</a:t>
            </a:r>
            <a:endParaRPr lang="sr-Cyrl-BA" sz="28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8DE5B6E-DDB8-467B-917E-6DDA43D62490}"/>
              </a:ext>
            </a:extLst>
          </p:cNvPr>
          <p:cNvSpPr/>
          <p:nvPr/>
        </p:nvSpPr>
        <p:spPr>
          <a:xfrm rot="996267">
            <a:off x="10382903" y="745982"/>
            <a:ext cx="447812" cy="2123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УЗВИЦИ</a:t>
            </a:r>
            <a:endParaRPr lang="sr-Cyrl-BA" sz="28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79BC8CA-8CF9-4513-8062-B99F18A10A22}"/>
              </a:ext>
            </a:extLst>
          </p:cNvPr>
          <p:cNvSpPr/>
          <p:nvPr/>
        </p:nvSpPr>
        <p:spPr>
          <a:xfrm rot="20255024">
            <a:off x="8137041" y="1141597"/>
            <a:ext cx="447812" cy="2168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ПРИЈЕДЛОЗИ</a:t>
            </a:r>
            <a:endParaRPr lang="sr-Cyrl-BA" sz="28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C2ED363-70FC-4B61-A08B-36EEB19616BE}"/>
              </a:ext>
            </a:extLst>
          </p:cNvPr>
          <p:cNvSpPr/>
          <p:nvPr/>
        </p:nvSpPr>
        <p:spPr>
          <a:xfrm rot="18733480">
            <a:off x="7152362" y="3278171"/>
            <a:ext cx="447812" cy="21569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ПРИЛОЗИ</a:t>
            </a:r>
            <a:endParaRPr lang="sr-Cyrl-BA" sz="28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9AEF40B-D7DA-46ED-9CA7-F632330937F8}"/>
              </a:ext>
            </a:extLst>
          </p:cNvPr>
          <p:cNvSpPr/>
          <p:nvPr/>
        </p:nvSpPr>
        <p:spPr>
          <a:xfrm rot="222613">
            <a:off x="9274737" y="461170"/>
            <a:ext cx="402777" cy="2123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solidFill>
                  <a:schemeClr val="tx1"/>
                </a:solidFill>
              </a:rPr>
              <a:t>РИЈЕЧЦЕ</a:t>
            </a:r>
            <a:endParaRPr lang="sr-Cyrl-BA" sz="28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82FAF45-6079-43BA-87E4-1DC407F87B8D}"/>
              </a:ext>
            </a:extLst>
          </p:cNvPr>
          <p:cNvSpPr/>
          <p:nvPr/>
        </p:nvSpPr>
        <p:spPr>
          <a:xfrm>
            <a:off x="4614046" y="-383968"/>
            <a:ext cx="2873498" cy="17811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ПОНОВИМО!</a:t>
            </a:r>
          </a:p>
          <a:p>
            <a:pPr algn="ctr"/>
            <a:r>
              <a:rPr lang="sr-Cyrl-BA" sz="3200" dirty="0">
                <a:solidFill>
                  <a:schemeClr val="tx1"/>
                </a:solidFill>
              </a:rPr>
              <a:t>ВРСТЕ РИЈЕЧИ</a:t>
            </a:r>
          </a:p>
        </p:txBody>
      </p:sp>
    </p:spTree>
    <p:extLst>
      <p:ext uri="{BB962C8B-B14F-4D97-AF65-F5344CB8AC3E}">
        <p14:creationId xmlns:p14="http://schemas.microsoft.com/office/powerpoint/2010/main" val="380439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 animBg="1"/>
      <p:bldP spid="32" grpId="0" animBg="1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FD307-5E4D-4C00-8EB0-4036C694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77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BA" sz="3200" dirty="0">
                <a:latin typeface="+mn-lt"/>
              </a:rPr>
              <a:t>Играјмо се ријечима!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6D9AA1-8622-481F-8297-8740245F4CD7}"/>
              </a:ext>
            </a:extLst>
          </p:cNvPr>
          <p:cNvSpPr/>
          <p:nvPr/>
        </p:nvSpPr>
        <p:spPr>
          <a:xfrm>
            <a:off x="4190266" y="980656"/>
            <a:ext cx="1666040" cy="6591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B0F0"/>
                </a:solidFill>
              </a:rPr>
              <a:t>ДЈЕЧАК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797E11-01F8-46D9-811E-EA538B818987}"/>
              </a:ext>
            </a:extLst>
          </p:cNvPr>
          <p:cNvSpPr/>
          <p:nvPr/>
        </p:nvSpPr>
        <p:spPr>
          <a:xfrm>
            <a:off x="5526351" y="1064262"/>
            <a:ext cx="1294655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ЧИТА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C36FAB-0FEB-4548-9CE5-C1E43ABED2E6}"/>
              </a:ext>
            </a:extLst>
          </p:cNvPr>
          <p:cNvSpPr/>
          <p:nvPr/>
        </p:nvSpPr>
        <p:spPr>
          <a:xfrm>
            <a:off x="6606010" y="924059"/>
            <a:ext cx="109489" cy="7723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0753C9-883B-4D0B-8579-FF71CC755921}"/>
              </a:ext>
            </a:extLst>
          </p:cNvPr>
          <p:cNvSpPr/>
          <p:nvPr/>
        </p:nvSpPr>
        <p:spPr>
          <a:xfrm>
            <a:off x="2379959" y="6078902"/>
            <a:ext cx="1666040" cy="6591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i="1" dirty="0">
                <a:solidFill>
                  <a:schemeClr val="bg1"/>
                </a:solidFill>
              </a:rPr>
              <a:t>ДЈЕЧАК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C50633-D481-4563-A37A-657C603C7B2C}"/>
              </a:ext>
            </a:extLst>
          </p:cNvPr>
          <p:cNvSpPr/>
          <p:nvPr/>
        </p:nvSpPr>
        <p:spPr>
          <a:xfrm>
            <a:off x="7905563" y="6045107"/>
            <a:ext cx="1294655" cy="6591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i="1" dirty="0">
                <a:solidFill>
                  <a:schemeClr val="bg1"/>
                </a:solidFill>
              </a:rPr>
              <a:t>ЧИТА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A0D52B-28D8-4268-A148-03B0630E1890}"/>
              </a:ext>
            </a:extLst>
          </p:cNvPr>
          <p:cNvSpPr/>
          <p:nvPr/>
        </p:nvSpPr>
        <p:spPr>
          <a:xfrm>
            <a:off x="2124732" y="4820459"/>
            <a:ext cx="2234204" cy="599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chemeClr val="tx1"/>
                </a:solidFill>
              </a:rPr>
              <a:t>СУБЈЕКАТ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2E4BFE-DB35-4F27-AB53-6B0A39C638E2}"/>
              </a:ext>
            </a:extLst>
          </p:cNvPr>
          <p:cNvSpPr/>
          <p:nvPr/>
        </p:nvSpPr>
        <p:spPr>
          <a:xfrm>
            <a:off x="7265629" y="5017112"/>
            <a:ext cx="2574524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chemeClr val="tx1"/>
                </a:solidFill>
              </a:rPr>
              <a:t>ПРЕДИКАТ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4BD3AE-AF9C-4311-BAC0-978A3B8C72E5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3241834" y="4287915"/>
            <a:ext cx="2395486" cy="532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077AD0B-C562-443A-89C6-DD97A1053C79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6347534" y="4287915"/>
            <a:ext cx="2205357" cy="7291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28DD1C0-A879-4AFB-A7E3-06BEE89F32EE}"/>
              </a:ext>
            </a:extLst>
          </p:cNvPr>
          <p:cNvSpPr/>
          <p:nvPr/>
        </p:nvSpPr>
        <p:spPr>
          <a:xfrm>
            <a:off x="2294876" y="5443405"/>
            <a:ext cx="1802168" cy="5038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Ко ради?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7700AD-A69C-4298-908A-F8CF2E2C4FF2}"/>
              </a:ext>
            </a:extLst>
          </p:cNvPr>
          <p:cNvSpPr/>
          <p:nvPr/>
        </p:nvSpPr>
        <p:spPr>
          <a:xfrm>
            <a:off x="7113234" y="5443405"/>
            <a:ext cx="2879314" cy="6017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Шта ради?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0A46F7-20AF-41B8-9379-03F3F7047B2C}"/>
              </a:ext>
            </a:extLst>
          </p:cNvPr>
          <p:cNvSpPr/>
          <p:nvPr/>
        </p:nvSpPr>
        <p:spPr>
          <a:xfrm>
            <a:off x="133163" y="1646617"/>
            <a:ext cx="11833933" cy="783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BA" sz="3200" dirty="0">
                <a:solidFill>
                  <a:schemeClr val="tx1"/>
                </a:solidFill>
              </a:rPr>
              <a:t>Реченица је скуп ријечи које имају одређено значење.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BC0FC1-0BF9-4474-AC97-AA63BF467215}"/>
              </a:ext>
            </a:extLst>
          </p:cNvPr>
          <p:cNvSpPr/>
          <p:nvPr/>
        </p:nvSpPr>
        <p:spPr>
          <a:xfrm>
            <a:off x="133163" y="2449221"/>
            <a:ext cx="11833933" cy="783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BA" sz="3200" dirty="0">
                <a:solidFill>
                  <a:schemeClr val="tx1"/>
                </a:solidFill>
              </a:rPr>
              <a:t>Сваку ријеч у реченици називамо чланом и она има своју службу или функцију у реченици.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049040-F3CE-44E2-8335-603EE6AC87CA}"/>
              </a:ext>
            </a:extLst>
          </p:cNvPr>
          <p:cNvSpPr/>
          <p:nvPr/>
        </p:nvSpPr>
        <p:spPr>
          <a:xfrm>
            <a:off x="3212979" y="3800970"/>
            <a:ext cx="6027938" cy="6017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ГЛАВНИ ЧЛАНОВИ РЕЧЕНИЦЕ</a:t>
            </a:r>
          </a:p>
        </p:txBody>
      </p:sp>
    </p:spTree>
    <p:extLst>
      <p:ext uri="{BB962C8B-B14F-4D97-AF65-F5344CB8AC3E}">
        <p14:creationId xmlns:p14="http://schemas.microsoft.com/office/powerpoint/2010/main" val="226776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8" grpId="0"/>
      <p:bldP spid="9" grpId="0"/>
      <p:bldP spid="16" grpId="0"/>
      <p:bldP spid="17" grpId="0"/>
      <p:bldP spid="10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A0D52B-28D8-4268-A148-03B0630E1890}"/>
              </a:ext>
            </a:extLst>
          </p:cNvPr>
          <p:cNvSpPr/>
          <p:nvPr/>
        </p:nvSpPr>
        <p:spPr>
          <a:xfrm>
            <a:off x="3678329" y="3220385"/>
            <a:ext cx="2234204" cy="599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rgbClr val="0070C0"/>
                </a:solidFill>
              </a:rPr>
              <a:t>ДЈЕЧАК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2E4BFE-DB35-4F27-AB53-6B0A39C638E2}"/>
              </a:ext>
            </a:extLst>
          </p:cNvPr>
          <p:cNvSpPr/>
          <p:nvPr/>
        </p:nvSpPr>
        <p:spPr>
          <a:xfrm>
            <a:off x="5705384" y="3268102"/>
            <a:ext cx="1624613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rgbClr val="FFC000"/>
                </a:solidFill>
              </a:rPr>
              <a:t>ЧИТА.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3483A5-8FC5-49C4-BC2F-BBEF54921514}"/>
              </a:ext>
            </a:extLst>
          </p:cNvPr>
          <p:cNvSpPr/>
          <p:nvPr/>
        </p:nvSpPr>
        <p:spPr>
          <a:xfrm>
            <a:off x="1282838" y="1391067"/>
            <a:ext cx="2234204" cy="599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rgbClr val="0070C0"/>
                </a:solidFill>
              </a:rPr>
              <a:t>НАШ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210746-8C67-4844-9FF6-0AA94804380D}"/>
              </a:ext>
            </a:extLst>
          </p:cNvPr>
          <p:cNvSpPr/>
          <p:nvPr/>
        </p:nvSpPr>
        <p:spPr>
          <a:xfrm>
            <a:off x="430598" y="3268102"/>
            <a:ext cx="2234204" cy="599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rgbClr val="0070C0"/>
                </a:solidFill>
              </a:rPr>
              <a:t>МАЛИ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26A2CD-E0BF-4D53-BB02-E10DD0DCE39C}"/>
              </a:ext>
            </a:extLst>
          </p:cNvPr>
          <p:cNvSpPr/>
          <p:nvPr/>
        </p:nvSpPr>
        <p:spPr>
          <a:xfrm>
            <a:off x="838200" y="5049703"/>
            <a:ext cx="2925932" cy="599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rgbClr val="0070C0"/>
                </a:solidFill>
              </a:rPr>
              <a:t>ВРИЈЕДНИ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2998F8-FA75-4032-A2AD-7AF78F50EFF2}"/>
              </a:ext>
            </a:extLst>
          </p:cNvPr>
          <p:cNvCxnSpPr/>
          <p:nvPr/>
        </p:nvCxnSpPr>
        <p:spPr>
          <a:xfrm>
            <a:off x="2787588" y="1990309"/>
            <a:ext cx="1242874" cy="12300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A198B60-1119-4B47-BE20-0D9AABB12FFF}"/>
              </a:ext>
            </a:extLst>
          </p:cNvPr>
          <p:cNvCxnSpPr/>
          <p:nvPr/>
        </p:nvCxnSpPr>
        <p:spPr>
          <a:xfrm>
            <a:off x="2361460" y="3567723"/>
            <a:ext cx="14026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5E9CB8-5278-433F-9DB4-F5BE16A673E2}"/>
              </a:ext>
            </a:extLst>
          </p:cNvPr>
          <p:cNvCxnSpPr>
            <a:stCxn id="19" idx="0"/>
          </p:cNvCxnSpPr>
          <p:nvPr/>
        </p:nvCxnSpPr>
        <p:spPr>
          <a:xfrm flipV="1">
            <a:off x="2301166" y="3994951"/>
            <a:ext cx="1569498" cy="10547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7DCA61E-F389-49DF-A4A6-D937C2FA041E}"/>
              </a:ext>
            </a:extLst>
          </p:cNvPr>
          <p:cNvSpPr/>
          <p:nvPr/>
        </p:nvSpPr>
        <p:spPr>
          <a:xfrm>
            <a:off x="8630573" y="1391067"/>
            <a:ext cx="1809567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rgbClr val="FFC000"/>
                </a:solidFill>
              </a:rPr>
              <a:t>КЊИГУ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097FC95-0C3F-4699-960F-19420F7F7B3B}"/>
              </a:ext>
            </a:extLst>
          </p:cNvPr>
          <p:cNvSpPr/>
          <p:nvPr/>
        </p:nvSpPr>
        <p:spPr>
          <a:xfrm>
            <a:off x="9442880" y="2741000"/>
            <a:ext cx="1809567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rgbClr val="FFC000"/>
                </a:solidFill>
              </a:rPr>
              <a:t>ДАНАС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90FC40-AE56-4C28-AF1F-D5AEAF5D42B5}"/>
              </a:ext>
            </a:extLst>
          </p:cNvPr>
          <p:cNvSpPr/>
          <p:nvPr/>
        </p:nvSpPr>
        <p:spPr>
          <a:xfrm>
            <a:off x="9367423" y="4043217"/>
            <a:ext cx="2342227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rgbClr val="FFC000"/>
                </a:solidFill>
              </a:rPr>
              <a:t>КРАЈ ПРОЗОРА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3C0481-4BEF-4428-AC8C-C48FB59FC127}"/>
              </a:ext>
            </a:extLst>
          </p:cNvPr>
          <p:cNvSpPr/>
          <p:nvPr/>
        </p:nvSpPr>
        <p:spPr>
          <a:xfrm>
            <a:off x="8094217" y="5420851"/>
            <a:ext cx="2824577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rgbClr val="FFC000"/>
                </a:solidFill>
              </a:rPr>
              <a:t>ПАЖЉИВО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292ECD3-FB75-4414-BD46-C2B89E179575}"/>
              </a:ext>
            </a:extLst>
          </p:cNvPr>
          <p:cNvCxnSpPr/>
          <p:nvPr/>
        </p:nvCxnSpPr>
        <p:spPr>
          <a:xfrm flipH="1">
            <a:off x="7164280" y="1990309"/>
            <a:ext cx="1695635" cy="12777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A741942-90B2-4944-A8E1-C2109940ED01}"/>
              </a:ext>
            </a:extLst>
          </p:cNvPr>
          <p:cNvCxnSpPr>
            <a:endCxn id="9" idx="3"/>
          </p:cNvCxnSpPr>
          <p:nvPr/>
        </p:nvCxnSpPr>
        <p:spPr>
          <a:xfrm flipH="1">
            <a:off x="7329997" y="3116062"/>
            <a:ext cx="2176509" cy="4039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65F7DCF-0274-49D7-85C0-8129C7596609}"/>
              </a:ext>
            </a:extLst>
          </p:cNvPr>
          <p:cNvCxnSpPr>
            <a:cxnSpLocks/>
            <a:stCxn id="25" idx="1"/>
          </p:cNvCxnSpPr>
          <p:nvPr/>
        </p:nvCxnSpPr>
        <p:spPr>
          <a:xfrm flipH="1" flipV="1">
            <a:off x="7329999" y="3771912"/>
            <a:ext cx="2037424" cy="523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8730249-EE06-42C3-8480-903435198E5D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7164280" y="4043216"/>
            <a:ext cx="2342226" cy="13776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Circle: Hollow 38">
            <a:extLst>
              <a:ext uri="{FF2B5EF4-FFF2-40B4-BE49-F238E27FC236}">
                <a16:creationId xmlns:a16="http://schemas.microsoft.com/office/drawing/2014/main" id="{3084B845-812A-456C-8270-A805C1FA25D4}"/>
              </a:ext>
            </a:extLst>
          </p:cNvPr>
          <p:cNvSpPr/>
          <p:nvPr/>
        </p:nvSpPr>
        <p:spPr>
          <a:xfrm>
            <a:off x="380126" y="891107"/>
            <a:ext cx="5261094" cy="5761607"/>
          </a:xfrm>
          <a:prstGeom prst="donut">
            <a:avLst>
              <a:gd name="adj" fmla="val 97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Cyrl-BA" dirty="0">
              <a:solidFill>
                <a:schemeClr val="tx1"/>
              </a:solidFill>
            </a:endParaRPr>
          </a:p>
        </p:txBody>
      </p: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53022A02-24EB-41FF-9B39-FFC61CE95B17}"/>
              </a:ext>
            </a:extLst>
          </p:cNvPr>
          <p:cNvSpPr/>
          <p:nvPr/>
        </p:nvSpPr>
        <p:spPr>
          <a:xfrm>
            <a:off x="5791704" y="933340"/>
            <a:ext cx="5907278" cy="5761607"/>
          </a:xfrm>
          <a:prstGeom prst="donut">
            <a:avLst>
              <a:gd name="adj" fmla="val 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Cyrl-BA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AD37C64-E12B-4E2B-90AB-E4C94A7D9DA9}"/>
              </a:ext>
            </a:extLst>
          </p:cNvPr>
          <p:cNvSpPr/>
          <p:nvPr/>
        </p:nvSpPr>
        <p:spPr>
          <a:xfrm>
            <a:off x="967666" y="100465"/>
            <a:ext cx="4030462" cy="7074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/>
              <a:t>СУБЈЕКАТСКИ СКУП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EDD41DA-B341-4588-A7D3-7EED31C3CCB7}"/>
              </a:ext>
            </a:extLst>
          </p:cNvPr>
          <p:cNvSpPr/>
          <p:nvPr/>
        </p:nvSpPr>
        <p:spPr>
          <a:xfrm>
            <a:off x="6615342" y="79964"/>
            <a:ext cx="4030462" cy="707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/>
              <a:t>ПРЕДИКАТСКИ СКУП</a:t>
            </a:r>
          </a:p>
        </p:txBody>
      </p:sp>
    </p:spTree>
    <p:extLst>
      <p:ext uri="{BB962C8B-B14F-4D97-AF65-F5344CB8AC3E}">
        <p14:creationId xmlns:p14="http://schemas.microsoft.com/office/powerpoint/2010/main" val="353421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3" grpId="0"/>
      <p:bldP spid="24" grpId="0"/>
      <p:bldP spid="25" grpId="0"/>
      <p:bldP spid="26" grpId="0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50753C9-883B-4D0B-8579-FF71CC755921}"/>
              </a:ext>
            </a:extLst>
          </p:cNvPr>
          <p:cNvSpPr/>
          <p:nvPr/>
        </p:nvSpPr>
        <p:spPr>
          <a:xfrm>
            <a:off x="2189056" y="627886"/>
            <a:ext cx="1666040" cy="6591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i="1" dirty="0">
                <a:solidFill>
                  <a:schemeClr val="bg1"/>
                </a:solidFill>
              </a:rPr>
              <a:t>ДЈЕЧАК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A0D52B-28D8-4268-A148-03B0630E1890}"/>
              </a:ext>
            </a:extLst>
          </p:cNvPr>
          <p:cNvSpPr/>
          <p:nvPr/>
        </p:nvSpPr>
        <p:spPr>
          <a:xfrm>
            <a:off x="1936826" y="6468"/>
            <a:ext cx="2258618" cy="599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chemeClr val="tx1"/>
                </a:solidFill>
              </a:rPr>
              <a:t>СУБЈЕКАТ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FA2D77A-1A3C-4376-8EDA-D452FEC14C19}"/>
              </a:ext>
            </a:extLst>
          </p:cNvPr>
          <p:cNvSpPr/>
          <p:nvPr/>
        </p:nvSpPr>
        <p:spPr>
          <a:xfrm>
            <a:off x="2062386" y="2110519"/>
            <a:ext cx="1837678" cy="50602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НАШ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4EA2764-1890-4305-9F9F-A9A2EC97F0D4}"/>
              </a:ext>
            </a:extLst>
          </p:cNvPr>
          <p:cNvSpPr/>
          <p:nvPr/>
        </p:nvSpPr>
        <p:spPr>
          <a:xfrm>
            <a:off x="2104998" y="2638156"/>
            <a:ext cx="1666040" cy="5060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Какав?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B7B5411-C2CD-4288-A743-73FF24B828AE}"/>
              </a:ext>
            </a:extLst>
          </p:cNvPr>
          <p:cNvSpPr/>
          <p:nvPr/>
        </p:nvSpPr>
        <p:spPr>
          <a:xfrm>
            <a:off x="2026762" y="3474502"/>
            <a:ext cx="1837678" cy="50602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МАЛИ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8B7347-3DB5-4468-B2EB-D4B2C2073CB6}"/>
              </a:ext>
            </a:extLst>
          </p:cNvPr>
          <p:cNvSpPr/>
          <p:nvPr/>
        </p:nvSpPr>
        <p:spPr>
          <a:xfrm>
            <a:off x="2101105" y="3969698"/>
            <a:ext cx="1666040" cy="5060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Какав?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FA7BD08-F793-44E2-B9B2-40019EE614C9}"/>
              </a:ext>
            </a:extLst>
          </p:cNvPr>
          <p:cNvSpPr/>
          <p:nvPr/>
        </p:nvSpPr>
        <p:spPr>
          <a:xfrm>
            <a:off x="1520406" y="4887543"/>
            <a:ext cx="2988795" cy="50602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ВРИЈЕДНИ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10A7A88-AF82-4EB2-B917-1047EC97550C}"/>
              </a:ext>
            </a:extLst>
          </p:cNvPr>
          <p:cNvSpPr/>
          <p:nvPr/>
        </p:nvSpPr>
        <p:spPr>
          <a:xfrm>
            <a:off x="4607616" y="2012189"/>
            <a:ext cx="337335" cy="29647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ОСОБИНЕ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6867A16-0A71-4504-BEDE-781463153085}"/>
              </a:ext>
            </a:extLst>
          </p:cNvPr>
          <p:cNvCxnSpPr/>
          <p:nvPr/>
        </p:nvCxnSpPr>
        <p:spPr>
          <a:xfrm flipH="1" flipV="1">
            <a:off x="3935987" y="2411615"/>
            <a:ext cx="707253" cy="5060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4ECC4F1-AA88-4891-BA12-04CA32CAFD14}"/>
              </a:ext>
            </a:extLst>
          </p:cNvPr>
          <p:cNvCxnSpPr/>
          <p:nvPr/>
        </p:nvCxnSpPr>
        <p:spPr>
          <a:xfrm flipH="1">
            <a:off x="3959096" y="3727515"/>
            <a:ext cx="69911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6B0F416-1904-4A2A-A58F-ACCD9AAB1FC3}"/>
              </a:ext>
            </a:extLst>
          </p:cNvPr>
          <p:cNvCxnSpPr>
            <a:cxnSpLocks/>
          </p:cNvCxnSpPr>
          <p:nvPr/>
        </p:nvCxnSpPr>
        <p:spPr>
          <a:xfrm flipH="1">
            <a:off x="3948212" y="4436822"/>
            <a:ext cx="632521" cy="3922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94F4FD6-9427-49B3-853E-F6B0345EDB66}"/>
              </a:ext>
            </a:extLst>
          </p:cNvPr>
          <p:cNvSpPr/>
          <p:nvPr/>
        </p:nvSpPr>
        <p:spPr>
          <a:xfrm>
            <a:off x="603516" y="987716"/>
            <a:ext cx="422058" cy="48399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АТРИБУТИ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7DAE2ED-78C6-4543-A2B5-8DB949AF26AF}"/>
              </a:ext>
            </a:extLst>
          </p:cNvPr>
          <p:cNvSpPr/>
          <p:nvPr/>
        </p:nvSpPr>
        <p:spPr>
          <a:xfrm>
            <a:off x="2181784" y="1287052"/>
            <a:ext cx="1666040" cy="5060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Чији?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3C57B3C-804D-43A5-944F-0CBE4255B877}"/>
              </a:ext>
            </a:extLst>
          </p:cNvPr>
          <p:cNvSpPr/>
          <p:nvPr/>
        </p:nvSpPr>
        <p:spPr>
          <a:xfrm>
            <a:off x="2826767" y="1738120"/>
            <a:ext cx="195309" cy="3295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/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2BA724CD-67FC-4A65-A717-5B7254B605BA}"/>
              </a:ext>
            </a:extLst>
          </p:cNvPr>
          <p:cNvSpPr/>
          <p:nvPr/>
        </p:nvSpPr>
        <p:spPr>
          <a:xfrm>
            <a:off x="2864020" y="3078105"/>
            <a:ext cx="195309" cy="3295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58038ABB-D633-4C5A-9E8D-331B7562126F}"/>
              </a:ext>
            </a:extLst>
          </p:cNvPr>
          <p:cNvSpPr/>
          <p:nvPr/>
        </p:nvSpPr>
        <p:spPr>
          <a:xfrm>
            <a:off x="2820826" y="4475725"/>
            <a:ext cx="195309" cy="3295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74001FFD-8C46-4AC8-AEAF-04AE1EF85863}"/>
              </a:ext>
            </a:extLst>
          </p:cNvPr>
          <p:cNvSpPr/>
          <p:nvPr/>
        </p:nvSpPr>
        <p:spPr>
          <a:xfrm>
            <a:off x="999222" y="1337951"/>
            <a:ext cx="962844" cy="4181377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DABAE6-5A7B-447E-8B1E-0BD39483DF83}"/>
              </a:ext>
            </a:extLst>
          </p:cNvPr>
          <p:cNvSpPr/>
          <p:nvPr/>
        </p:nvSpPr>
        <p:spPr>
          <a:xfrm>
            <a:off x="5440636" y="124288"/>
            <a:ext cx="6526463" cy="6525088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BA" sz="3200" dirty="0">
                <a:solidFill>
                  <a:schemeClr val="tx1"/>
                </a:solidFill>
              </a:rPr>
              <a:t>Субјекат је вршилац радње у реченици. Субјекат је најчешће именица.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BA" sz="3200" dirty="0">
                <a:solidFill>
                  <a:schemeClr val="tx1"/>
                </a:solidFill>
              </a:rPr>
              <a:t>Атрибут означава особину или припадност именице (субјекта или објекта). Атрибут се најчешће исказује придјевима (описним, присвојним и градивним) и замјеницама. Добија се на питања</a:t>
            </a:r>
            <a:r>
              <a:rPr lang="sr-Latn-BA" sz="3200" dirty="0">
                <a:solidFill>
                  <a:schemeClr val="tx1"/>
                </a:solidFill>
              </a:rPr>
              <a:t>:</a:t>
            </a:r>
            <a:r>
              <a:rPr lang="sr-Cyrl-BA" sz="3200" dirty="0">
                <a:solidFill>
                  <a:schemeClr val="tx1"/>
                </a:solidFill>
              </a:rPr>
              <a:t> Какав? или Чији?</a:t>
            </a:r>
          </a:p>
        </p:txBody>
      </p:sp>
    </p:spTree>
    <p:extLst>
      <p:ext uri="{BB962C8B-B14F-4D97-AF65-F5344CB8AC3E}">
        <p14:creationId xmlns:p14="http://schemas.microsoft.com/office/powerpoint/2010/main" val="330489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34" grpId="0" animBg="1"/>
      <p:bldP spid="37" grpId="0"/>
      <p:bldP spid="40" grpId="0" animBg="1"/>
      <p:bldP spid="48" grpId="0"/>
      <p:bldP spid="49" grpId="0"/>
      <p:bldP spid="4" grpId="0" animBg="1"/>
      <p:bldP spid="53" grpId="0" animBg="1"/>
      <p:bldP spid="54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C50633-D481-4563-A37A-657C603C7B2C}"/>
              </a:ext>
            </a:extLst>
          </p:cNvPr>
          <p:cNvSpPr/>
          <p:nvPr/>
        </p:nvSpPr>
        <p:spPr>
          <a:xfrm>
            <a:off x="8538897" y="630224"/>
            <a:ext cx="1294655" cy="6591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i="1" dirty="0">
                <a:solidFill>
                  <a:schemeClr val="bg1"/>
                </a:solidFill>
              </a:rPr>
              <a:t>ЧИТА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2E4BFE-DB35-4F27-AB53-6B0A39C638E2}"/>
              </a:ext>
            </a:extLst>
          </p:cNvPr>
          <p:cNvSpPr/>
          <p:nvPr/>
        </p:nvSpPr>
        <p:spPr>
          <a:xfrm>
            <a:off x="7922428" y="91934"/>
            <a:ext cx="2574524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solidFill>
                  <a:schemeClr val="tx1"/>
                </a:solidFill>
              </a:rPr>
              <a:t>ПРЕДИКАТ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2DE30C-78F0-4E83-91F9-CDACBE4936BF}"/>
              </a:ext>
            </a:extLst>
          </p:cNvPr>
          <p:cNvSpPr/>
          <p:nvPr/>
        </p:nvSpPr>
        <p:spPr>
          <a:xfrm>
            <a:off x="8344750" y="1232538"/>
            <a:ext cx="1666040" cy="5060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Када?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3A3E58D-18BF-47DE-A636-E9295A6493A7}"/>
              </a:ext>
            </a:extLst>
          </p:cNvPr>
          <p:cNvSpPr/>
          <p:nvPr/>
        </p:nvSpPr>
        <p:spPr>
          <a:xfrm>
            <a:off x="8344750" y="2559629"/>
            <a:ext cx="1666040" cy="5060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Гдје?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73B8237-CDA2-4380-BB61-DA2FF70E74C9}"/>
              </a:ext>
            </a:extLst>
          </p:cNvPr>
          <p:cNvSpPr/>
          <p:nvPr/>
        </p:nvSpPr>
        <p:spPr>
          <a:xfrm>
            <a:off x="8398523" y="3865368"/>
            <a:ext cx="1666040" cy="5060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Како?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F230AB3-50CE-48EC-8B75-CF409898006E}"/>
              </a:ext>
            </a:extLst>
          </p:cNvPr>
          <p:cNvSpPr/>
          <p:nvPr/>
        </p:nvSpPr>
        <p:spPr>
          <a:xfrm>
            <a:off x="8419728" y="5332413"/>
            <a:ext cx="1666040" cy="5060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Шта?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50A185E6-F1AD-486E-92EC-08187FF88487}"/>
              </a:ext>
            </a:extLst>
          </p:cNvPr>
          <p:cNvSpPr/>
          <p:nvPr/>
        </p:nvSpPr>
        <p:spPr>
          <a:xfrm>
            <a:off x="8466923" y="6187158"/>
            <a:ext cx="1680843" cy="543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КЊИГУ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1A7961C-8E5A-4A15-A1C3-902977426F2E}"/>
              </a:ext>
            </a:extLst>
          </p:cNvPr>
          <p:cNvSpPr/>
          <p:nvPr/>
        </p:nvSpPr>
        <p:spPr>
          <a:xfrm>
            <a:off x="11284294" y="1841564"/>
            <a:ext cx="337335" cy="29647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ПРИЛОШКЕ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C9B480C-75A4-4DFF-BBD9-7EBBB1380B63}"/>
              </a:ext>
            </a:extLst>
          </p:cNvPr>
          <p:cNvSpPr/>
          <p:nvPr/>
        </p:nvSpPr>
        <p:spPr>
          <a:xfrm>
            <a:off x="11668774" y="1756554"/>
            <a:ext cx="337335" cy="29978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ОДРЕДБЕ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B03FEEE-85DD-466E-B7B7-24676822E21C}"/>
              </a:ext>
            </a:extLst>
          </p:cNvPr>
          <p:cNvSpPr/>
          <p:nvPr/>
        </p:nvSpPr>
        <p:spPr>
          <a:xfrm>
            <a:off x="6316471" y="2102478"/>
            <a:ext cx="1590512" cy="3997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Вријеме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111C4B7-9D38-4AC0-9965-1BBA607D661B}"/>
              </a:ext>
            </a:extLst>
          </p:cNvPr>
          <p:cNvSpPr/>
          <p:nvPr/>
        </p:nvSpPr>
        <p:spPr>
          <a:xfrm>
            <a:off x="5869232" y="3436035"/>
            <a:ext cx="1666040" cy="5060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Мјесто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1BDB21C-53B2-4C36-A5A7-7164383236B7}"/>
              </a:ext>
            </a:extLst>
          </p:cNvPr>
          <p:cNvSpPr/>
          <p:nvPr/>
        </p:nvSpPr>
        <p:spPr>
          <a:xfrm>
            <a:off x="5981389" y="4725198"/>
            <a:ext cx="1666040" cy="5060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Начин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AE9BEB4-2FE0-4680-8E26-40E39FBAD0F6}"/>
              </a:ext>
            </a:extLst>
          </p:cNvPr>
          <p:cNvSpPr/>
          <p:nvPr/>
        </p:nvSpPr>
        <p:spPr>
          <a:xfrm>
            <a:off x="6382392" y="6238992"/>
            <a:ext cx="1810311" cy="4642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предмет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B80FFAE-5F8B-43C9-A40B-BB52625A0939}"/>
              </a:ext>
            </a:extLst>
          </p:cNvPr>
          <p:cNvCxnSpPr/>
          <p:nvPr/>
        </p:nvCxnSpPr>
        <p:spPr>
          <a:xfrm>
            <a:off x="7974749" y="6458672"/>
            <a:ext cx="4729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966BB3D6-B5F5-4E07-B4DC-DFB79BA7181F}"/>
              </a:ext>
            </a:extLst>
          </p:cNvPr>
          <p:cNvSpPr/>
          <p:nvPr/>
        </p:nvSpPr>
        <p:spPr>
          <a:xfrm>
            <a:off x="10394797" y="6335336"/>
            <a:ext cx="1810311" cy="4642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solidFill>
                  <a:schemeClr val="tx1"/>
                </a:solidFill>
              </a:rPr>
              <a:t>ОБЈЕКАТ</a:t>
            </a:r>
          </a:p>
        </p:txBody>
      </p:sp>
      <p:sp>
        <p:nvSpPr>
          <p:cNvPr id="60" name="Arrow: Down 59">
            <a:extLst>
              <a:ext uri="{FF2B5EF4-FFF2-40B4-BE49-F238E27FC236}">
                <a16:creationId xmlns:a16="http://schemas.microsoft.com/office/drawing/2014/main" id="{21186120-A070-46BC-AC8C-A79C5E03E281}"/>
              </a:ext>
            </a:extLst>
          </p:cNvPr>
          <p:cNvSpPr/>
          <p:nvPr/>
        </p:nvSpPr>
        <p:spPr>
          <a:xfrm>
            <a:off x="9043934" y="3065656"/>
            <a:ext cx="195309" cy="3295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CF5674A-425F-4EE4-995A-A6502F729753}"/>
              </a:ext>
            </a:extLst>
          </p:cNvPr>
          <p:cNvSpPr/>
          <p:nvPr/>
        </p:nvSpPr>
        <p:spPr>
          <a:xfrm>
            <a:off x="7325928" y="3447286"/>
            <a:ext cx="3363673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КРАЈ ПРОЗОРА</a:t>
            </a:r>
          </a:p>
        </p:txBody>
      </p:sp>
      <p:sp>
        <p:nvSpPr>
          <p:cNvPr id="64" name="Arrow: Down 63">
            <a:extLst>
              <a:ext uri="{FF2B5EF4-FFF2-40B4-BE49-F238E27FC236}">
                <a16:creationId xmlns:a16="http://schemas.microsoft.com/office/drawing/2014/main" id="{A33D4C0D-FBB5-4840-8D44-43F1878BF27A}"/>
              </a:ext>
            </a:extLst>
          </p:cNvPr>
          <p:cNvSpPr/>
          <p:nvPr/>
        </p:nvSpPr>
        <p:spPr>
          <a:xfrm>
            <a:off x="9088571" y="4331948"/>
            <a:ext cx="195309" cy="3295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61BE725-F7C0-48A5-B005-B7DF3F3B4FE6}"/>
              </a:ext>
            </a:extLst>
          </p:cNvPr>
          <p:cNvSpPr/>
          <p:nvPr/>
        </p:nvSpPr>
        <p:spPr>
          <a:xfrm>
            <a:off x="7615945" y="4769005"/>
            <a:ext cx="3034020" cy="5118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ПАЖЉИВО</a:t>
            </a: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5C11F8CE-820E-4A52-8CF6-30C0DC415734}"/>
              </a:ext>
            </a:extLst>
          </p:cNvPr>
          <p:cNvSpPr/>
          <p:nvPr/>
        </p:nvSpPr>
        <p:spPr>
          <a:xfrm>
            <a:off x="9051529" y="1707473"/>
            <a:ext cx="195309" cy="3295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FD0FC484-EC4D-445C-92B9-EBB594BBB180}"/>
              </a:ext>
            </a:extLst>
          </p:cNvPr>
          <p:cNvSpPr/>
          <p:nvPr/>
        </p:nvSpPr>
        <p:spPr>
          <a:xfrm>
            <a:off x="9112036" y="5766943"/>
            <a:ext cx="195309" cy="3295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F98B04A-BE33-4822-A9FB-513FBA3B23B8}"/>
              </a:ext>
            </a:extLst>
          </p:cNvPr>
          <p:cNvSpPr/>
          <p:nvPr/>
        </p:nvSpPr>
        <p:spPr>
          <a:xfrm>
            <a:off x="8211212" y="2089501"/>
            <a:ext cx="1837678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ДАНАС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D52F4520-18D6-4D44-98C4-7756E24D97A4}"/>
              </a:ext>
            </a:extLst>
          </p:cNvPr>
          <p:cNvSpPr/>
          <p:nvPr/>
        </p:nvSpPr>
        <p:spPr>
          <a:xfrm>
            <a:off x="10219417" y="1370665"/>
            <a:ext cx="1004415" cy="404732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3FB8CBC-0FE6-4A2B-8F6B-4C388DBE8451}"/>
              </a:ext>
            </a:extLst>
          </p:cNvPr>
          <p:cNvCxnSpPr/>
          <p:nvPr/>
        </p:nvCxnSpPr>
        <p:spPr>
          <a:xfrm>
            <a:off x="10158334" y="6567474"/>
            <a:ext cx="4729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1922B70-247B-4831-98D9-16335F9196DB}"/>
              </a:ext>
            </a:extLst>
          </p:cNvPr>
          <p:cNvCxnSpPr>
            <a:cxnSpLocks/>
          </p:cNvCxnSpPr>
          <p:nvPr/>
        </p:nvCxnSpPr>
        <p:spPr>
          <a:xfrm>
            <a:off x="7811245" y="2351392"/>
            <a:ext cx="3270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017B179-8634-4DF1-8354-1B9CB562B0E2}"/>
              </a:ext>
            </a:extLst>
          </p:cNvPr>
          <p:cNvCxnSpPr>
            <a:cxnSpLocks/>
          </p:cNvCxnSpPr>
          <p:nvPr/>
        </p:nvCxnSpPr>
        <p:spPr>
          <a:xfrm>
            <a:off x="7287547" y="3700299"/>
            <a:ext cx="61208" cy="16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4C802E6-3A30-4819-9C79-3C0EF463B12F}"/>
              </a:ext>
            </a:extLst>
          </p:cNvPr>
          <p:cNvCxnSpPr>
            <a:cxnSpLocks/>
          </p:cNvCxnSpPr>
          <p:nvPr/>
        </p:nvCxnSpPr>
        <p:spPr>
          <a:xfrm flipV="1">
            <a:off x="7318151" y="5024919"/>
            <a:ext cx="26793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181615F-75FA-4C8B-B91E-6C4CA11C32AA}"/>
              </a:ext>
            </a:extLst>
          </p:cNvPr>
          <p:cNvSpPr/>
          <p:nvPr/>
        </p:nvSpPr>
        <p:spPr>
          <a:xfrm>
            <a:off x="79899" y="292963"/>
            <a:ext cx="6102923" cy="632977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BA" sz="3200" dirty="0">
                <a:solidFill>
                  <a:schemeClr val="tx1"/>
                </a:solidFill>
              </a:rPr>
              <a:t>Предикат стоји уз субјекат и означава шта субјекат ради. Предикат је најчешће глагол.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BA" sz="3200" dirty="0">
                <a:solidFill>
                  <a:schemeClr val="tx1"/>
                </a:solidFill>
              </a:rPr>
              <a:t>Прилошке одредбе исказују вријеме, мјесто и начин вршења радње предиката. Одговарају на питања: Када?, Гдје? или Како?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BA" sz="3200" dirty="0">
                <a:solidFill>
                  <a:schemeClr val="tx1"/>
                </a:solidFill>
              </a:rPr>
              <a:t>Објекат је глаголски додатак који показује на коме или чему се врши радња. Одговара на питањ</a:t>
            </a:r>
            <a:r>
              <a:rPr lang="sr-Latn-BA" sz="3200" dirty="0">
                <a:solidFill>
                  <a:schemeClr val="tx1"/>
                </a:solidFill>
              </a:rPr>
              <a:t>a:</a:t>
            </a:r>
            <a:r>
              <a:rPr lang="sr-Cyrl-BA" sz="3200" dirty="0">
                <a:solidFill>
                  <a:schemeClr val="tx1"/>
                </a:solidFill>
              </a:rPr>
              <a:t> Кога? или Шта?</a:t>
            </a:r>
          </a:p>
        </p:txBody>
      </p:sp>
    </p:spTree>
    <p:extLst>
      <p:ext uri="{BB962C8B-B14F-4D97-AF65-F5344CB8AC3E}">
        <p14:creationId xmlns:p14="http://schemas.microsoft.com/office/powerpoint/2010/main" val="8152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1" grpId="0"/>
      <p:bldP spid="77" grpId="0"/>
      <p:bldP spid="82" grpId="0" animBg="1"/>
      <p:bldP spid="85" grpId="0"/>
      <p:bldP spid="87" grpId="0"/>
      <p:bldP spid="88" grpId="0"/>
      <p:bldP spid="97" grpId="0"/>
      <p:bldP spid="100" grpId="0"/>
      <p:bldP spid="60" grpId="0" animBg="1"/>
      <p:bldP spid="61" grpId="0" animBg="1"/>
      <p:bldP spid="64" grpId="0" animBg="1"/>
      <p:bldP spid="65" grpId="0" animBg="1"/>
      <p:bldP spid="44" grpId="0" animBg="1"/>
      <p:bldP spid="46" grpId="0" animBg="1"/>
      <p:bldP spid="50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2E4BFE-DB35-4F27-AB53-6B0A39C638E2}"/>
              </a:ext>
            </a:extLst>
          </p:cNvPr>
          <p:cNvSpPr/>
          <p:nvPr/>
        </p:nvSpPr>
        <p:spPr>
          <a:xfrm>
            <a:off x="4967801" y="3167108"/>
            <a:ext cx="2176508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ПРЕДИКАТ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210746-8C67-4844-9FF6-0AA94804380D}"/>
              </a:ext>
            </a:extLst>
          </p:cNvPr>
          <p:cNvSpPr/>
          <p:nvPr/>
        </p:nvSpPr>
        <p:spPr>
          <a:xfrm>
            <a:off x="-244967" y="3082571"/>
            <a:ext cx="2234204" cy="599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СУБЈЕКАТ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26A2CD-E0BF-4D53-BB02-E10DD0DCE39C}"/>
              </a:ext>
            </a:extLst>
          </p:cNvPr>
          <p:cNvSpPr/>
          <p:nvPr/>
        </p:nvSpPr>
        <p:spPr>
          <a:xfrm>
            <a:off x="2593021" y="3151774"/>
            <a:ext cx="2925932" cy="599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АТРИБУТ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2998F8-FA75-4032-A2AD-7AF78F50EFF2}"/>
              </a:ext>
            </a:extLst>
          </p:cNvPr>
          <p:cNvCxnSpPr>
            <a:cxnSpLocks/>
          </p:cNvCxnSpPr>
          <p:nvPr/>
        </p:nvCxnSpPr>
        <p:spPr>
          <a:xfrm>
            <a:off x="2993532" y="1872416"/>
            <a:ext cx="993191" cy="12793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7DCA61E-F389-49DF-A4A6-D937C2FA041E}"/>
              </a:ext>
            </a:extLst>
          </p:cNvPr>
          <p:cNvSpPr/>
          <p:nvPr/>
        </p:nvSpPr>
        <p:spPr>
          <a:xfrm>
            <a:off x="7326300" y="3287841"/>
            <a:ext cx="2405849" cy="4657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ПРИЛОШКЕ ОДРЕДБЕ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097FC95-0C3F-4699-960F-19420F7F7B3B}"/>
              </a:ext>
            </a:extLst>
          </p:cNvPr>
          <p:cNvSpPr/>
          <p:nvPr/>
        </p:nvSpPr>
        <p:spPr>
          <a:xfrm>
            <a:off x="8886553" y="5165345"/>
            <a:ext cx="2413982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ЗА НАЧИН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90FC40-AE56-4C28-AF1F-D5AEAF5D42B5}"/>
              </a:ext>
            </a:extLst>
          </p:cNvPr>
          <p:cNvSpPr/>
          <p:nvPr/>
        </p:nvSpPr>
        <p:spPr>
          <a:xfrm>
            <a:off x="5539300" y="5121736"/>
            <a:ext cx="2299321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ЗА МЈЕСТО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3C0481-4BEF-4428-AC8C-C48FB59FC127}"/>
              </a:ext>
            </a:extLst>
          </p:cNvPr>
          <p:cNvSpPr/>
          <p:nvPr/>
        </p:nvSpPr>
        <p:spPr>
          <a:xfrm>
            <a:off x="7055164" y="4490599"/>
            <a:ext cx="2824577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ЗА ВРИЈЕМЕ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292ECD3-FB75-4414-BD46-C2B89E179575}"/>
              </a:ext>
            </a:extLst>
          </p:cNvPr>
          <p:cNvCxnSpPr/>
          <p:nvPr/>
        </p:nvCxnSpPr>
        <p:spPr>
          <a:xfrm flipH="1">
            <a:off x="5448674" y="1796773"/>
            <a:ext cx="1695635" cy="12777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A741942-90B2-4944-A8E1-C2109940ED01}"/>
              </a:ext>
            </a:extLst>
          </p:cNvPr>
          <p:cNvCxnSpPr>
            <a:cxnSpLocks/>
          </p:cNvCxnSpPr>
          <p:nvPr/>
        </p:nvCxnSpPr>
        <p:spPr>
          <a:xfrm flipH="1">
            <a:off x="6704619" y="3949417"/>
            <a:ext cx="969649" cy="11968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65F7DCF-0274-49D7-85C0-8129C7596609}"/>
              </a:ext>
            </a:extLst>
          </p:cNvPr>
          <p:cNvCxnSpPr>
            <a:cxnSpLocks/>
          </p:cNvCxnSpPr>
          <p:nvPr/>
        </p:nvCxnSpPr>
        <p:spPr>
          <a:xfrm>
            <a:off x="8412335" y="1796773"/>
            <a:ext cx="0" cy="12857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8730249-EE06-42C3-8480-903435198E5D}"/>
              </a:ext>
            </a:extLst>
          </p:cNvPr>
          <p:cNvCxnSpPr>
            <a:cxnSpLocks/>
          </p:cNvCxnSpPr>
          <p:nvPr/>
        </p:nvCxnSpPr>
        <p:spPr>
          <a:xfrm flipH="1">
            <a:off x="8408518" y="3968913"/>
            <a:ext cx="1" cy="5102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0AD37C64-E12B-4E2B-90AB-E4C94A7D9DA9}"/>
              </a:ext>
            </a:extLst>
          </p:cNvPr>
          <p:cNvSpPr/>
          <p:nvPr/>
        </p:nvSpPr>
        <p:spPr>
          <a:xfrm>
            <a:off x="577790" y="1053771"/>
            <a:ext cx="4030462" cy="7074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/>
              <a:t>СУБЈЕКАТСКИ СКУП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EDD41DA-B341-4588-A7D3-7EED31C3CCB7}"/>
              </a:ext>
            </a:extLst>
          </p:cNvPr>
          <p:cNvSpPr/>
          <p:nvPr/>
        </p:nvSpPr>
        <p:spPr>
          <a:xfrm>
            <a:off x="6513994" y="1053772"/>
            <a:ext cx="4030462" cy="707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/>
              <a:t>ПРЕДИКАТСКИ СКУП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BEB0CB-AD35-4024-89B7-8F80D302C4B9}"/>
              </a:ext>
            </a:extLst>
          </p:cNvPr>
          <p:cNvCxnSpPr>
            <a:cxnSpLocks/>
          </p:cNvCxnSpPr>
          <p:nvPr/>
        </p:nvCxnSpPr>
        <p:spPr>
          <a:xfrm flipH="1">
            <a:off x="782529" y="1872416"/>
            <a:ext cx="1349408" cy="12793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DC3AD38-3E34-4C32-9BA2-EAFBCA4FC29E}"/>
              </a:ext>
            </a:extLst>
          </p:cNvPr>
          <p:cNvCxnSpPr>
            <a:cxnSpLocks/>
          </p:cNvCxnSpPr>
          <p:nvPr/>
        </p:nvCxnSpPr>
        <p:spPr>
          <a:xfrm>
            <a:off x="9363173" y="4016565"/>
            <a:ext cx="667669" cy="11785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8912FFF-D488-4508-92BA-4343F52C2349}"/>
              </a:ext>
            </a:extLst>
          </p:cNvPr>
          <p:cNvCxnSpPr>
            <a:cxnSpLocks/>
          </p:cNvCxnSpPr>
          <p:nvPr/>
        </p:nvCxnSpPr>
        <p:spPr>
          <a:xfrm>
            <a:off x="10019748" y="1821933"/>
            <a:ext cx="1032951" cy="14296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729E5F10-3CA0-4DFE-B88F-1111ABB9C9B5}"/>
              </a:ext>
            </a:extLst>
          </p:cNvPr>
          <p:cNvSpPr/>
          <p:nvPr/>
        </p:nvSpPr>
        <p:spPr>
          <a:xfrm>
            <a:off x="9845708" y="3151959"/>
            <a:ext cx="2413982" cy="5038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ОБЈЕКАТ</a:t>
            </a:r>
          </a:p>
        </p:txBody>
      </p:sp>
    </p:spTree>
    <p:extLst>
      <p:ext uri="{BB962C8B-B14F-4D97-AF65-F5344CB8AC3E}">
        <p14:creationId xmlns:p14="http://schemas.microsoft.com/office/powerpoint/2010/main" val="124555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3" grpId="0"/>
      <p:bldP spid="24" grpId="0"/>
      <p:bldP spid="25" grpId="0"/>
      <p:bldP spid="26" grpId="0"/>
      <p:bldP spid="41" grpId="0" animBg="1"/>
      <p:bldP spid="42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46D0FD-C3D4-459E-9B3A-B3807FB8B87C}"/>
              </a:ext>
            </a:extLst>
          </p:cNvPr>
          <p:cNvSpPr/>
          <p:nvPr/>
        </p:nvSpPr>
        <p:spPr>
          <a:xfrm>
            <a:off x="133166" y="2079595"/>
            <a:ext cx="12150570" cy="16778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Наш мали, вриједни дјечак данас крај прозора пажљиво чита књигу.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AD8E0D-8D3C-4800-9A87-55A3D5148372}"/>
              </a:ext>
            </a:extLst>
          </p:cNvPr>
          <p:cNvSpPr/>
          <p:nvPr/>
        </p:nvSpPr>
        <p:spPr>
          <a:xfrm>
            <a:off x="3584715" y="2757808"/>
            <a:ext cx="1553592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_____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32F468-99E7-4D3F-B04B-E900D0203B74}"/>
              </a:ext>
            </a:extLst>
          </p:cNvPr>
          <p:cNvSpPr/>
          <p:nvPr/>
        </p:nvSpPr>
        <p:spPr>
          <a:xfrm>
            <a:off x="9782823" y="2743941"/>
            <a:ext cx="1553592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4C7B56-C6F3-44E3-935F-EA10FEB24603}"/>
              </a:ext>
            </a:extLst>
          </p:cNvPr>
          <p:cNvSpPr/>
          <p:nvPr/>
        </p:nvSpPr>
        <p:spPr>
          <a:xfrm>
            <a:off x="132795" y="2736542"/>
            <a:ext cx="1028330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____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E0B189-2FA3-4CA0-B0D4-040D190151EC}"/>
              </a:ext>
            </a:extLst>
          </p:cNvPr>
          <p:cNvSpPr/>
          <p:nvPr/>
        </p:nvSpPr>
        <p:spPr>
          <a:xfrm>
            <a:off x="325885" y="3092017"/>
            <a:ext cx="625136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А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4B0FE4-0BCE-4A68-87B1-DF653B8F66C6}"/>
              </a:ext>
            </a:extLst>
          </p:cNvPr>
          <p:cNvSpPr/>
          <p:nvPr/>
        </p:nvSpPr>
        <p:spPr>
          <a:xfrm>
            <a:off x="979270" y="2728033"/>
            <a:ext cx="1028330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____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9D38C-6D6A-4FE4-A0B4-6DCCAE8AA778}"/>
              </a:ext>
            </a:extLst>
          </p:cNvPr>
          <p:cNvSpPr/>
          <p:nvPr/>
        </p:nvSpPr>
        <p:spPr>
          <a:xfrm>
            <a:off x="1189285" y="3087950"/>
            <a:ext cx="625136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А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1B1B7-9932-41C2-BFD9-EA7E43B88527}"/>
              </a:ext>
            </a:extLst>
          </p:cNvPr>
          <p:cNvSpPr/>
          <p:nvPr/>
        </p:nvSpPr>
        <p:spPr>
          <a:xfrm>
            <a:off x="1910849" y="2741718"/>
            <a:ext cx="2091802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________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E65F4B-260E-4F77-AEF5-71115BD7C6E3}"/>
              </a:ext>
            </a:extLst>
          </p:cNvPr>
          <p:cNvSpPr/>
          <p:nvPr/>
        </p:nvSpPr>
        <p:spPr>
          <a:xfrm>
            <a:off x="2572351" y="3137882"/>
            <a:ext cx="543711" cy="2937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А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5D54AD-8CB2-44BE-A412-FEFE05F3FAE6}"/>
              </a:ext>
            </a:extLst>
          </p:cNvPr>
          <p:cNvSpPr/>
          <p:nvPr/>
        </p:nvSpPr>
        <p:spPr>
          <a:xfrm>
            <a:off x="4755612" y="2743941"/>
            <a:ext cx="1553592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B2C887-CD80-4F4E-8D5B-30765BEF9CDC}"/>
              </a:ext>
            </a:extLst>
          </p:cNvPr>
          <p:cNvSpPr/>
          <p:nvPr/>
        </p:nvSpPr>
        <p:spPr>
          <a:xfrm>
            <a:off x="4964423" y="3158229"/>
            <a:ext cx="1019545" cy="2937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ПОВ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A4DAC2-D026-42CE-BCE6-FAC2360A9DB8}"/>
              </a:ext>
            </a:extLst>
          </p:cNvPr>
          <p:cNvSpPr/>
          <p:nvPr/>
        </p:nvSpPr>
        <p:spPr>
          <a:xfrm>
            <a:off x="5930755" y="2743941"/>
            <a:ext cx="2631720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___________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852405-27AA-4975-A33F-3FEF9F130D9F}"/>
              </a:ext>
            </a:extLst>
          </p:cNvPr>
          <p:cNvSpPr/>
          <p:nvPr/>
        </p:nvSpPr>
        <p:spPr>
          <a:xfrm>
            <a:off x="6696304" y="3148979"/>
            <a:ext cx="1135604" cy="2937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ПОМ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E95916-A1C8-43B2-9FF3-45EC0B3FAD6D}"/>
              </a:ext>
            </a:extLst>
          </p:cNvPr>
          <p:cNvSpPr/>
          <p:nvPr/>
        </p:nvSpPr>
        <p:spPr>
          <a:xfrm>
            <a:off x="8217025" y="2751614"/>
            <a:ext cx="2092170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________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DE7EE4-7F46-4283-B98F-4B527F80D111}"/>
              </a:ext>
            </a:extLst>
          </p:cNvPr>
          <p:cNvSpPr/>
          <p:nvPr/>
        </p:nvSpPr>
        <p:spPr>
          <a:xfrm>
            <a:off x="8695308" y="3169327"/>
            <a:ext cx="1135604" cy="2937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ПОН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6B63FF-DD8F-4DFB-81A5-945443826AE9}"/>
              </a:ext>
            </a:extLst>
          </p:cNvPr>
          <p:cNvSpPr/>
          <p:nvPr/>
        </p:nvSpPr>
        <p:spPr>
          <a:xfrm>
            <a:off x="10767874" y="2740978"/>
            <a:ext cx="1553592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_____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949463-274D-4EE9-B881-EA9719FBDDA4}"/>
              </a:ext>
            </a:extLst>
          </p:cNvPr>
          <p:cNvSpPr/>
          <p:nvPr/>
        </p:nvSpPr>
        <p:spPr>
          <a:xfrm>
            <a:off x="11010989" y="3218345"/>
            <a:ext cx="1019545" cy="2937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О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D96406-B6E3-494A-A3A9-27F03A33F230}"/>
              </a:ext>
            </a:extLst>
          </p:cNvPr>
          <p:cNvSpPr/>
          <p:nvPr/>
        </p:nvSpPr>
        <p:spPr>
          <a:xfrm>
            <a:off x="4070618" y="3158228"/>
            <a:ext cx="543711" cy="2937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С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A6292A-E750-43FB-8A61-4CD78BFED3B1}"/>
              </a:ext>
            </a:extLst>
          </p:cNvPr>
          <p:cNvSpPr/>
          <p:nvPr/>
        </p:nvSpPr>
        <p:spPr>
          <a:xfrm>
            <a:off x="9782823" y="2833776"/>
            <a:ext cx="1553592" cy="363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____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F7BFD1-BFB4-4BDC-A2E2-B0539B310FE3}"/>
              </a:ext>
            </a:extLst>
          </p:cNvPr>
          <p:cNvSpPr/>
          <p:nvPr/>
        </p:nvSpPr>
        <p:spPr>
          <a:xfrm>
            <a:off x="10026817" y="3224489"/>
            <a:ext cx="1019545" cy="2937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FFC000"/>
                </a:solidFill>
              </a:rPr>
              <a:t>П</a:t>
            </a:r>
          </a:p>
        </p:txBody>
      </p:sp>
    </p:spTree>
    <p:extLst>
      <p:ext uri="{BB962C8B-B14F-4D97-AF65-F5344CB8AC3E}">
        <p14:creationId xmlns:p14="http://schemas.microsoft.com/office/powerpoint/2010/main" val="62399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46D0FD-C3D4-459E-9B3A-B3807FB8B87C}"/>
              </a:ext>
            </a:extLst>
          </p:cNvPr>
          <p:cNvSpPr/>
          <p:nvPr/>
        </p:nvSpPr>
        <p:spPr>
          <a:xfrm>
            <a:off x="130205" y="452761"/>
            <a:ext cx="11807301" cy="18998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Вјежбајмо заједно!</a:t>
            </a:r>
          </a:p>
          <a:p>
            <a:endParaRPr lang="sr-Cyrl-BA" sz="32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r-Cyrl-BA" sz="3200" dirty="0">
                <a:solidFill>
                  <a:schemeClr val="tx1"/>
                </a:solidFill>
              </a:rPr>
              <a:t>Одреди врсту и службу ријечи у реченицама:</a:t>
            </a:r>
          </a:p>
          <a:p>
            <a:endParaRPr lang="sr-Cyrl-BA" sz="3200" dirty="0">
              <a:solidFill>
                <a:schemeClr val="tx1"/>
              </a:solidFill>
            </a:endParaRPr>
          </a:p>
          <a:p>
            <a:pPr algn="ctr"/>
            <a:r>
              <a:rPr lang="sr-Cyrl-BA" sz="4400" dirty="0">
                <a:solidFill>
                  <a:schemeClr val="tx1"/>
                </a:solidFill>
              </a:rPr>
              <a:t>Стара бака плете џемпер</a:t>
            </a:r>
            <a:r>
              <a:rPr lang="sr-Cyrl-BA" sz="40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753F90-86A1-4977-BD2F-8187AFB15241}"/>
              </a:ext>
            </a:extLst>
          </p:cNvPr>
          <p:cNvSpPr/>
          <p:nvPr/>
        </p:nvSpPr>
        <p:spPr>
          <a:xfrm>
            <a:off x="2963660" y="2170036"/>
            <a:ext cx="1535837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______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18638D-6F1C-4EA7-A906-8DD6690B71FF}"/>
              </a:ext>
            </a:extLst>
          </p:cNvPr>
          <p:cNvSpPr/>
          <p:nvPr/>
        </p:nvSpPr>
        <p:spPr>
          <a:xfrm>
            <a:off x="2793504" y="3038104"/>
            <a:ext cx="187318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придјев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34D34C5A-04D2-44CE-9C61-55286CB75EBC}"/>
              </a:ext>
            </a:extLst>
          </p:cNvPr>
          <p:cNvSpPr/>
          <p:nvPr/>
        </p:nvSpPr>
        <p:spPr>
          <a:xfrm>
            <a:off x="3572519" y="2622797"/>
            <a:ext cx="315158" cy="5210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6ADE2B-C42E-4743-BE61-2BB325BB4777}"/>
              </a:ext>
            </a:extLst>
          </p:cNvPr>
          <p:cNvSpPr/>
          <p:nvPr/>
        </p:nvSpPr>
        <p:spPr>
          <a:xfrm>
            <a:off x="4275521" y="2191952"/>
            <a:ext cx="1535837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_____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2A9F4F87-6BAF-4D25-B827-AAB666E063B0}"/>
              </a:ext>
            </a:extLst>
          </p:cNvPr>
          <p:cNvSpPr/>
          <p:nvPr/>
        </p:nvSpPr>
        <p:spPr>
          <a:xfrm>
            <a:off x="4832040" y="2644713"/>
            <a:ext cx="349419" cy="93492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E9D042F-DC23-4B4F-9B49-D0BFC5055C12}"/>
              </a:ext>
            </a:extLst>
          </p:cNvPr>
          <p:cNvSpPr/>
          <p:nvPr/>
        </p:nvSpPr>
        <p:spPr>
          <a:xfrm>
            <a:off x="4116882" y="3480322"/>
            <a:ext cx="1873189" cy="449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именица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AC3C46BE-9616-421B-871A-2F44A80D1E3A}"/>
              </a:ext>
            </a:extLst>
          </p:cNvPr>
          <p:cNvSpPr/>
          <p:nvPr/>
        </p:nvSpPr>
        <p:spPr>
          <a:xfrm>
            <a:off x="6266242" y="2644713"/>
            <a:ext cx="349420" cy="521008"/>
          </a:xfrm>
          <a:prstGeom prst="downArrow">
            <a:avLst>
              <a:gd name="adj1" fmla="val 50000"/>
              <a:gd name="adj2" fmla="val 4154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2222CB-015C-47F3-B6D8-FD81B6219F90}"/>
              </a:ext>
            </a:extLst>
          </p:cNvPr>
          <p:cNvSpPr/>
          <p:nvPr/>
        </p:nvSpPr>
        <p:spPr>
          <a:xfrm>
            <a:off x="5587382" y="2195836"/>
            <a:ext cx="1535837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______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2A7473-8883-4A70-85DD-E282EC64E0A0}"/>
              </a:ext>
            </a:extLst>
          </p:cNvPr>
          <p:cNvSpPr/>
          <p:nvPr/>
        </p:nvSpPr>
        <p:spPr>
          <a:xfrm>
            <a:off x="5527828" y="3053823"/>
            <a:ext cx="187318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глагол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EE80291-A428-4ED9-8843-A69AFF986583}"/>
              </a:ext>
            </a:extLst>
          </p:cNvPr>
          <p:cNvSpPr/>
          <p:nvPr/>
        </p:nvSpPr>
        <p:spPr>
          <a:xfrm>
            <a:off x="7120259" y="2191952"/>
            <a:ext cx="1873189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tx1"/>
                </a:solidFill>
              </a:rPr>
              <a:t>________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4E5995F4-19E6-408F-AF77-A6A478F43745}"/>
              </a:ext>
            </a:extLst>
          </p:cNvPr>
          <p:cNvSpPr/>
          <p:nvPr/>
        </p:nvSpPr>
        <p:spPr>
          <a:xfrm>
            <a:off x="7855901" y="2637777"/>
            <a:ext cx="362229" cy="9418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74A86F-66D0-4A25-8A6B-CB118CC3B9AB}"/>
              </a:ext>
            </a:extLst>
          </p:cNvPr>
          <p:cNvSpPr/>
          <p:nvPr/>
        </p:nvSpPr>
        <p:spPr>
          <a:xfrm>
            <a:off x="5587382" y="4755475"/>
            <a:ext cx="1830280" cy="3945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предикат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6CB18FEA-7852-467F-9AD4-F4CA977BCA1A}"/>
              </a:ext>
            </a:extLst>
          </p:cNvPr>
          <p:cNvSpPr/>
          <p:nvPr/>
        </p:nvSpPr>
        <p:spPr>
          <a:xfrm>
            <a:off x="3486983" y="3518039"/>
            <a:ext cx="383680" cy="120294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3B5D39-B058-4BEE-BDB3-C243E4697181}"/>
              </a:ext>
            </a:extLst>
          </p:cNvPr>
          <p:cNvSpPr/>
          <p:nvPr/>
        </p:nvSpPr>
        <p:spPr>
          <a:xfrm>
            <a:off x="2715764" y="4664938"/>
            <a:ext cx="1819923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атрибут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81924962-9EEF-4AE5-9FB5-F3E44FD9E352}"/>
              </a:ext>
            </a:extLst>
          </p:cNvPr>
          <p:cNvSpPr/>
          <p:nvPr/>
        </p:nvSpPr>
        <p:spPr>
          <a:xfrm>
            <a:off x="4832041" y="3874818"/>
            <a:ext cx="315158" cy="5210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B649F50-188F-4C04-B234-E52B9D531CA0}"/>
              </a:ext>
            </a:extLst>
          </p:cNvPr>
          <p:cNvSpPr/>
          <p:nvPr/>
        </p:nvSpPr>
        <p:spPr>
          <a:xfrm>
            <a:off x="4147276" y="4326474"/>
            <a:ext cx="1830280" cy="3945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субјекат</a:t>
            </a: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FD115433-DB3F-421B-932E-68607EBB7AF7}"/>
              </a:ext>
            </a:extLst>
          </p:cNvPr>
          <p:cNvSpPr/>
          <p:nvPr/>
        </p:nvSpPr>
        <p:spPr>
          <a:xfrm>
            <a:off x="6272582" y="3518038"/>
            <a:ext cx="383680" cy="132916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65989FA-AB5F-49CD-9173-294C01B66768}"/>
              </a:ext>
            </a:extLst>
          </p:cNvPr>
          <p:cNvSpPr/>
          <p:nvPr/>
        </p:nvSpPr>
        <p:spPr>
          <a:xfrm>
            <a:off x="7141713" y="3477718"/>
            <a:ext cx="1830280" cy="3945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именица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D8DFA52E-09DC-477E-B21F-7ED41983AFA9}"/>
              </a:ext>
            </a:extLst>
          </p:cNvPr>
          <p:cNvSpPr/>
          <p:nvPr/>
        </p:nvSpPr>
        <p:spPr>
          <a:xfrm>
            <a:off x="7899274" y="3872223"/>
            <a:ext cx="315158" cy="5210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A6879F6-8B10-4E93-92A3-64280D659C8F}"/>
              </a:ext>
            </a:extLst>
          </p:cNvPr>
          <p:cNvSpPr/>
          <p:nvPr/>
        </p:nvSpPr>
        <p:spPr>
          <a:xfrm>
            <a:off x="7141713" y="4303439"/>
            <a:ext cx="1830280" cy="3945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објекат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A40B761-60AF-4464-939C-D7FAB4B1E028}"/>
              </a:ext>
            </a:extLst>
          </p:cNvPr>
          <p:cNvSpPr/>
          <p:nvPr/>
        </p:nvSpPr>
        <p:spPr>
          <a:xfrm>
            <a:off x="334473" y="3291657"/>
            <a:ext cx="1684072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ВРСТА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8049798-0D3B-47DD-807A-32372987A571}"/>
              </a:ext>
            </a:extLst>
          </p:cNvPr>
          <p:cNvSpPr/>
          <p:nvPr/>
        </p:nvSpPr>
        <p:spPr>
          <a:xfrm>
            <a:off x="-41500" y="4315101"/>
            <a:ext cx="2769000" cy="452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accent1"/>
                </a:solidFill>
              </a:rPr>
              <a:t>СЛУЖБА </a:t>
            </a:r>
          </a:p>
        </p:txBody>
      </p:sp>
    </p:spTree>
    <p:extLst>
      <p:ext uri="{BB962C8B-B14F-4D97-AF65-F5344CB8AC3E}">
        <p14:creationId xmlns:p14="http://schemas.microsoft.com/office/powerpoint/2010/main" val="50681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/>
      <p:bldP spid="23" grpId="0" animBg="1"/>
      <p:bldP spid="24" grpId="0"/>
      <p:bldP spid="26" grpId="0" animBg="1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4129</TotalTime>
  <Words>490</Words>
  <Application>Microsoft Office PowerPoint</Application>
  <PresentationFormat>Widescreen</PresentationFormat>
  <Paragraphs>205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  СЛУЖБА РИЈЕЧИ У РЕЧЕНИЦИ  </vt:lpstr>
      <vt:lpstr>PowerPoint Presentation</vt:lpstr>
      <vt:lpstr>Играјмо се ријечима!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БРОЈЕВИ</dc:title>
  <dc:creator>Racunar</dc:creator>
  <cp:lastModifiedBy>jovanka1981@outlook.com</cp:lastModifiedBy>
  <cp:revision>289</cp:revision>
  <dcterms:created xsi:type="dcterms:W3CDTF">2020-04-01T14:19:52Z</dcterms:created>
  <dcterms:modified xsi:type="dcterms:W3CDTF">2020-05-28T11:31:15Z</dcterms:modified>
</cp:coreProperties>
</file>