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5" r:id="rId3"/>
    <p:sldId id="274" r:id="rId4"/>
    <p:sldId id="275" r:id="rId5"/>
    <p:sldId id="276" r:id="rId6"/>
    <p:sldId id="264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599" autoAdjust="0"/>
  </p:normalViewPr>
  <p:slideViewPr>
    <p:cSldViewPr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03-Nov-20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03-Nov-20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674356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03-Nov-20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26793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03-Nov-20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11791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03-Nov-20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614472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03-Nov-20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58797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03-Nov-20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8329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03-Nov-20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82491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03-Nov-20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3156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03-Nov-20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05966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03-Nov-20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96211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03-Nov-20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17694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duotone>
              <a:schemeClr val="bg1">
                <a:shade val="12000"/>
                <a:satMod val="240000"/>
              </a:schemeClr>
              <a:schemeClr val="bg1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03-Nov-20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7948" y="2708920"/>
            <a:ext cx="8064896" cy="2667000"/>
          </a:xfrm>
        </p:spPr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Зависност разлике од </a:t>
            </a:r>
            <a:r>
              <a:rPr lang="sr-Cyrl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промјене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умањеника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38628" y="6109185"/>
            <a:ext cx="4150197" cy="488167"/>
          </a:xfrm>
        </p:spPr>
        <p:txBody>
          <a:bodyPr>
            <a:normAutofit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5.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xmlns="" id="{AE91138F-A71F-43A3-84AD-DC1B4798C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596" y="260648"/>
            <a:ext cx="4274739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92011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xmlns="" id="{FC158160-4F62-4529-8A61-147E08199F07}"/>
              </a:ext>
            </a:extLst>
          </p:cNvPr>
          <p:cNvSpPr txBox="1"/>
          <p:nvPr/>
        </p:nvSpPr>
        <p:spPr>
          <a:xfrm>
            <a:off x="0" y="-477578"/>
            <a:ext cx="1220676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D6000079-4158-4170-B7A4-22BE029494ED}"/>
              </a:ext>
            </a:extLst>
          </p:cNvPr>
          <p:cNvSpPr txBox="1"/>
          <p:nvPr/>
        </p:nvSpPr>
        <p:spPr>
          <a:xfrm>
            <a:off x="2638028" y="1821773"/>
            <a:ext cx="6291823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45 530 – 21 500 = 24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030</a:t>
            </a:r>
            <a:endParaRPr kumimoji="0" lang="sr-Latn-R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77519C53-7FCC-4791-8834-43AF31C7BC45}"/>
              </a:ext>
            </a:extLst>
          </p:cNvPr>
          <p:cNvSpPr txBox="1"/>
          <p:nvPr/>
        </p:nvSpPr>
        <p:spPr>
          <a:xfrm>
            <a:off x="621804" y="4734732"/>
            <a:ext cx="1072919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ће  се </a:t>
            </a:r>
            <a:r>
              <a:rPr lang="sr-Cyrl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промјенити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разлика ако се умањеник </a:t>
            </a:r>
            <a:r>
              <a:rPr lang="sr-Cyrl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мијења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а умањилац остаје исти?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kvir za tekst 11">
            <a:extLst>
              <a:ext uri="{FF2B5EF4-FFF2-40B4-BE49-F238E27FC236}">
                <a16:creationId xmlns:a16="http://schemas.microsoft.com/office/drawing/2014/main" xmlns="" id="{17CA1A7F-7FD7-4492-97C3-9CFE36085719}"/>
              </a:ext>
            </a:extLst>
          </p:cNvPr>
          <p:cNvSpPr txBox="1"/>
          <p:nvPr/>
        </p:nvSpPr>
        <p:spPr>
          <a:xfrm>
            <a:off x="4197861" y="3163538"/>
            <a:ext cx="28836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умањилац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kvir za tekst 15">
            <a:extLst>
              <a:ext uri="{FF2B5EF4-FFF2-40B4-BE49-F238E27FC236}">
                <a16:creationId xmlns:a16="http://schemas.microsoft.com/office/drawing/2014/main" xmlns="" id="{65905C5B-7C84-48AB-90F7-237C287F091A}"/>
              </a:ext>
            </a:extLst>
          </p:cNvPr>
          <p:cNvSpPr txBox="1"/>
          <p:nvPr/>
        </p:nvSpPr>
        <p:spPr>
          <a:xfrm>
            <a:off x="385587" y="106763"/>
            <a:ext cx="40030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Израчунај разлику: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AF78EA2E-7D7B-4D83-99C5-6832108A126B}"/>
              </a:ext>
            </a:extLst>
          </p:cNvPr>
          <p:cNvSpPr txBox="1"/>
          <p:nvPr/>
        </p:nvSpPr>
        <p:spPr>
          <a:xfrm>
            <a:off x="1264678" y="3136612"/>
            <a:ext cx="22448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умањеник  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04F07FAA-242E-426D-80CE-6E17CCC65984}"/>
              </a:ext>
            </a:extLst>
          </p:cNvPr>
          <p:cNvSpPr txBox="1"/>
          <p:nvPr/>
        </p:nvSpPr>
        <p:spPr>
          <a:xfrm>
            <a:off x="7050191" y="3136612"/>
            <a:ext cx="29523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Prava linija spajanja sa strelicom 4">
            <a:extLst>
              <a:ext uri="{FF2B5EF4-FFF2-40B4-BE49-F238E27FC236}">
                <a16:creationId xmlns:a16="http://schemas.microsoft.com/office/drawing/2014/main" xmlns="" id="{751391FF-6658-42A8-8D89-BFC6FD41708E}"/>
              </a:ext>
            </a:extLst>
          </p:cNvPr>
          <p:cNvCxnSpPr>
            <a:cxnSpLocks/>
          </p:cNvCxnSpPr>
          <p:nvPr/>
        </p:nvCxnSpPr>
        <p:spPr>
          <a:xfrm flipH="1">
            <a:off x="2638028" y="2444667"/>
            <a:ext cx="1027456" cy="536936"/>
          </a:xfrm>
          <a:prstGeom prst="straightConnector1">
            <a:avLst/>
          </a:prstGeom>
          <a:ln w="38100">
            <a:solidFill>
              <a:srgbClr val="FFFF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rava linija spajanja sa strelicom 19">
            <a:extLst>
              <a:ext uri="{FF2B5EF4-FFF2-40B4-BE49-F238E27FC236}">
                <a16:creationId xmlns:a16="http://schemas.microsoft.com/office/drawing/2014/main" xmlns="" id="{48410740-17DC-4398-8F6E-79FAEAF35F2B}"/>
              </a:ext>
            </a:extLst>
          </p:cNvPr>
          <p:cNvCxnSpPr>
            <a:cxnSpLocks/>
          </p:cNvCxnSpPr>
          <p:nvPr/>
        </p:nvCxnSpPr>
        <p:spPr>
          <a:xfrm flipH="1">
            <a:off x="5230316" y="2375963"/>
            <a:ext cx="228297" cy="732450"/>
          </a:xfrm>
          <a:prstGeom prst="straightConnector1">
            <a:avLst/>
          </a:prstGeom>
          <a:ln w="38100">
            <a:solidFill>
              <a:srgbClr val="FFFF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rava linija spajanja sa strelicom 21">
            <a:extLst>
              <a:ext uri="{FF2B5EF4-FFF2-40B4-BE49-F238E27FC236}">
                <a16:creationId xmlns:a16="http://schemas.microsoft.com/office/drawing/2014/main" xmlns="" id="{1A4DC277-9B8C-4762-9524-42AB849D9ACF}"/>
              </a:ext>
            </a:extLst>
          </p:cNvPr>
          <p:cNvCxnSpPr>
            <a:cxnSpLocks/>
          </p:cNvCxnSpPr>
          <p:nvPr/>
        </p:nvCxnSpPr>
        <p:spPr>
          <a:xfrm>
            <a:off x="6887802" y="2392150"/>
            <a:ext cx="890500" cy="666238"/>
          </a:xfrm>
          <a:prstGeom prst="straightConnector1">
            <a:avLst/>
          </a:prstGeom>
          <a:ln w="38100">
            <a:solidFill>
              <a:srgbClr val="FFFF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6866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xmlns="" id="{FC158160-4F62-4529-8A61-147E08199F07}"/>
              </a:ext>
            </a:extLst>
          </p:cNvPr>
          <p:cNvSpPr txBox="1"/>
          <p:nvPr/>
        </p:nvSpPr>
        <p:spPr>
          <a:xfrm>
            <a:off x="0" y="-477578"/>
            <a:ext cx="1220676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D6000079-4158-4170-B7A4-22BE029494ED}"/>
              </a:ext>
            </a:extLst>
          </p:cNvPr>
          <p:cNvSpPr txBox="1"/>
          <p:nvPr/>
        </p:nvSpPr>
        <p:spPr>
          <a:xfrm>
            <a:off x="3646140" y="475766"/>
            <a:ext cx="6291823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45 530 – 21 500 = 24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0" lang="sr-Latn-R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AF78EA2E-7D7B-4D83-99C5-6832108A126B}"/>
              </a:ext>
            </a:extLst>
          </p:cNvPr>
          <p:cNvSpPr txBox="1"/>
          <p:nvPr/>
        </p:nvSpPr>
        <p:spPr>
          <a:xfrm>
            <a:off x="86901" y="1536739"/>
            <a:ext cx="118813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(45 530 </a:t>
            </a:r>
            <a:r>
              <a:rPr lang="sr-Cyrl-R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+ 1000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21 500 = 46 530 – 21 500 = </a:t>
            </a:r>
            <a:r>
              <a:rPr lang="sr-Cyrl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25 030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24 030 </a:t>
            </a:r>
            <a:r>
              <a:rPr lang="sr-Cyrl-R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+ 1 000    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kvir za tekst 12">
            <a:extLst>
              <a:ext uri="{FF2B5EF4-FFF2-40B4-BE49-F238E27FC236}">
                <a16:creationId xmlns:a16="http://schemas.microsoft.com/office/drawing/2014/main" xmlns="" id="{2878B5BC-D816-4970-88C7-F441206C994E}"/>
              </a:ext>
            </a:extLst>
          </p:cNvPr>
          <p:cNvSpPr txBox="1"/>
          <p:nvPr/>
        </p:nvSpPr>
        <p:spPr>
          <a:xfrm>
            <a:off x="159545" y="2157480"/>
            <a:ext cx="118813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(45 530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+ 2000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– 21 500 = 47 530 – 21 500 =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26 030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24 030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+ 2 000  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42779D8B-0E37-4EB7-9040-EE3898FCA82B}"/>
              </a:ext>
            </a:extLst>
          </p:cNvPr>
          <p:cNvSpPr txBox="1"/>
          <p:nvPr/>
        </p:nvSpPr>
        <p:spPr>
          <a:xfrm>
            <a:off x="153752" y="4392666"/>
            <a:ext cx="118813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(45 530 </a:t>
            </a:r>
            <a:r>
              <a:rPr lang="sr-Cyrl-R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- 100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– 21 500 = 45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 – 21 500 =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23 </a:t>
            </a:r>
            <a:r>
              <a:rPr lang="sr-Cyrl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24 030 </a:t>
            </a:r>
            <a:r>
              <a:rPr lang="sr-Cyrl-R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100  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Okvir za tekst 16">
            <a:extLst>
              <a:ext uri="{FF2B5EF4-FFF2-40B4-BE49-F238E27FC236}">
                <a16:creationId xmlns:a16="http://schemas.microsoft.com/office/drawing/2014/main" xmlns="" id="{D09E91B3-B4FA-4993-B458-6083D1AA3544}"/>
              </a:ext>
            </a:extLst>
          </p:cNvPr>
          <p:cNvSpPr txBox="1"/>
          <p:nvPr/>
        </p:nvSpPr>
        <p:spPr>
          <a:xfrm>
            <a:off x="162720" y="4988542"/>
            <a:ext cx="114492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(45 530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lang="sr-Cyrl-R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– 21 500 = 45 230 – 21 500 =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23 730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24 030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- 300  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Okvir za tekst 10">
            <a:extLst>
              <a:ext uri="{FF2B5EF4-FFF2-40B4-BE49-F238E27FC236}">
                <a16:creationId xmlns:a16="http://schemas.microsoft.com/office/drawing/2014/main" xmlns="" id="{7E886323-090D-422E-A16D-4CF4BDCCCBDF}"/>
              </a:ext>
            </a:extLst>
          </p:cNvPr>
          <p:cNvSpPr txBox="1"/>
          <p:nvPr/>
        </p:nvSpPr>
        <p:spPr>
          <a:xfrm>
            <a:off x="81360" y="2858238"/>
            <a:ext cx="11881320" cy="53553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умањеник повећамо за неки број, разлика се повећа за тај број.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kvir za tekst 14">
            <a:extLst>
              <a:ext uri="{FF2B5EF4-FFF2-40B4-BE49-F238E27FC236}">
                <a16:creationId xmlns:a16="http://schemas.microsoft.com/office/drawing/2014/main" xmlns="" id="{13995C68-E94F-4458-99CB-FEDAB62BAD1F}"/>
              </a:ext>
            </a:extLst>
          </p:cNvPr>
          <p:cNvSpPr txBox="1"/>
          <p:nvPr/>
        </p:nvSpPr>
        <p:spPr>
          <a:xfrm>
            <a:off x="162720" y="5801098"/>
            <a:ext cx="11881320" cy="53553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умањеник смањимо за неки број, разлика се смањи за тај број.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50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6" grpId="0"/>
      <p:bldP spid="17" grpId="0"/>
      <p:bldP spid="11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xmlns="" id="{FC158160-4F62-4529-8A61-147E08199F07}"/>
              </a:ext>
            </a:extLst>
          </p:cNvPr>
          <p:cNvSpPr txBox="1"/>
          <p:nvPr/>
        </p:nvSpPr>
        <p:spPr>
          <a:xfrm>
            <a:off x="0" y="-477578"/>
            <a:ext cx="1220676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D6000079-4158-4170-B7A4-22BE029494ED}"/>
              </a:ext>
            </a:extLst>
          </p:cNvPr>
          <p:cNvSpPr txBox="1"/>
          <p:nvPr/>
        </p:nvSpPr>
        <p:spPr>
          <a:xfrm>
            <a:off x="162720" y="475766"/>
            <a:ext cx="11692332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35. На основу својства разлике и тачне једнакости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345 038 – 25 456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319 582,</a:t>
            </a:r>
            <a:endParaRPr kumimoji="0" lang="sr-Latn-R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42779D8B-0E37-4EB7-9040-EE3898FCA82B}"/>
              </a:ext>
            </a:extLst>
          </p:cNvPr>
          <p:cNvSpPr txBox="1"/>
          <p:nvPr/>
        </p:nvSpPr>
        <p:spPr>
          <a:xfrm>
            <a:off x="306864" y="1900594"/>
            <a:ext cx="118813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sr-Cyrl-RS" sz="32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зрачунај</a:t>
            </a:r>
            <a:r>
              <a:rPr kumimoji="0" lang="sr-Cyrl-RS" sz="3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усмено  и напиши резултат:</a:t>
            </a:r>
            <a:r>
              <a:rPr kumimoji="0" lang="sr-Cyrl-R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46B68070-FB82-4117-A321-0716581E709C}"/>
              </a:ext>
            </a:extLst>
          </p:cNvPr>
          <p:cNvSpPr txBox="1"/>
          <p:nvPr/>
        </p:nvSpPr>
        <p:spPr>
          <a:xfrm>
            <a:off x="-26268" y="2795304"/>
            <a:ext cx="50405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а) (345 038 + 18) – 25 456 =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99B85FE4-1630-4F12-931B-8BDEBFA2045C}"/>
              </a:ext>
            </a:extLst>
          </p:cNvPr>
          <p:cNvSpPr txBox="1"/>
          <p:nvPr/>
        </p:nvSpPr>
        <p:spPr>
          <a:xfrm>
            <a:off x="4798268" y="2743138"/>
            <a:ext cx="16561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319 600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Okvir za tekst 4">
            <a:extLst>
              <a:ext uri="{FF2B5EF4-FFF2-40B4-BE49-F238E27FC236}">
                <a16:creationId xmlns:a16="http://schemas.microsoft.com/office/drawing/2014/main" xmlns="" id="{8B6AE434-7668-4679-B0B9-F9EE60079310}"/>
              </a:ext>
            </a:extLst>
          </p:cNvPr>
          <p:cNvSpPr txBox="1"/>
          <p:nvPr/>
        </p:nvSpPr>
        <p:spPr>
          <a:xfrm>
            <a:off x="0" y="3380079"/>
            <a:ext cx="41501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346 038 – 25 456 =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E18AA993-EB7F-431A-B327-5E1D322E68D3}"/>
              </a:ext>
            </a:extLst>
          </p:cNvPr>
          <p:cNvSpPr txBox="1"/>
          <p:nvPr/>
        </p:nvSpPr>
        <p:spPr>
          <a:xfrm>
            <a:off x="3754152" y="3358495"/>
            <a:ext cx="16561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320 582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Okvir za tekst 18">
            <a:extLst>
              <a:ext uri="{FF2B5EF4-FFF2-40B4-BE49-F238E27FC236}">
                <a16:creationId xmlns:a16="http://schemas.microsoft.com/office/drawing/2014/main" xmlns="" id="{488A79A2-8043-4D81-9480-B5C556D1D38D}"/>
              </a:ext>
            </a:extLst>
          </p:cNvPr>
          <p:cNvSpPr txBox="1"/>
          <p:nvPr/>
        </p:nvSpPr>
        <p:spPr>
          <a:xfrm>
            <a:off x="-26268" y="4281513"/>
            <a:ext cx="50405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(345 038 –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82) –  25 456 =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Okvir za tekst 22">
            <a:extLst>
              <a:ext uri="{FF2B5EF4-FFF2-40B4-BE49-F238E27FC236}">
                <a16:creationId xmlns:a16="http://schemas.microsoft.com/office/drawing/2014/main" xmlns="" id="{240B63D4-C99F-40E9-B335-9C2DDE063FCA}"/>
              </a:ext>
            </a:extLst>
          </p:cNvPr>
          <p:cNvSpPr txBox="1"/>
          <p:nvPr/>
        </p:nvSpPr>
        <p:spPr>
          <a:xfrm>
            <a:off x="4789123" y="4281513"/>
            <a:ext cx="16561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319 500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Okvir za tekst 24">
            <a:extLst>
              <a:ext uri="{FF2B5EF4-FFF2-40B4-BE49-F238E27FC236}">
                <a16:creationId xmlns:a16="http://schemas.microsoft.com/office/drawing/2014/main" xmlns="" id="{979D4856-3482-4821-9690-64DE9955E128}"/>
              </a:ext>
            </a:extLst>
          </p:cNvPr>
          <p:cNvSpPr txBox="1"/>
          <p:nvPr/>
        </p:nvSpPr>
        <p:spPr>
          <a:xfrm>
            <a:off x="54294" y="4856586"/>
            <a:ext cx="41501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344 038 – 25 456 =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" name="Okvir za tekst 26">
            <a:extLst>
              <a:ext uri="{FF2B5EF4-FFF2-40B4-BE49-F238E27FC236}">
                <a16:creationId xmlns:a16="http://schemas.microsoft.com/office/drawing/2014/main" xmlns="" id="{737C3CE2-22E5-4C41-8CB5-F30BB9CC9B65}"/>
              </a:ext>
            </a:extLst>
          </p:cNvPr>
          <p:cNvSpPr txBox="1"/>
          <p:nvPr/>
        </p:nvSpPr>
        <p:spPr>
          <a:xfrm>
            <a:off x="3754152" y="4844704"/>
            <a:ext cx="16561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318 582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81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3" grpId="0"/>
      <p:bldP spid="4" grpId="0"/>
      <p:bldP spid="5" grpId="0"/>
      <p:bldP spid="9" grpId="0"/>
      <p:bldP spid="19" grpId="0"/>
      <p:bldP spid="23" grpId="0"/>
      <p:bldP spid="25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xmlns="" id="{FC158160-4F62-4529-8A61-147E08199F07}"/>
              </a:ext>
            </a:extLst>
          </p:cNvPr>
          <p:cNvSpPr txBox="1"/>
          <p:nvPr/>
        </p:nvSpPr>
        <p:spPr>
          <a:xfrm>
            <a:off x="0" y="-477578"/>
            <a:ext cx="1220676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D6000079-4158-4170-B7A4-22BE029494ED}"/>
              </a:ext>
            </a:extLst>
          </p:cNvPr>
          <p:cNvSpPr txBox="1"/>
          <p:nvPr/>
        </p:nvSpPr>
        <p:spPr>
          <a:xfrm>
            <a:off x="162720" y="475766"/>
            <a:ext cx="1169233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36. </a:t>
            </a:r>
          </a:p>
        </p:txBody>
      </p:sp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42779D8B-0E37-4EB7-9040-EE3898FCA82B}"/>
              </a:ext>
            </a:extLst>
          </p:cNvPr>
          <p:cNvSpPr txBox="1"/>
          <p:nvPr/>
        </p:nvSpPr>
        <p:spPr>
          <a:xfrm>
            <a:off x="1127551" y="438468"/>
            <a:ext cx="7727030" cy="1578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Нека је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RS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sr-Latn-RS" sz="3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  = 11 458,  m, n 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ꞓ</a:t>
            </a:r>
            <a:r>
              <a:rPr lang="en-US" sz="3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46B68070-FB82-4117-A321-0716581E709C}"/>
              </a:ext>
            </a:extLst>
          </p:cNvPr>
          <p:cNvSpPr txBox="1"/>
          <p:nvPr/>
        </p:nvSpPr>
        <p:spPr>
          <a:xfrm>
            <a:off x="658382" y="2343792"/>
            <a:ext cx="1076462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sr-Cyrl-R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ристећи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претходним својством разлике, израчунај усмено и запиши само резултат.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99B85FE4-1630-4F12-931B-8BDEBFA2045C}"/>
              </a:ext>
            </a:extLst>
          </p:cNvPr>
          <p:cNvSpPr txBox="1"/>
          <p:nvPr/>
        </p:nvSpPr>
        <p:spPr>
          <a:xfrm>
            <a:off x="3934172" y="3572068"/>
            <a:ext cx="4392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11 458 + 3 400 = </a:t>
            </a:r>
            <a:r>
              <a:rPr lang="sr-Cyrl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14 858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Okvir za tekst 4">
            <a:extLst>
              <a:ext uri="{FF2B5EF4-FFF2-40B4-BE49-F238E27FC236}">
                <a16:creationId xmlns:a16="http://schemas.microsoft.com/office/drawing/2014/main" xmlns="" id="{8B6AE434-7668-4679-B0B9-F9EE60079310}"/>
              </a:ext>
            </a:extLst>
          </p:cNvPr>
          <p:cNvSpPr txBox="1"/>
          <p:nvPr/>
        </p:nvSpPr>
        <p:spPr>
          <a:xfrm>
            <a:off x="3620550" y="4073253"/>
            <a:ext cx="50661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11 458 + 1 542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13</a:t>
            </a:r>
            <a:r>
              <a:rPr kumimoji="0" lang="sr-Cyrl-RS" sz="3200" b="0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000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E18AA993-EB7F-431A-B327-5E1D322E68D3}"/>
              </a:ext>
            </a:extLst>
          </p:cNvPr>
          <p:cNvSpPr txBox="1"/>
          <p:nvPr/>
        </p:nvSpPr>
        <p:spPr>
          <a:xfrm>
            <a:off x="3918858" y="5207228"/>
            <a:ext cx="54159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11 458 – 458 = </a:t>
            </a:r>
            <a:r>
              <a:rPr lang="sr-Cyrl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11 000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Okvir za tekst 18">
            <a:extLst>
              <a:ext uri="{FF2B5EF4-FFF2-40B4-BE49-F238E27FC236}">
                <a16:creationId xmlns:a16="http://schemas.microsoft.com/office/drawing/2014/main" xmlns="" id="{488A79A2-8043-4D81-9480-B5C556D1D38D}"/>
              </a:ext>
            </a:extLst>
          </p:cNvPr>
          <p:cNvSpPr txBox="1"/>
          <p:nvPr/>
        </p:nvSpPr>
        <p:spPr>
          <a:xfrm>
            <a:off x="715940" y="3576554"/>
            <a:ext cx="34120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а) (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+ 3 400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n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Okvir za tekst 22">
            <a:extLst>
              <a:ext uri="{FF2B5EF4-FFF2-40B4-BE49-F238E27FC236}">
                <a16:creationId xmlns:a16="http://schemas.microsoft.com/office/drawing/2014/main" xmlns="" id="{240B63D4-C99F-40E9-B335-9C2DDE063FCA}"/>
              </a:ext>
            </a:extLst>
          </p:cNvPr>
          <p:cNvSpPr txBox="1"/>
          <p:nvPr/>
        </p:nvSpPr>
        <p:spPr>
          <a:xfrm flipH="1">
            <a:off x="3934172" y="5700469"/>
            <a:ext cx="46085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11 458 – 1 000 = </a:t>
            </a:r>
            <a:r>
              <a:rPr lang="sr-Cyrl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10 458  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Pravougaonik 1">
            <a:extLst>
              <a:ext uri="{FF2B5EF4-FFF2-40B4-BE49-F238E27FC236}">
                <a16:creationId xmlns:a16="http://schemas.microsoft.com/office/drawing/2014/main" xmlns="" id="{6438C2E4-0AAC-4909-930B-E7B56C4ED779}"/>
              </a:ext>
            </a:extLst>
          </p:cNvPr>
          <p:cNvSpPr/>
          <p:nvPr/>
        </p:nvSpPr>
        <p:spPr>
          <a:xfrm>
            <a:off x="362003" y="478687"/>
            <a:ext cx="691849" cy="58477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kvir za tekst 9">
            <a:extLst>
              <a:ext uri="{FF2B5EF4-FFF2-40B4-BE49-F238E27FC236}">
                <a16:creationId xmlns:a16="http://schemas.microsoft.com/office/drawing/2014/main" xmlns="" id="{C0F0EB19-4106-4B01-8B96-FD6E5981B2D5}"/>
              </a:ext>
            </a:extLst>
          </p:cNvPr>
          <p:cNvSpPr txBox="1"/>
          <p:nvPr/>
        </p:nvSpPr>
        <p:spPr>
          <a:xfrm>
            <a:off x="742952" y="4103805"/>
            <a:ext cx="35512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+ 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1 542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n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Okvir za tekst 10">
            <a:extLst>
              <a:ext uri="{FF2B5EF4-FFF2-40B4-BE49-F238E27FC236}">
                <a16:creationId xmlns:a16="http://schemas.microsoft.com/office/drawing/2014/main" xmlns="" id="{13AEF667-0309-489C-9FA6-6052FB89F80D}"/>
              </a:ext>
            </a:extLst>
          </p:cNvPr>
          <p:cNvSpPr txBox="1"/>
          <p:nvPr/>
        </p:nvSpPr>
        <p:spPr>
          <a:xfrm>
            <a:off x="657132" y="5196449"/>
            <a:ext cx="37052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(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458)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n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Okvir za tekst 11">
            <a:extLst>
              <a:ext uri="{FF2B5EF4-FFF2-40B4-BE49-F238E27FC236}">
                <a16:creationId xmlns:a16="http://schemas.microsoft.com/office/drawing/2014/main" xmlns="" id="{994941D5-B1D9-44D7-A549-240BEBBC9D65}"/>
              </a:ext>
            </a:extLst>
          </p:cNvPr>
          <p:cNvSpPr txBox="1"/>
          <p:nvPr/>
        </p:nvSpPr>
        <p:spPr>
          <a:xfrm>
            <a:off x="658382" y="5707897"/>
            <a:ext cx="35512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- 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000)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n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0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3" grpId="0"/>
      <p:bldP spid="4" grpId="0"/>
      <p:bldP spid="5" grpId="0"/>
      <p:bldP spid="9" grpId="0"/>
      <p:bldP spid="19" grpId="0"/>
      <p:bldP spid="23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xmlns="" id="{FC158160-4F62-4529-8A61-147E08199F07}"/>
              </a:ext>
            </a:extLst>
          </p:cNvPr>
          <p:cNvSpPr txBox="1"/>
          <p:nvPr/>
        </p:nvSpPr>
        <p:spPr>
          <a:xfrm>
            <a:off x="333772" y="116632"/>
            <a:ext cx="1152128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самостални рад</a:t>
            </a:r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kvir za tekst 4">
            <a:extLst>
              <a:ext uri="{FF2B5EF4-FFF2-40B4-BE49-F238E27FC236}">
                <a16:creationId xmlns:a16="http://schemas.microsoft.com/office/drawing/2014/main" xmlns="" id="{94E5A349-B025-421D-877D-922AC93F4A03}"/>
              </a:ext>
            </a:extLst>
          </p:cNvPr>
          <p:cNvSpPr txBox="1"/>
          <p:nvPr/>
        </p:nvSpPr>
        <p:spPr>
          <a:xfrm>
            <a:off x="3189550" y="1772816"/>
            <a:ext cx="1918489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kumimoji="0" lang="sr-Latn-RS" sz="3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sr-Latn-R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5F7C40D2-900A-41D0-A0E6-8AC17B705D5A}"/>
              </a:ext>
            </a:extLst>
          </p:cNvPr>
          <p:cNvSpPr txBox="1"/>
          <p:nvPr/>
        </p:nvSpPr>
        <p:spPr>
          <a:xfrm>
            <a:off x="354024" y="1772816"/>
            <a:ext cx="2572036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</a:t>
            </a: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атак</a:t>
            </a:r>
            <a:r>
              <a:rPr kumimoji="0" lang="sr-Latn-R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E0EE5215-C919-4F77-8FE9-F90C7AB42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2524" y="2204864"/>
            <a:ext cx="4517835" cy="4206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48796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367</Words>
  <Application>Microsoft Office PowerPoint</Application>
  <PresentationFormat>Custom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Chalkboard 16x9</vt:lpstr>
      <vt:lpstr>Зависност разлике од промјене умањеника 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РЈЕШАВАЊЕ ЗАДАТАКА САСТАВЉАЊЕМ ИЗРАЗА</dc:title>
  <dc:creator>marina_uciteljica@yahoo.com</dc:creator>
  <cp:lastModifiedBy>COMPAQ</cp:lastModifiedBy>
  <cp:revision>69</cp:revision>
  <dcterms:created xsi:type="dcterms:W3CDTF">2020-05-22T22:05:26Z</dcterms:created>
  <dcterms:modified xsi:type="dcterms:W3CDTF">2020-11-03T21:55:16Z</dcterms:modified>
</cp:coreProperties>
</file>