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E274D-9561-458A-A5D0-AA05A5285604}" type="datetimeFigureOut">
              <a:rPr lang="en-US" smtClean="0"/>
              <a:pPr/>
              <a:t>11/17/2020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42361-7A9C-48CF-BE3A-D7E2D3BDA4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дск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894" y="0"/>
            <a:ext cx="9170894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3528" y="1484784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5400" dirty="0" smtClean="0">
                <a:solidFill>
                  <a:schemeClr val="bg1"/>
                </a:solidFill>
              </a:rPr>
              <a:t>САБИРАЊЕ И ОДУЗИМАЊЕ ТРОЦИФРЕНИХ И ДВОЦИФРЕНИХ БРОЈЕВА</a:t>
            </a:r>
          </a:p>
          <a:p>
            <a:pPr algn="ctr"/>
            <a:r>
              <a:rPr lang="sr-Cyrl-BA" sz="5400" dirty="0" smtClean="0">
                <a:solidFill>
                  <a:schemeClr val="bg1"/>
                </a:solidFill>
              </a:rPr>
              <a:t>-ТЕКСТУАЛНИ ЗАДАЦИ-</a:t>
            </a:r>
            <a:endParaRPr lang="en-US" sz="5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дск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894" y="0"/>
            <a:ext cx="917089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404664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1. У једној школи је 436 дјечака. Дјевојчица је за 68 више. Колико је дјевојчица у тој школи?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3212976"/>
            <a:ext cx="79208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У тој школи је 504 дјевојчица.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99592" y="2060848"/>
            <a:ext cx="3456384" cy="10081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3200" dirty="0" smtClean="0">
                <a:solidFill>
                  <a:schemeClr val="tx1"/>
                </a:solidFill>
              </a:rPr>
              <a:t>436 + 68=504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дск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894" y="0"/>
            <a:ext cx="917089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67544" y="404664"/>
            <a:ext cx="79928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2. Први сабирак је највећи број који се пише помоћу цифара 3, 6 и 4, а други сабирак је највећи двоцифрени број. Израчунај збир.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429000"/>
            <a:ext cx="83529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3. Трговац је набавио 184 литре уља. Продао је 43 литре. Колико уља му је остало?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83568" y="2276872"/>
            <a:ext cx="3528392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3200" dirty="0" smtClean="0"/>
              <a:t> 643 + 99=742</a:t>
            </a:r>
            <a:endParaRPr lang="en-US" sz="3200" dirty="0"/>
          </a:p>
        </p:txBody>
      </p:sp>
      <p:sp>
        <p:nvSpPr>
          <p:cNvPr id="10" name="Rounded Rectangle 9"/>
          <p:cNvSpPr/>
          <p:nvPr/>
        </p:nvSpPr>
        <p:spPr>
          <a:xfrm>
            <a:off x="683568" y="4725144"/>
            <a:ext cx="3528392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3200" dirty="0" smtClean="0">
                <a:solidFill>
                  <a:schemeClr val="tx1"/>
                </a:solidFill>
              </a:rPr>
              <a:t>184 – 43=141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83568" y="5877272"/>
            <a:ext cx="5976664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3200" dirty="0" smtClean="0">
                <a:solidFill>
                  <a:schemeClr val="tx1"/>
                </a:solidFill>
              </a:rPr>
              <a:t>Остало му је 141 литра уља.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  <p:bldP spid="8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дск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894" y="0"/>
            <a:ext cx="917089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520" y="620688"/>
            <a:ext cx="842493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4. У једној школској библиотеци има 428 књига. Једног дана су ученици другог разреда подигли 65 књига, а ученици трећег разреда вратили 98 књига. Колико је књига тог дана остало у библиотеци?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9552" y="3933056"/>
            <a:ext cx="7272808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3200" dirty="0" smtClean="0">
                <a:solidFill>
                  <a:schemeClr val="tx1"/>
                </a:solidFill>
              </a:rPr>
              <a:t>(428 – 65) + 98=363 + 98=461</a:t>
            </a:r>
            <a:endParaRPr lang="en-US" sz="32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39552" y="5301208"/>
            <a:ext cx="7272808" cy="10801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3200" dirty="0" smtClean="0">
                <a:solidFill>
                  <a:schemeClr val="tx1"/>
                </a:solidFill>
              </a:rPr>
              <a:t>У библиотеци је остала 461 књига.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дск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894" y="0"/>
            <a:ext cx="917089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1560" y="548680"/>
            <a:ext cx="79563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200" dirty="0" smtClean="0">
                <a:solidFill>
                  <a:schemeClr val="bg1"/>
                </a:solidFill>
              </a:rPr>
              <a:t>5. </a:t>
            </a:r>
            <a:r>
              <a:rPr lang="sr-Cyrl-BA" sz="3200" dirty="0" smtClean="0">
                <a:solidFill>
                  <a:schemeClr val="bg1"/>
                </a:solidFill>
              </a:rPr>
              <a:t>Маја </a:t>
            </a:r>
            <a:r>
              <a:rPr lang="sr-Cyrl-BA" sz="3200" dirty="0" smtClean="0">
                <a:solidFill>
                  <a:schemeClr val="bg1"/>
                </a:solidFill>
              </a:rPr>
              <a:t>има 185 КМ, а њен брат Лазар 90 КМ мање од ње. Телефон који желе да купе кошта онолико колико њих двоје имају новца заједно. Колико кошта телефон?</a:t>
            </a: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3" descr="b061a558c30a01725184fc5ae52b207f_preview_rev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1" y="2492897"/>
            <a:ext cx="1440160" cy="1440160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>
            <a:off x="1619672" y="2852936"/>
            <a:ext cx="3312368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800" dirty="0" smtClean="0">
                <a:solidFill>
                  <a:schemeClr val="tx1"/>
                </a:solidFill>
              </a:rPr>
              <a:t>Маја</a:t>
            </a:r>
            <a:r>
              <a:rPr lang="sr-Cyrl-BA" sz="2800" dirty="0" smtClean="0">
                <a:solidFill>
                  <a:schemeClr val="tx1"/>
                </a:solidFill>
              </a:rPr>
              <a:t>: 185 КМ</a:t>
            </a:r>
            <a:endParaRPr lang="en-US" sz="2800" dirty="0">
              <a:solidFill>
                <a:schemeClr val="tx1"/>
              </a:solidFill>
            </a:endParaRPr>
          </a:p>
        </p:txBody>
      </p:sp>
      <p:pic>
        <p:nvPicPr>
          <p:cNvPr id="8" name="Picture 7" descr="c531d39f0f055c3f4f77f6af4321fdf1_preview_rev_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717032"/>
            <a:ext cx="1331640" cy="1331640"/>
          </a:xfrm>
          <a:prstGeom prst="rect">
            <a:avLst/>
          </a:prstGeom>
        </p:spPr>
      </p:pic>
      <p:sp>
        <p:nvSpPr>
          <p:cNvPr id="9" name="Rounded Rectangle 8"/>
          <p:cNvSpPr/>
          <p:nvPr/>
        </p:nvSpPr>
        <p:spPr>
          <a:xfrm>
            <a:off x="1619672" y="3933056"/>
            <a:ext cx="3888432" cy="72008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800" dirty="0" smtClean="0">
                <a:solidFill>
                  <a:schemeClr val="tx1"/>
                </a:solidFill>
              </a:rPr>
              <a:t>Лазар</a:t>
            </a:r>
            <a:r>
              <a:rPr lang="sr-Cyrl-BA" sz="2800" smtClean="0">
                <a:solidFill>
                  <a:schemeClr val="tx1"/>
                </a:solidFill>
              </a:rPr>
              <a:t>: 185 - </a:t>
            </a:r>
            <a:r>
              <a:rPr lang="sr-Cyrl-BA" sz="2800" dirty="0" smtClean="0">
                <a:solidFill>
                  <a:schemeClr val="tx1"/>
                </a:solidFill>
              </a:rPr>
              <a:t>90=95 КМ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3528" y="5517232"/>
            <a:ext cx="4320480" cy="86409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800" dirty="0" smtClean="0"/>
              <a:t>Заједно: 185 + 95=280 КМ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4716016" y="5517232"/>
            <a:ext cx="4211960" cy="90872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r-Cyrl-BA" sz="2800" dirty="0" smtClean="0"/>
              <a:t>О:Телефон кошта 280 КМ.</a:t>
            </a:r>
            <a:endParaRPr lang="en-US" sz="28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  <p:bldP spid="9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дскд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6894" y="0"/>
            <a:ext cx="917089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827584" y="332656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5400" dirty="0" smtClean="0">
                <a:solidFill>
                  <a:schemeClr val="bg1"/>
                </a:solidFill>
              </a:rPr>
              <a:t>УЖИВАЈТЕ ТОКОМ ВИКЕНДА!</a:t>
            </a:r>
            <a:endParaRPr lang="en-US" sz="5400" dirty="0">
              <a:solidFill>
                <a:schemeClr val="bg1"/>
              </a:solidFill>
            </a:endParaRPr>
          </a:p>
        </p:txBody>
      </p:sp>
      <p:pic>
        <p:nvPicPr>
          <p:cNvPr id="4" name="Picture 3" descr="4db0698bef357f7783b0d26d697fe6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35696" y="2204864"/>
            <a:ext cx="6336704" cy="465313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218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Comm</dc:creator>
  <cp:lastModifiedBy>Comm</cp:lastModifiedBy>
  <cp:revision>10</cp:revision>
  <dcterms:created xsi:type="dcterms:W3CDTF">2020-11-12T18:38:11Z</dcterms:created>
  <dcterms:modified xsi:type="dcterms:W3CDTF">2020-11-17T16:02:21Z</dcterms:modified>
</cp:coreProperties>
</file>