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75" r:id="rId2"/>
    <p:sldId id="276" r:id="rId3"/>
    <p:sldId id="283" r:id="rId4"/>
    <p:sldId id="287" r:id="rId5"/>
    <p:sldId id="288" r:id="rId6"/>
    <p:sldId id="286" r:id="rId7"/>
    <p:sldId id="280" r:id="rId8"/>
    <p:sldId id="281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9966"/>
    <a:srgbClr val="996633"/>
    <a:srgbClr val="3399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r-Latn-CS" smtClean="0"/>
              <a:t>Kliknite i uredite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74714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4103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770612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5395245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11430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471491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olone sli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50852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18019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916211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10100" y="1828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10100" y="3733800"/>
            <a:ext cx="3771900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CD229-8B48-4214-B6C1-06E54D4EBB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63290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36898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077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5690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628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42494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4134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96527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r-Latn-CS" smtClean="0"/>
              <a:t>Kliknite na ikonu i dodajte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r-Latn-CS" smtClean="0"/>
              <a:t>Kliknite i uredite tekst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856684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r-Latn-CS" smtClean="0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CS" smtClean="0"/>
              <a:t>Kliknite i uredite tekst</a:t>
            </a:r>
          </a:p>
          <a:p>
            <a:pPr lvl="1"/>
            <a:r>
              <a:rPr lang="sr-Latn-CS" smtClean="0"/>
              <a:t>Drugi nivo</a:t>
            </a:r>
          </a:p>
          <a:p>
            <a:pPr lvl="2"/>
            <a:r>
              <a:rPr lang="sr-Latn-CS" smtClean="0"/>
              <a:t>Treći nivo</a:t>
            </a:r>
          </a:p>
          <a:p>
            <a:pPr lvl="3"/>
            <a:r>
              <a:rPr lang="sr-Latn-CS" smtClean="0"/>
              <a:t>Četvrti nivo</a:t>
            </a:r>
          </a:p>
          <a:p>
            <a:pPr lvl="4"/>
            <a:r>
              <a:rPr lang="sr-Latn-CS" smtClean="0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82A1D78-9DC6-4D4A-BB72-6BAE8A243A5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657998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  <p:sldLayoutId id="2147483713" r:id="rId17"/>
    <p:sldLayoutId id="2147483714" r:id="rId18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371600" y="1752600"/>
            <a:ext cx="6934200" cy="2032000"/>
          </a:xfrm>
        </p:spPr>
        <p:txBody>
          <a:bodyPr>
            <a:noAutofit/>
          </a:bodyPr>
          <a:lstStyle/>
          <a:p>
            <a:pPr algn="ctr"/>
            <a:r>
              <a:rPr lang="sr-Cyrl-BA" sz="44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ЈЕДНАЧИНЕ СА НЕПОЗНАТИМ САБИРКОМ</a:t>
            </a:r>
            <a:endParaRPr lang="sr-Latn-CS" sz="4400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3730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1"/>
          </p:nvPr>
        </p:nvSpPr>
        <p:spPr>
          <a:xfrm>
            <a:off x="381000" y="2438400"/>
            <a:ext cx="8298722" cy="19050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sr-Cyrl-BA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Данас </a:t>
            </a:r>
            <a:r>
              <a:rPr lang="sr-Cyrl-BA" sz="32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ћемо научити како рачунамо непознати сабирак, а такође ћемо </a:t>
            </a:r>
            <a:r>
              <a:rPr lang="sr-Cyrl-BA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поновити како обиљежавамо непознати број.</a:t>
            </a:r>
            <a:endParaRPr lang="sr-Latn-CS" sz="3200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1523999" y="533400"/>
            <a:ext cx="71211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ДАНАС ЋЕМО НАУЧИТИ !!!</a:t>
            </a:r>
            <a:endParaRPr lang="sr-Latn-C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59190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kvir za tekst 4"/>
          <p:cNvSpPr txBox="1"/>
          <p:nvPr/>
        </p:nvSpPr>
        <p:spPr>
          <a:xfrm>
            <a:off x="227463" y="457200"/>
            <a:ext cx="8534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Непознати број најчешће се обиљежава симболом </a:t>
            </a:r>
            <a:r>
              <a:rPr lang="sr-Cyrl-B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</a:t>
            </a:r>
            <a:r>
              <a:rPr lang="sr-Cyrl-BA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али </a:t>
            </a:r>
            <a:r>
              <a:rPr lang="sr-Cyrl-BA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може и </a:t>
            </a:r>
            <a:r>
              <a:rPr lang="sr-Cyrl-BA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другим словима </a:t>
            </a:r>
            <a:r>
              <a:rPr lang="sr-Cyrl-BA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а, б, в, …)</a:t>
            </a:r>
            <a:r>
              <a:rPr lang="sr-Cyrl-BA" sz="28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Latn-CS" sz="2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kvir za tekst 5"/>
          <p:cNvSpPr txBox="1"/>
          <p:nvPr/>
        </p:nvSpPr>
        <p:spPr>
          <a:xfrm>
            <a:off x="304800" y="2438400"/>
            <a:ext cx="391008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sr-Cyrl-BA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римјер </a:t>
            </a:r>
            <a:r>
              <a:rPr lang="sr-Cyrl-BA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једначине са непознатим сабирком :</a:t>
            </a:r>
            <a:endParaRPr lang="sr-Latn-C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Okvir za tekst 3"/>
          <p:cNvSpPr txBox="1"/>
          <p:nvPr/>
        </p:nvSpPr>
        <p:spPr>
          <a:xfrm>
            <a:off x="227463" y="4876800"/>
            <a:ext cx="8534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примјеру видимо да непознати сабирак рачунамо тако што од збира одузмемо познати сабирак.</a:t>
            </a:r>
            <a:endParaRPr lang="sr-Latn-C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Pravougaonik 1"/>
          <p:cNvSpPr/>
          <p:nvPr/>
        </p:nvSpPr>
        <p:spPr>
          <a:xfrm>
            <a:off x="4876800" y="2968020"/>
            <a:ext cx="388506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х = 60 – 25</a:t>
            </a:r>
          </a:p>
          <a:p>
            <a:pPr algn="ctr"/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х </a:t>
            </a: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BA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</p:txBody>
      </p:sp>
      <p:sp>
        <p:nvSpPr>
          <p:cNvPr id="3" name="Pravougaonik 2"/>
          <p:cNvSpPr/>
          <p:nvPr/>
        </p:nvSpPr>
        <p:spPr>
          <a:xfrm>
            <a:off x="6400800" y="2442746"/>
            <a:ext cx="208262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+ х = 60</a:t>
            </a:r>
            <a:endParaRPr lang="sr-Latn-C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Pravougaonik 6"/>
          <p:cNvSpPr/>
          <p:nvPr/>
        </p:nvSpPr>
        <p:spPr>
          <a:xfrm>
            <a:off x="4554904" y="4050739"/>
            <a:ext cx="41921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 : 25 + 35 =</a:t>
            </a:r>
            <a:r>
              <a:rPr lang="sr-Cyrl-BA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sr-Latn-C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197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  <p:bldP spid="2" grpId="0"/>
      <p:bldP spid="3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228600" y="1066800"/>
            <a:ext cx="87630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Исто правило би </a:t>
            </a:r>
            <a:r>
              <a:rPr lang="sr-Cyrl-BA" sz="3200" dirty="0" err="1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вриједило</a:t>
            </a:r>
            <a:r>
              <a:rPr lang="sr-Cyrl-BA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за случај да је непознати сабирак на првом мјесту !</a:t>
            </a:r>
          </a:p>
          <a:p>
            <a:pPr algn="ctr"/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</a:p>
          <a:p>
            <a:pPr algn="ctr"/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х + 25 </a:t>
            </a: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60</a:t>
            </a:r>
            <a:endParaRPr lang="sr-Latn-C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х </a:t>
            </a: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60 – 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</a:p>
          <a:p>
            <a:pPr algn="just"/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х </a:t>
            </a: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BA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</a:t>
            </a:r>
          </a:p>
          <a:p>
            <a:pPr algn="ctr"/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 : 25 + 35 =</a:t>
            </a:r>
            <a:r>
              <a:rPr lang="sr-Cyrl-BA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60</a:t>
            </a:r>
            <a:endParaRPr lang="sr-Latn-CS" sz="3200" dirty="0" smtClean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sr-Latn-C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Okvir za tekst 4"/>
          <p:cNvSpPr txBox="1"/>
          <p:nvPr/>
        </p:nvSpPr>
        <p:spPr>
          <a:xfrm>
            <a:off x="228600" y="5257800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КРАЈУ СВАКЕ ЈЕДНАЧИНЕ РАДИ СЕ ПРОВЈЕРА !!!</a:t>
            </a:r>
            <a:endParaRPr lang="sr-Latn-C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628097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kvir za tekst 3"/>
          <p:cNvSpPr txBox="1"/>
          <p:nvPr/>
        </p:nvSpPr>
        <p:spPr>
          <a:xfrm>
            <a:off x="2097206" y="5334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Вјежбаћемо на сљедећим примјерима :</a:t>
            </a:r>
            <a:endParaRPr lang="sr-Latn-C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Pravougaonik 4"/>
          <p:cNvSpPr/>
          <p:nvPr/>
        </p:nvSpPr>
        <p:spPr>
          <a:xfrm>
            <a:off x="1752600" y="2776546"/>
            <a:ext cx="20574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BA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</a:t>
            </a:r>
          </a:p>
        </p:txBody>
      </p:sp>
      <p:sp>
        <p:nvSpPr>
          <p:cNvPr id="6" name="Pravougaonik 5"/>
          <p:cNvSpPr/>
          <p:nvPr/>
        </p:nvSpPr>
        <p:spPr>
          <a:xfrm>
            <a:off x="1752600" y="5258136"/>
            <a:ext cx="20335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BA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</a:t>
            </a:r>
          </a:p>
        </p:txBody>
      </p:sp>
      <p:sp>
        <p:nvSpPr>
          <p:cNvPr id="7" name="Okvir za tekst 6"/>
          <p:cNvSpPr txBox="1"/>
          <p:nvPr/>
        </p:nvSpPr>
        <p:spPr>
          <a:xfrm>
            <a:off x="381000" y="1219200"/>
            <a:ext cx="7010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3200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непознати сабирак !</a:t>
            </a:r>
            <a:endParaRPr lang="sr-Latn-C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Pravougaonik 7"/>
          <p:cNvSpPr/>
          <p:nvPr/>
        </p:nvSpPr>
        <p:spPr>
          <a:xfrm>
            <a:off x="1878609" y="1874488"/>
            <a:ext cx="22878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18 + 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</a:t>
            </a:r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42</a:t>
            </a:r>
            <a:endParaRPr lang="sr-Latn-C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ravougaonik 8"/>
          <p:cNvSpPr/>
          <p:nvPr/>
        </p:nvSpPr>
        <p:spPr>
          <a:xfrm>
            <a:off x="2022028" y="4343400"/>
            <a:ext cx="21852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х + 31 = 58</a:t>
            </a:r>
            <a:endParaRPr lang="sr-Latn-C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Pravougaonik 9"/>
          <p:cNvSpPr/>
          <p:nvPr/>
        </p:nvSpPr>
        <p:spPr>
          <a:xfrm>
            <a:off x="216071" y="3324563"/>
            <a:ext cx="41921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 : 18 + 24 =</a:t>
            </a:r>
            <a:r>
              <a:rPr lang="sr-Cyrl-BA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endParaRPr lang="sr-Latn-C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Pravougaonik 10"/>
          <p:cNvSpPr/>
          <p:nvPr/>
        </p:nvSpPr>
        <p:spPr>
          <a:xfrm>
            <a:off x="216070" y="5773171"/>
            <a:ext cx="41921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 : 27 + 31 =</a:t>
            </a:r>
            <a:r>
              <a:rPr lang="sr-Cyrl-BA" sz="32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58</a:t>
            </a:r>
            <a:endParaRPr lang="sr-Latn-CS" sz="32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Pravougaonik 11"/>
          <p:cNvSpPr/>
          <p:nvPr/>
        </p:nvSpPr>
        <p:spPr>
          <a:xfrm>
            <a:off x="2138896" y="2308550"/>
            <a:ext cx="20569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42 – 18</a:t>
            </a:r>
          </a:p>
        </p:txBody>
      </p:sp>
      <p:sp>
        <p:nvSpPr>
          <p:cNvPr id="13" name="Pravougaonik 12"/>
          <p:cNvSpPr/>
          <p:nvPr/>
        </p:nvSpPr>
        <p:spPr>
          <a:xfrm>
            <a:off x="2138895" y="4840047"/>
            <a:ext cx="20569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58 – 31</a:t>
            </a:r>
          </a:p>
        </p:txBody>
      </p:sp>
    </p:spTree>
    <p:extLst>
      <p:ext uri="{BB962C8B-B14F-4D97-AF65-F5344CB8AC3E}">
        <p14:creationId xmlns:p14="http://schemas.microsoft.com/office/powerpoint/2010/main" xmlns="" val="3300402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kvir za tekst 4"/>
          <p:cNvSpPr txBox="1"/>
          <p:nvPr/>
        </p:nvSpPr>
        <p:spPr>
          <a:xfrm>
            <a:off x="245660" y="725269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ЗАКЉУЧУЈЕМО !!!</a:t>
            </a:r>
          </a:p>
        </p:txBody>
      </p:sp>
      <p:sp>
        <p:nvSpPr>
          <p:cNvPr id="6" name="Okvir za tekst 5"/>
          <p:cNvSpPr txBox="1"/>
          <p:nvPr/>
        </p:nvSpPr>
        <p:spPr>
          <a:xfrm>
            <a:off x="208129" y="1488109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НЕПОЗНАТИ САБИРАК РАЧУНАМО ТАКО ШТО ОД ЗБИРА ОДУЗМЕМО ПОЗНАТИ САБИРАК.</a:t>
            </a:r>
            <a:endParaRPr lang="sr-Latn-C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246797" y="2658626"/>
            <a:ext cx="8763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6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ПОНОВИМО !!!</a:t>
            </a:r>
          </a:p>
        </p:txBody>
      </p:sp>
      <p:sp>
        <p:nvSpPr>
          <p:cNvPr id="17" name="Pravougaonik 16"/>
          <p:cNvSpPr/>
          <p:nvPr/>
        </p:nvSpPr>
        <p:spPr>
          <a:xfrm>
            <a:off x="3200401" y="3406076"/>
            <a:ext cx="231986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 </a:t>
            </a:r>
            <a:r>
              <a:rPr lang="sr-Cyrl-B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х = </a:t>
            </a: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endParaRPr lang="sr-Latn-CS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Pravougaonik 17"/>
          <p:cNvSpPr/>
          <p:nvPr/>
        </p:nvSpPr>
        <p:spPr>
          <a:xfrm>
            <a:off x="3229254" y="3951733"/>
            <a:ext cx="229101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 </a:t>
            </a: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 </a:t>
            </a:r>
            <a:r>
              <a:rPr lang="sr-Cyrl-B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</a:t>
            </a:r>
            <a:endParaRPr lang="sr-Cyrl-BA" sz="36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Pravougaonik 18"/>
          <p:cNvSpPr/>
          <p:nvPr/>
        </p:nvSpPr>
        <p:spPr>
          <a:xfrm>
            <a:off x="3259478" y="4497390"/>
            <a:ext cx="136768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=</a:t>
            </a:r>
            <a:r>
              <a:rPr lang="sr-Cyrl-BA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</a:t>
            </a:r>
            <a:endParaRPr lang="sr-Latn-C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Pravougaonik 19"/>
          <p:cNvSpPr/>
          <p:nvPr/>
        </p:nvSpPr>
        <p:spPr>
          <a:xfrm>
            <a:off x="1143000" y="5052146"/>
            <a:ext cx="469231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Провјера : </a:t>
            </a: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65 </a:t>
            </a: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</a:t>
            </a:r>
            <a:r>
              <a:rPr lang="sr-Cyrl-BA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sr-Cyrl-BA" sz="36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</a:t>
            </a:r>
            <a:endParaRPr lang="sr-Latn-CS" sz="3600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Okvir za tekst 20"/>
          <p:cNvSpPr txBox="1"/>
          <p:nvPr/>
        </p:nvSpPr>
        <p:spPr>
          <a:xfrm>
            <a:off x="208129" y="5799596"/>
            <a:ext cx="8763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BA" sz="28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НЕМОЈ ЗАБОРАВИТИ ПОСЛИЈЕ РАЧУНАЊА НЕПОЗНАТОГ БРОЈА УРАДИТИ ПРОВЈЕРУ !!!</a:t>
            </a:r>
            <a:endParaRPr lang="sr-Latn-CS" sz="36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7447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17" grpId="0"/>
      <p:bldP spid="18" grpId="0"/>
      <p:bldP spid="19" grpId="0"/>
      <p:bldP spid="20" grpId="0"/>
      <p:bldP spid="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 sz="quarter"/>
          </p:nvPr>
        </p:nvSpPr>
        <p:spPr>
          <a:xfrm>
            <a:off x="1143000" y="990600"/>
            <a:ext cx="6870700" cy="838200"/>
          </a:xfrm>
        </p:spPr>
        <p:txBody>
          <a:bodyPr>
            <a:normAutofit/>
          </a:bodyPr>
          <a:lstStyle/>
          <a:p>
            <a:pPr algn="ctr"/>
            <a:r>
              <a:rPr lang="sr-Cyrl-BA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sr-Cyrl-BA" sz="3600" b="1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ДОМАЋУ ЗАДАЋУ </a:t>
            </a:r>
            <a:r>
              <a:rPr lang="sr-Cyrl-BA" sz="3600" dirty="0" smtClean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sr-Latn-CS" sz="3600" dirty="0">
              <a:solidFill>
                <a:srgbClr val="FFFF00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Okvir za tekst 6"/>
          <p:cNvSpPr txBox="1"/>
          <p:nvPr/>
        </p:nvSpPr>
        <p:spPr>
          <a:xfrm>
            <a:off x="1295400" y="2075274"/>
            <a:ext cx="6400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Израчунај непознати сабирак.</a:t>
            </a:r>
          </a:p>
          <a:p>
            <a:pPr algn="ctr"/>
            <a:endParaRPr lang="sr-Cyrl-BA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sr-Cyrl-B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 + 37 = 75</a:t>
            </a:r>
          </a:p>
          <a:p>
            <a:pPr marL="514350" indent="-514350" algn="ctr">
              <a:buAutoNum type="arabicPeriod"/>
            </a:pPr>
            <a:r>
              <a:rPr lang="sr-Cyrl-BA" sz="3200" b="1" dirty="0" smtClean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 + Х = 83</a:t>
            </a:r>
          </a:p>
        </p:txBody>
      </p:sp>
      <p:sp>
        <p:nvSpPr>
          <p:cNvPr id="3" name="Pravougaonik 2"/>
          <p:cNvSpPr/>
          <p:nvPr/>
        </p:nvSpPr>
        <p:spPr>
          <a:xfrm>
            <a:off x="1163472" y="5105400"/>
            <a:ext cx="6324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sr-Cyrl-BA" sz="32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Сутра ћемо вјежбати задатке и  рјешавати једначине.</a:t>
            </a:r>
            <a:endParaRPr lang="sr-Latn-CS" sz="3200" b="1" dirty="0">
              <a:solidFill>
                <a:srgbClr val="FFFF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3284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2119364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ondenzacija">
  <a:themeElements>
    <a:clrScheme name="Kondenzacija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Kondenzacija">
      <a:maj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denzacija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TM04033937[[fn=Kondenzacija]]</Template>
  <TotalTime>673</TotalTime>
  <Words>248</Words>
  <Application>Microsoft Office PowerPoint</Application>
  <PresentationFormat>On-screen Show (4:3)</PresentationFormat>
  <Paragraphs>41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Kondenzacija</vt:lpstr>
      <vt:lpstr>ЈЕДНАЧИНЕ СА НЕПОЗНАТИМ САБИРКОМ</vt:lpstr>
      <vt:lpstr>Slide 2</vt:lpstr>
      <vt:lpstr>Slide 3</vt:lpstr>
      <vt:lpstr>Slide 4</vt:lpstr>
      <vt:lpstr>Slide 5</vt:lpstr>
      <vt:lpstr>Slide 6</vt:lpstr>
      <vt:lpstr>ЗА ДОМАЋУ ЗАДАЋУ !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ПРЕДМЕТИ ОБЛИКА ВАЉКА, КУПЕ, КВАДРА, КОЦКЕ И ПИРАМИДЕ</dc:title>
  <dc:creator>ucenik</dc:creator>
  <cp:lastModifiedBy>Laptop 002</cp:lastModifiedBy>
  <cp:revision>32</cp:revision>
  <dcterms:created xsi:type="dcterms:W3CDTF">2008-09-23T18:21:06Z</dcterms:created>
  <dcterms:modified xsi:type="dcterms:W3CDTF">2020-11-20T20:47:05Z</dcterms:modified>
</cp:coreProperties>
</file>