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drazumevani odeljak" id="{DF26F74E-0F2D-4772-991F-3AF696E33A3B}">
          <p14:sldIdLst>
            <p14:sldId id="256"/>
            <p14:sldId id="257"/>
            <p14:sldId id="258"/>
            <p14:sldId id="259"/>
          </p14:sldIdLst>
        </p14:section>
        <p14:section name="Sekcija bez naslova" id="{4B676037-7477-4594-99CC-CEEA53CAC8FF}">
          <p14:sldIdLst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2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DE9EA-E060-4DDA-BB33-592FE5103B97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F84D-F45C-4E06-9551-D8A7337ADCD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7438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F84D-F45C-4E06-9551-D8A7337ADCDC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3663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Kliknite i uredite stil podnaslova mastera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8435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7580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7232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4840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228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607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5514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678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3325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951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349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946D-D246-4CDD-A281-44B627612338}" type="datetimeFigureOut">
              <a:rPr lang="bs-Latn-BA" smtClean="0"/>
              <a:t>30.11.2020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B816-B72C-4BF9-B9F5-D7E5271C1E5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49946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95636" y="1575652"/>
            <a:ext cx="6552728" cy="869481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толико мањи број</a:t>
            </a:r>
            <a:endParaRPr lang="bs-Latn-B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Čuvar mesta za tekst 8"/>
          <p:cNvSpPr>
            <a:spLocks noGrp="1"/>
          </p:cNvSpPr>
          <p:nvPr>
            <p:ph type="subTitle" idx="1"/>
          </p:nvPr>
        </p:nvSpPr>
        <p:spPr>
          <a:xfrm>
            <a:off x="2304543" y="629992"/>
            <a:ext cx="4888632" cy="471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- 2. разред</a:t>
            </a:r>
            <a:endParaRPr lang="bs-Latn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astavnik\Desktop\ucenik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9048" l="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7774"/>
            <a:ext cx="1691681" cy="29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avnik\Desktop\unnam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2" t="2114" r="2081" b="53114"/>
          <a:stretch/>
        </p:blipFill>
        <p:spPr bwMode="auto">
          <a:xfrm>
            <a:off x="4849750" y="2914894"/>
            <a:ext cx="234342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stavnik\Desktop\unname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3335" r="53393" b="54396"/>
          <a:stretch/>
        </p:blipFill>
        <p:spPr bwMode="auto">
          <a:xfrm>
            <a:off x="1965300" y="2919328"/>
            <a:ext cx="2343600" cy="1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337722"/>
            <a:ext cx="2818656" cy="85725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Поновимо:</a:t>
            </a:r>
            <a:endParaRPr lang="bs-Latn-B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Čuvar mesta za sadržaj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4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endParaRPr lang="bs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умањеник</a:t>
            </a: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умањилац</a:t>
            </a: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разлика</a:t>
            </a:r>
            <a:r>
              <a:rPr lang="sr-Cyrl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Nastavnik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83" r="100000">
                        <a14:foregroundMark x1="36816" y1="8367" x2="41791" y2="12351"/>
                        <a14:foregroundMark x1="51244" y1="12749" x2="63682" y2="16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8" y="2812009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6568" y="254775"/>
            <a:ext cx="4690864" cy="85725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chemeClr val="bg1"/>
                </a:solidFill>
              </a:rPr>
              <a:t>За толико мањи број</a:t>
            </a:r>
            <a:endParaRPr lang="bs-Latn-BA" sz="3200" b="1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Примјер: Колико ножица има паук, а колико мрав? </a:t>
            </a:r>
          </a:p>
          <a:p>
            <a:pPr marL="0" indent="0" algn="just">
              <a:buNone/>
            </a:pPr>
            <a:endParaRPr lang="sr-Cyrl-RS" sz="2400" b="1" dirty="0">
              <a:latin typeface="+mj-lt"/>
            </a:endParaRPr>
          </a:p>
          <a:p>
            <a:pPr marL="0" indent="0" algn="just">
              <a:buNone/>
            </a:pPr>
            <a:endParaRPr lang="sr-Cyrl-RS" sz="2400" b="1" dirty="0">
              <a:latin typeface="+mj-lt"/>
            </a:endParaRPr>
          </a:p>
          <a:p>
            <a:pPr marL="0" indent="0" algn="just">
              <a:buNone/>
            </a:pPr>
            <a:endParaRPr lang="sr-Cyrl-RS" sz="2400" b="1" dirty="0">
              <a:latin typeface="+mj-lt"/>
            </a:endParaRPr>
          </a:p>
          <a:p>
            <a:pPr marL="0" indent="0" algn="just">
              <a:buNone/>
            </a:pPr>
            <a:endParaRPr lang="sr-Cyrl-RS" sz="2400" b="1" dirty="0">
              <a:latin typeface="+mj-lt"/>
            </a:endParaRPr>
          </a:p>
          <a:p>
            <a:pPr marL="0" indent="0" algn="just">
              <a:buNone/>
            </a:pPr>
            <a:endParaRPr lang="sr-Cyrl-RS" sz="2400" b="1" dirty="0">
              <a:latin typeface="+mj-lt"/>
            </a:endParaRPr>
          </a:p>
          <a:p>
            <a:pPr marL="0" indent="0" algn="ctr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Паук има</a:t>
            </a:r>
            <a:r>
              <a:rPr lang="bs-Latn-BA" sz="2400" b="1" dirty="0">
                <a:solidFill>
                  <a:schemeClr val="bg1"/>
                </a:solidFill>
                <a:latin typeface="+mj-lt"/>
              </a:rPr>
              <a:t> 8</a:t>
            </a:r>
            <a:r>
              <a:rPr lang="sr-Cyrl-RS" sz="2400" b="1" dirty="0">
                <a:solidFill>
                  <a:schemeClr val="bg1"/>
                </a:solidFill>
                <a:latin typeface="+mj-lt"/>
              </a:rPr>
              <a:t>, а мрав 6 ножица.</a:t>
            </a:r>
          </a:p>
        </p:txBody>
      </p:sp>
      <p:pic>
        <p:nvPicPr>
          <p:cNvPr id="3075" name="Picture 3" descr="C:\Users\Nastavnik\Desktop\red-ant-smiling-cute-adorable-mascot-character-logo-sticker-t-shirt-any-media-1795253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971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86" y="1635646"/>
            <a:ext cx="3403686" cy="21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stavnik\Desktop\1631054-midd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8" b="100000" l="889" r="100000">
                        <a14:foregroundMark x1="40000" y1="43868" x2="47333" y2="43160"/>
                        <a14:foregroundMark x1="51556" y1="40802" x2="60000" y2="41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9703"/>
            <a:ext cx="3075496" cy="14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475656" y="328120"/>
            <a:ext cx="7149480" cy="50405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sr-Cyrl-RS" sz="2700" b="1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sr-Cyrl-RS" sz="27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sr-Cyrl-RS" sz="2700" b="1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sr-Cyrl-RS" sz="27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sr-Cyrl-RS" sz="2700" b="1" dirty="0">
                <a:solidFill>
                  <a:schemeClr val="bg1"/>
                </a:solidFill>
                <a:ea typeface="+mn-ea"/>
                <a:cs typeface="+mn-cs"/>
              </a:rPr>
              <a:t>За колико мрав има мање ножица од паука?</a:t>
            </a:r>
            <a:r>
              <a:rPr lang="sr-Cyrl-RS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r-Cyrl-RS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bs-Latn-BA" dirty="0"/>
          </a:p>
        </p:txBody>
      </p:sp>
      <p:sp>
        <p:nvSpPr>
          <p:cNvPr id="4" name="Čuvar mesta za tekst 3"/>
          <p:cNvSpPr>
            <a:spLocks noGrp="1"/>
          </p:cNvSpPr>
          <p:nvPr>
            <p:ph idx="1"/>
          </p:nvPr>
        </p:nvSpPr>
        <p:spPr>
          <a:xfrm>
            <a:off x="395536" y="1359134"/>
            <a:ext cx="822960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Како да то израчунамо?</a:t>
            </a:r>
          </a:p>
          <a:p>
            <a:pPr marL="0" indent="0" algn="ctr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Од броја паукових ножица одузмемо број мрављих ножица.</a:t>
            </a:r>
          </a:p>
          <a:p>
            <a:pPr marL="0" indent="0" algn="ctr">
              <a:buNone/>
            </a:pPr>
            <a:r>
              <a:rPr lang="sr-Cyrl-RS" sz="3600" b="1" dirty="0">
                <a:solidFill>
                  <a:schemeClr val="bg1"/>
                </a:solidFill>
                <a:latin typeface="+mj-lt"/>
              </a:rPr>
              <a:t>8 – 6 = 2</a:t>
            </a:r>
          </a:p>
          <a:p>
            <a:pPr marL="0" indent="0" algn="ctr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Шта смо закључили?</a:t>
            </a:r>
          </a:p>
          <a:p>
            <a:pPr marL="0" indent="0" algn="ctr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Мрав има за двије ножице мање од паука.</a:t>
            </a:r>
          </a:p>
          <a:p>
            <a:pPr marL="0" indent="0">
              <a:buNone/>
            </a:pPr>
            <a:endParaRPr lang="bs-Latn-BA" sz="3600" b="1" dirty="0">
              <a:latin typeface="+mj-lt"/>
            </a:endParaRPr>
          </a:p>
        </p:txBody>
      </p:sp>
      <p:pic>
        <p:nvPicPr>
          <p:cNvPr id="4098" name="Picture 2" descr="C:\Users\Nastavnik\Desktop\cute-ant-cartoon-character-holding-blue-flower-on-vector-31358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2" b="99480" l="0" r="100000">
                        <a14:foregroundMark x1="61200" y1="28794" x2="68900" y2="28794"/>
                        <a14:foregroundMark x1="70800" y1="26819" x2="75600" y2="26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85" y="1897943"/>
            <a:ext cx="2074516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stavnik\Desktop\istockphoto-856217038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8" b="50976" l="9961" r="47266">
                        <a14:foregroundMark x1="25586" y1="35000" x2="31836" y2="33293"/>
                        <a14:foregroundMark x1="25293" y1="33780" x2="27051" y2="32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4176463" cy="33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006317" y="116099"/>
            <a:ext cx="2674640" cy="85725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ВЈЕЖБАМО:</a:t>
            </a:r>
            <a:endParaRPr lang="bs-Latn-BA" sz="2800" b="1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969341"/>
            <a:ext cx="8229600" cy="33944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r-Cyrl-RS" sz="2600" b="1" dirty="0">
                <a:solidFill>
                  <a:schemeClr val="bg1"/>
                </a:solidFill>
                <a:latin typeface="+mj-lt"/>
              </a:rPr>
              <a:t>Израчунај број који је:</a:t>
            </a:r>
          </a:p>
          <a:p>
            <a:pPr marL="514350" indent="-514350">
              <a:buAutoNum type="arabicPeriod"/>
            </a:pPr>
            <a:endParaRPr lang="sr-Cyrl-RS" sz="26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sr-Cyrl-RS" sz="2600" b="1" dirty="0">
                <a:solidFill>
                  <a:schemeClr val="bg1"/>
                </a:solidFill>
                <a:latin typeface="+mj-lt"/>
              </a:rPr>
              <a:t>   - за 6 мањи од 9.              </a:t>
            </a:r>
            <a:endParaRPr lang="sr-Cyrl-RS" sz="2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sr-Cyrl-RS" sz="2600" b="1" dirty="0">
                <a:solidFill>
                  <a:schemeClr val="bg1"/>
                </a:solidFill>
                <a:latin typeface="+mj-lt"/>
              </a:rPr>
              <a:t>   </a:t>
            </a:r>
          </a:p>
          <a:p>
            <a:pPr marL="0" indent="0">
              <a:buNone/>
            </a:pPr>
            <a:r>
              <a:rPr lang="sr-Cyrl-RS" sz="26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r-Cyrl-RS" sz="2600" b="1" dirty="0">
                <a:solidFill>
                  <a:schemeClr val="bg1"/>
                </a:solidFill>
                <a:latin typeface="+mj-lt"/>
              </a:rPr>
              <a:t>   - за 3 мањи од 10.              </a:t>
            </a:r>
            <a:endParaRPr lang="sr-Cyrl-RS" sz="2400" dirty="0"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12174"/>
              </p:ext>
            </p:extLst>
          </p:nvPr>
        </p:nvGraphicFramePr>
        <p:xfrm>
          <a:off x="1547666" y="2499742"/>
          <a:ext cx="55919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132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01202"/>
              </p:ext>
            </p:extLst>
          </p:nvPr>
        </p:nvGraphicFramePr>
        <p:xfrm>
          <a:off x="1619672" y="422793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s-Latn-B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 descr="C:\Users\Nastavnik\AppData\Local\Microsoft\Windows\Temporary Internet Files\Content.IE5\MMY2SIPB\1200px-Smiley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45" y="-1603303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astavnik\Desktop\upisi2011.png">
            <a:extLst>
              <a:ext uri="{FF2B5EF4-FFF2-40B4-BE49-F238E27FC236}">
                <a16:creationId xmlns="" xmlns:a16="http://schemas.microsoft.com/office/drawing/2014/main" id="{962265A7-037F-450D-886E-60417F26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88" y="94579"/>
            <a:ext cx="2151871" cy="24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AFAA52-B016-4B97-977C-F7EC487A5760}"/>
              </a:ext>
            </a:extLst>
          </p:cNvPr>
          <p:cNvSpPr txBox="1"/>
          <p:nvPr/>
        </p:nvSpPr>
        <p:spPr>
          <a:xfrm>
            <a:off x="4343637" y="1861595"/>
            <a:ext cx="182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6 = 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3B0E11-8E1F-43FC-AAFD-708AB1800378}"/>
              </a:ext>
            </a:extLst>
          </p:cNvPr>
          <p:cNvSpPr txBox="1"/>
          <p:nvPr/>
        </p:nvSpPr>
        <p:spPr>
          <a:xfrm>
            <a:off x="4361391" y="3320597"/>
            <a:ext cx="1789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Cyrl-R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</a:t>
            </a:r>
          </a:p>
        </p:txBody>
      </p:sp>
    </p:spTree>
    <p:extLst>
      <p:ext uri="{BB962C8B-B14F-4D97-AF65-F5344CB8AC3E}">
        <p14:creationId xmlns:p14="http://schemas.microsoft.com/office/powerpoint/2010/main" val="32526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sadržaj 4"/>
          <p:cNvSpPr>
            <a:spLocks noGrp="1"/>
          </p:cNvSpPr>
          <p:nvPr>
            <p:ph idx="1"/>
          </p:nvPr>
        </p:nvSpPr>
        <p:spPr>
          <a:xfrm>
            <a:off x="395536" y="627534"/>
            <a:ext cx="8496944" cy="374441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2. </a:t>
            </a:r>
            <a:r>
              <a:rPr lang="sr-Cyrl-RS" sz="2400" dirty="0">
                <a:solidFill>
                  <a:schemeClr val="bg1"/>
                </a:solidFill>
                <a:latin typeface="+mj-lt"/>
              </a:rPr>
              <a:t>Разлику бројева 6 и 2 умањи за 1.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	(6 – 2) – 1 = 4 – 1 = 3  </a:t>
            </a:r>
          </a:p>
          <a:p>
            <a:pPr marL="0" indent="0">
              <a:buNone/>
            </a:pPr>
            <a:endParaRPr lang="sr-Cyrl-RS" sz="24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3. </a:t>
            </a:r>
            <a:r>
              <a:rPr lang="sr-Cyrl-RS" sz="2400" dirty="0">
                <a:solidFill>
                  <a:schemeClr val="bg1"/>
                </a:solidFill>
                <a:latin typeface="+mj-lt"/>
              </a:rPr>
              <a:t>За колико је број 4 мањи од разлике бројева 9 и 2?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bg1"/>
                </a:solidFill>
                <a:latin typeface="+mj-lt"/>
              </a:rPr>
              <a:t>Рачунамо: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		(9 – 2) – 4 = 7 – 4 = 3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bg1"/>
                </a:solidFill>
                <a:latin typeface="+mj-lt"/>
              </a:rPr>
              <a:t>Одговор: 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Број 4 је </a:t>
            </a:r>
            <a:r>
              <a:rPr lang="sr-Cyrl-RS" sz="2400" b="1" dirty="0" smtClean="0">
                <a:solidFill>
                  <a:schemeClr val="bg1"/>
                </a:solidFill>
                <a:latin typeface="+mj-lt"/>
              </a:rPr>
              <a:t>за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3</a:t>
            </a:r>
            <a:r>
              <a:rPr lang="sr-Cyrl-RS" sz="2400" b="1" dirty="0">
                <a:solidFill>
                  <a:schemeClr val="bg1"/>
                </a:solidFill>
                <a:latin typeface="+mj-lt"/>
              </a:rPr>
              <a:t> мањи</a:t>
            </a:r>
            <a:r>
              <a:rPr lang="bs-Latn-BA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sr-Cyrl-RS" sz="2400" b="1" dirty="0">
                <a:solidFill>
                  <a:schemeClr val="bg1"/>
                </a:solidFill>
                <a:latin typeface="+mj-lt"/>
              </a:rPr>
              <a:t>од разлике бројева 9 и 2.</a:t>
            </a:r>
            <a:endParaRPr lang="bs-Latn-BA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1" name="Picture 3" descr="C:\Users\Nastavnik\AppData\Local\Microsoft\Windows\Temporary Internet Files\Content.IE5\MMY2SIPB\upitni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920" y="-5349130"/>
            <a:ext cx="5037684" cy="100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stavnik\AppData\Local\Microsoft\Windows\Temporary Internet Files\Content.IE5\M33SY8MU\1920px-SNice.svg[1].png">
            <a:extLst>
              <a:ext uri="{FF2B5EF4-FFF2-40B4-BE49-F238E27FC236}">
                <a16:creationId xmlns="" xmlns:a16="http://schemas.microsoft.com/office/drawing/2014/main" id="{4A3555CA-1A43-43B7-868C-86052B62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7175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stavnik\AppData\Local\Microsoft\Windows\Temporary Internet Files\Content.IE5\MMY2SIPB\1200px-Smiley_icon.svg[1].png">
            <a:extLst>
              <a:ext uri="{FF2B5EF4-FFF2-40B4-BE49-F238E27FC236}">
                <a16:creationId xmlns="" xmlns:a16="http://schemas.microsoft.com/office/drawing/2014/main" id="{7A014DF3-E138-48A0-80FB-C12B0CCA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13" y="62480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uvar mesta za sadržaj 6"/>
          <p:cNvSpPr>
            <a:spLocks noGrp="1"/>
          </p:cNvSpPr>
          <p:nvPr>
            <p:ph idx="1"/>
          </p:nvPr>
        </p:nvSpPr>
        <p:spPr>
          <a:xfrm>
            <a:off x="597032" y="358748"/>
            <a:ext cx="8089768" cy="4235875"/>
          </a:xfrm>
        </p:spPr>
        <p:txBody>
          <a:bodyPr/>
          <a:lstStyle/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Ема и Марко играју ,,Човјече, не љути се“. Ема има 6 побједа, а Марко двије побједе мање. Колико побједа има Марко?</a:t>
            </a:r>
          </a:p>
          <a:p>
            <a:pPr marL="0" indent="0">
              <a:buNone/>
            </a:pPr>
            <a:endParaRPr lang="sr-Cyrl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Рачунамо: </a:t>
            </a:r>
          </a:p>
          <a:p>
            <a:pPr marL="0" indent="0" algn="ctr">
              <a:buNone/>
            </a:pPr>
            <a:r>
              <a:rPr lang="sr-Cyrl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2 = 4</a:t>
            </a:r>
          </a:p>
          <a:p>
            <a:pPr marL="0" indent="0">
              <a:buNone/>
            </a:pPr>
            <a:r>
              <a:rPr lang="sr-Cyrl-R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Марко има 4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побједе.</a:t>
            </a:r>
            <a:endParaRPr lang="sr-Cyrl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s-Latn-BA" dirty="0"/>
          </a:p>
        </p:txBody>
      </p:sp>
      <p:pic>
        <p:nvPicPr>
          <p:cNvPr id="6147" name="Picture 3" descr="C:\Users\Nastavnik\AppData\Local\Microsoft\Windows\Temporary Internet Files\Content.IE5\MMY2SIPB\pexels-photo-9804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318801"/>
            <a:ext cx="4211960" cy="2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stavnik\Desktop\20318-0-kockica-png-15331994201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12" r="100000">
                        <a14:backgroundMark x1="34852" y1="82031" x2="3118" y2="5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896">
            <a:off x="893171" y="4083918"/>
            <a:ext cx="9676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astavnik\Desktop\20318-0-kockica-png-15331994201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12" r="100000">
                        <a14:backgroundMark x1="34852" y1="82031" x2="3118" y2="5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686">
            <a:off x="7515805" y="1283467"/>
            <a:ext cx="9676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085">
            <a:off x="2161126" y="1755935"/>
            <a:ext cx="1022844" cy="9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6275">
            <a:off x="7956175" y="4355226"/>
            <a:ext cx="774853" cy="7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5129">
            <a:off x="5053325" y="3772772"/>
            <a:ext cx="724350" cy="67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324">
            <a:off x="5546705" y="1516387"/>
            <a:ext cx="12192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9348" y="249320"/>
            <a:ext cx="5925344" cy="857250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chemeClr val="bg1"/>
                </a:solidFill>
              </a:rPr>
              <a:t>Задатак за самосталан рад:</a:t>
            </a:r>
            <a:endParaRPr lang="bs-Latn-BA" sz="3200" b="1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04542" y="2154005"/>
            <a:ext cx="4474840" cy="790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+mj-lt"/>
              </a:rPr>
              <a:t>Задаци број 4 и 5 на </a:t>
            </a:r>
            <a:r>
              <a:rPr lang="sr-Cyrl-RS" sz="2400" b="1" dirty="0" smtClean="0">
                <a:solidFill>
                  <a:schemeClr val="bg1"/>
                </a:solidFill>
                <a:latin typeface="+mj-lt"/>
              </a:rPr>
              <a:t>страни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bs-Latn-BA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C:\Users\Nastavnik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5237"/>
            <a:ext cx="3384376" cy="26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191</Words>
  <Application>Microsoft Office PowerPoint</Application>
  <PresentationFormat>Projekcija na ekranu (16:9)</PresentationFormat>
  <Paragraphs>51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За толико мањи број</vt:lpstr>
      <vt:lpstr>Поновимо:</vt:lpstr>
      <vt:lpstr>За толико мањи број</vt:lpstr>
      <vt:lpstr>  За колико мрав има мање ножица од паука? </vt:lpstr>
      <vt:lpstr>ВЈЕЖБАМО:</vt:lpstr>
      <vt:lpstr>PowerPoint prezentacija</vt:lpstr>
      <vt:lpstr>PowerPoint prezentacija</vt:lpstr>
      <vt:lpstr>Задатак за самосталан рад: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толико мањиброј</dc:title>
  <dc:creator>Nastavnik</dc:creator>
  <cp:lastModifiedBy>Nastavnik</cp:lastModifiedBy>
  <cp:revision>42</cp:revision>
  <dcterms:created xsi:type="dcterms:W3CDTF">2020-11-28T12:13:15Z</dcterms:created>
  <dcterms:modified xsi:type="dcterms:W3CDTF">2020-11-30T12:47:35Z</dcterms:modified>
</cp:coreProperties>
</file>