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4" r:id="rId6"/>
    <p:sldId id="266"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C38CED-BCF3-4B3F-B55F-EA21CDB1137C}" type="datetimeFigureOut">
              <a:rPr lang="en-US" smtClean="0"/>
              <a:pPr/>
              <a:t>14-Dec-20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88AA9-FF99-4141-938E-99E5837BD9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38CED-BCF3-4B3F-B55F-EA21CDB1137C}" type="datetimeFigureOut">
              <a:rPr lang="en-US" smtClean="0"/>
              <a:pPr/>
              <a:t>14-Dec-20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88AA9-FF99-4141-938E-99E5837BD9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38CED-BCF3-4B3F-B55F-EA21CDB1137C}" type="datetimeFigureOut">
              <a:rPr lang="en-US" smtClean="0"/>
              <a:pPr/>
              <a:t>14-Dec-20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88AA9-FF99-4141-938E-99E5837BD9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38CED-BCF3-4B3F-B55F-EA21CDB1137C}" type="datetimeFigureOut">
              <a:rPr lang="en-US" smtClean="0"/>
              <a:pPr/>
              <a:t>14-Dec-20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88AA9-FF99-4141-938E-99E5837BD9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C38CED-BCF3-4B3F-B55F-EA21CDB1137C}" type="datetimeFigureOut">
              <a:rPr lang="en-US" smtClean="0"/>
              <a:pPr/>
              <a:t>14-Dec-20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88AA9-FF99-4141-938E-99E5837BD9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C38CED-BCF3-4B3F-B55F-EA21CDB1137C}" type="datetimeFigureOut">
              <a:rPr lang="en-US" smtClean="0"/>
              <a:pPr/>
              <a:t>14-Dec-20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A88AA9-FF99-4141-938E-99E5837BD9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C38CED-BCF3-4B3F-B55F-EA21CDB1137C}" type="datetimeFigureOut">
              <a:rPr lang="en-US" smtClean="0"/>
              <a:pPr/>
              <a:t>14-Dec-20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A88AA9-FF99-4141-938E-99E5837BD9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C38CED-BCF3-4B3F-B55F-EA21CDB1137C}" type="datetimeFigureOut">
              <a:rPr lang="en-US" smtClean="0"/>
              <a:pPr/>
              <a:t>14-Dec-20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A88AA9-FF99-4141-938E-99E5837BD9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C38CED-BCF3-4B3F-B55F-EA21CDB1137C}" type="datetimeFigureOut">
              <a:rPr lang="en-US" smtClean="0"/>
              <a:pPr/>
              <a:t>14-Dec-20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A88AA9-FF99-4141-938E-99E5837BD9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C38CED-BCF3-4B3F-B55F-EA21CDB1137C}" type="datetimeFigureOut">
              <a:rPr lang="en-US" smtClean="0"/>
              <a:pPr/>
              <a:t>14-Dec-20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A88AA9-FF99-4141-938E-99E5837BD9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C38CED-BCF3-4B3F-B55F-EA21CDB1137C}" type="datetimeFigureOut">
              <a:rPr lang="en-US" smtClean="0"/>
              <a:pPr/>
              <a:t>14-Dec-20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A88AA9-FF99-4141-938E-99E5837BD9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38CED-BCF3-4B3F-B55F-EA21CDB1137C}" type="datetimeFigureOut">
              <a:rPr lang="en-US" smtClean="0"/>
              <a:pPr/>
              <a:t>14-Dec-20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A88AA9-FF99-4141-938E-99E5837BD9D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Dijana\Pictures\mm-m5-02-06-02-2019_11_28_16_59_57-jpg-1601021730822.jpg"/>
          <p:cNvPicPr>
            <a:picLocks noChangeAspect="1" noChangeArrowheads="1"/>
          </p:cNvPicPr>
          <p:nvPr/>
        </p:nvPicPr>
        <p:blipFill>
          <a:blip r:embed="rId2"/>
          <a:srcRect/>
          <a:stretch>
            <a:fillRect/>
          </a:stretch>
        </p:blipFill>
        <p:spPr bwMode="auto">
          <a:xfrm>
            <a:off x="-1524000" y="0"/>
            <a:ext cx="12192000" cy="6858000"/>
          </a:xfrm>
          <a:prstGeom prst="rect">
            <a:avLst/>
          </a:prstGeom>
          <a:noFill/>
        </p:spPr>
      </p:pic>
      <p:sp>
        <p:nvSpPr>
          <p:cNvPr id="3" name="TextBox 2"/>
          <p:cNvSpPr txBox="1"/>
          <p:nvPr/>
        </p:nvSpPr>
        <p:spPr>
          <a:xfrm>
            <a:off x="0" y="838200"/>
            <a:ext cx="4724401" cy="1446550"/>
          </a:xfrm>
          <a:prstGeom prst="rect">
            <a:avLst/>
          </a:prstGeom>
          <a:noFill/>
        </p:spPr>
        <p:txBody>
          <a:bodyPr wrap="square" rtlCol="0">
            <a:spAutoFit/>
          </a:bodyPr>
          <a:lstStyle/>
          <a:p>
            <a:r>
              <a:rPr lang="bs-Cyrl-BA" sz="4400" dirty="0" smtClean="0">
                <a:solidFill>
                  <a:schemeClr val="bg1"/>
                </a:solidFill>
                <a:latin typeface="Times New Roman" pitchFamily="18" charset="0"/>
                <a:cs typeface="Times New Roman" pitchFamily="18" charset="0"/>
              </a:rPr>
              <a:t>Асоцијативност </a:t>
            </a:r>
            <a:r>
              <a:rPr lang="en-US" sz="4400" dirty="0" smtClean="0">
                <a:solidFill>
                  <a:schemeClr val="bg1"/>
                </a:solidFill>
                <a:latin typeface="Times New Roman" pitchFamily="18" charset="0"/>
                <a:cs typeface="Times New Roman" pitchFamily="18" charset="0"/>
              </a:rPr>
              <a:t>                     </a:t>
            </a:r>
            <a:r>
              <a:rPr lang="bs-Cyrl-BA" sz="4400" dirty="0" smtClean="0">
                <a:solidFill>
                  <a:schemeClr val="bg1"/>
                </a:solidFill>
                <a:latin typeface="Times New Roman" pitchFamily="18" charset="0"/>
                <a:cs typeface="Times New Roman" pitchFamily="18" charset="0"/>
              </a:rPr>
              <a:t>множења</a:t>
            </a:r>
            <a:endParaRPr lang="en-US" sz="4400" dirty="0">
              <a:solidFill>
                <a:schemeClr val="bg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bs-Cyrl-BA" dirty="0" smtClean="0">
                <a:solidFill>
                  <a:schemeClr val="bg1"/>
                </a:solidFill>
                <a:latin typeface="Times New Roman" pitchFamily="18" charset="0"/>
                <a:cs typeface="Times New Roman" pitchFamily="18" charset="0"/>
              </a:rPr>
              <a:t>Да поновимо шта смо научили? Шта је то асоцијативност?</a:t>
            </a:r>
            <a:r>
              <a:rPr lang="bs-Cyrl-BA" dirty="0" smtClean="0"/>
              <a:t/>
            </a:r>
            <a:br>
              <a:rPr lang="bs-Cyrl-BA" dirty="0" smtClean="0"/>
            </a:br>
            <a:r>
              <a:rPr lang="bs-Cyrl-BA" sz="3600" dirty="0" smtClean="0">
                <a:solidFill>
                  <a:srgbClr val="FF0000"/>
                </a:solidFill>
                <a:latin typeface="Times New Roman" pitchFamily="18" charset="0"/>
                <a:cs typeface="Times New Roman" pitchFamily="18" charset="0"/>
              </a:rPr>
              <a:t>Производ три чиниоца се не мијења</a:t>
            </a:r>
            <a:r>
              <a:rPr lang="en-US" sz="3600" dirty="0" smtClean="0">
                <a:solidFill>
                  <a:srgbClr val="FF0000"/>
                </a:solidFill>
                <a:latin typeface="Times New Roman" pitchFamily="18" charset="0"/>
                <a:cs typeface="Times New Roman" pitchFamily="18" charset="0"/>
              </a:rPr>
              <a:t>, </a:t>
            </a:r>
            <a:r>
              <a:rPr lang="bs-Cyrl-BA" sz="3600" dirty="0" smtClean="0">
                <a:solidFill>
                  <a:srgbClr val="FF0000"/>
                </a:solidFill>
                <a:latin typeface="Times New Roman" pitchFamily="18" charset="0"/>
                <a:cs typeface="Times New Roman" pitchFamily="18" charset="0"/>
              </a:rPr>
              <a:t>ако помножимо два чиниоца без мијењања распореда чинилаца односно</a:t>
            </a:r>
            <a:r>
              <a:rPr lang="en-US" sz="3600" dirty="0" smtClean="0">
                <a:solidFill>
                  <a:srgbClr val="FF0000"/>
                </a:solidFill>
                <a:latin typeface="Times New Roman" pitchFamily="18" charset="0"/>
                <a:cs typeface="Times New Roman" pitchFamily="18" charset="0"/>
              </a:rPr>
              <a:t>,</a:t>
            </a:r>
            <a:r>
              <a:rPr lang="bs-Cyrl-BA" sz="3600" dirty="0" smtClean="0">
                <a:solidFill>
                  <a:srgbClr val="FF0000"/>
                </a:solidFill>
                <a:latin typeface="Times New Roman" pitchFamily="18" charset="0"/>
                <a:cs typeface="Times New Roman" pitchFamily="18" charset="0"/>
              </a:rPr>
              <a:t> ако здружимо прва два или друга два чиниоца.</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chemeClr val="bg1"/>
                </a:solidFill>
                <a:latin typeface="Times New Roman" pitchFamily="18" charset="0"/>
                <a:cs typeface="Times New Roman" pitchFamily="18" charset="0"/>
              </a:rPr>
              <a:t> 1. </a:t>
            </a:r>
            <a:r>
              <a:rPr lang="bs-Cyrl-BA" dirty="0" smtClean="0">
                <a:solidFill>
                  <a:schemeClr val="bg1"/>
                </a:solidFill>
                <a:latin typeface="Times New Roman" pitchFamily="18" charset="0"/>
                <a:cs typeface="Times New Roman" pitchFamily="18" charset="0"/>
              </a:rPr>
              <a:t>Израчунај на два начина:</a:t>
            </a:r>
            <a:r>
              <a:rPr lang="en-US" dirty="0" smtClean="0">
                <a:solidFill>
                  <a:schemeClr val="bg1"/>
                </a:solidFill>
                <a:latin typeface="Times New Roman" pitchFamily="18" charset="0"/>
                <a:cs typeface="Times New Roman" pitchFamily="18" charset="0"/>
              </a:rPr>
              <a:t/>
            </a:r>
            <a:br>
              <a:rPr lang="en-US" dirty="0" smtClean="0">
                <a:solidFill>
                  <a:schemeClr val="bg1"/>
                </a:solidFill>
                <a:latin typeface="Times New Roman" pitchFamily="18" charset="0"/>
                <a:cs typeface="Times New Roman" pitchFamily="18" charset="0"/>
              </a:rPr>
            </a:br>
            <a:r>
              <a:rPr lang="bs-Cyrl-BA" dirty="0" smtClean="0">
                <a:solidFill>
                  <a:schemeClr val="bg1"/>
                </a:solidFill>
                <a:latin typeface="Times New Roman" pitchFamily="18" charset="0"/>
                <a:cs typeface="Times New Roman" pitchFamily="18" charset="0"/>
              </a:rPr>
              <a:t> </a:t>
            </a:r>
            <a:r>
              <a:rPr lang="bs-Cyrl-BA" sz="3600" dirty="0" smtClean="0">
                <a:solidFill>
                  <a:schemeClr val="bg1"/>
                </a:solidFill>
                <a:latin typeface="Times New Roman" pitchFamily="18" charset="0"/>
                <a:cs typeface="Times New Roman" pitchFamily="18" charset="0"/>
              </a:rPr>
              <a:t/>
            </a:r>
            <a:br>
              <a:rPr lang="bs-Cyrl-BA" sz="3600" dirty="0" smtClean="0">
                <a:solidFill>
                  <a:schemeClr val="bg1"/>
                </a:solidFill>
                <a:latin typeface="Times New Roman" pitchFamily="18" charset="0"/>
                <a:cs typeface="Times New Roman" pitchFamily="18" charset="0"/>
              </a:rPr>
            </a:br>
            <a:r>
              <a:rPr lang="bs-Cyrl-BA" sz="3600" dirty="0" smtClean="0">
                <a:solidFill>
                  <a:srgbClr val="FF0000"/>
                </a:solidFill>
                <a:latin typeface="Times New Roman" pitchFamily="18" charset="0"/>
                <a:cs typeface="Times New Roman" pitchFamily="18" charset="0"/>
              </a:rPr>
              <a:t>8 </a:t>
            </a:r>
            <a:r>
              <a:rPr lang="bs-Cyrl-BA" sz="1200" dirty="0" smtClean="0">
                <a:solidFill>
                  <a:srgbClr val="FF0000"/>
                </a:solidFill>
                <a:latin typeface="Times New Roman" pitchFamily="18" charset="0"/>
                <a:cs typeface="Times New Roman" pitchFamily="18" charset="0"/>
              </a:rPr>
              <a:t> </a:t>
            </a:r>
            <a:r>
              <a:rPr lang="en-US" sz="2000" dirty="0" smtClean="0">
                <a:solidFill>
                  <a:srgbClr val="FF0000"/>
                </a:solidFill>
                <a:latin typeface="Snap ITC"/>
                <a:cs typeface="Times New Roman" pitchFamily="18" charset="0"/>
                <a:sym typeface="Symbol"/>
              </a:rPr>
              <a:t>º</a:t>
            </a:r>
            <a:r>
              <a:rPr lang="bs-Cyrl-BA" sz="2000" dirty="0" smtClean="0">
                <a:solidFill>
                  <a:srgbClr val="FF0000"/>
                </a:solidFill>
                <a:latin typeface="Times New Roman" pitchFamily="18" charset="0"/>
                <a:cs typeface="Times New Roman" pitchFamily="18" charset="0"/>
                <a:sym typeface="Symbol"/>
              </a:rPr>
              <a:t> </a:t>
            </a:r>
            <a:r>
              <a:rPr lang="bs-Cyrl-BA" sz="12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5</a:t>
            </a:r>
            <a:r>
              <a:rPr lang="bs-Cyrl-BA" sz="2000" dirty="0" smtClean="0">
                <a:solidFill>
                  <a:srgbClr val="FF0000"/>
                </a:solidFill>
                <a:latin typeface="Times New Roman" pitchFamily="18" charset="0"/>
                <a:cs typeface="Times New Roman" pitchFamily="18" charset="0"/>
                <a:sym typeface="Symbol"/>
              </a:rPr>
              <a:t> </a:t>
            </a:r>
            <a:r>
              <a:rPr lang="en-US" sz="2000" dirty="0" smtClean="0">
                <a:solidFill>
                  <a:srgbClr val="FF0000"/>
                </a:solidFill>
                <a:latin typeface="Snap ITC"/>
                <a:cs typeface="Times New Roman" pitchFamily="18" charset="0"/>
                <a:sym typeface="Symbol"/>
              </a:rPr>
              <a:t>º</a:t>
            </a:r>
            <a:r>
              <a:rPr lang="bs-Cyrl-BA" sz="20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6 =</a:t>
            </a:r>
            <a:endParaRPr lang="en-US" sz="36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bs-Cyrl-BA" sz="3600" dirty="0" smtClean="0">
                <a:solidFill>
                  <a:srgbClr val="FF0000"/>
                </a:solidFill>
                <a:latin typeface="Times New Roman" pitchFamily="18" charset="0"/>
                <a:cs typeface="Times New Roman" pitchFamily="18" charset="0"/>
              </a:rPr>
              <a:t>( 8 </a:t>
            </a:r>
            <a:r>
              <a:rPr lang="en-US" sz="1800" dirty="0" smtClean="0">
                <a:solidFill>
                  <a:srgbClr val="FF0000"/>
                </a:solidFill>
                <a:latin typeface="Snap ITC"/>
                <a:cs typeface="Times New Roman" pitchFamily="18" charset="0"/>
                <a:sym typeface="Symbol"/>
              </a:rPr>
              <a:t>º</a:t>
            </a:r>
            <a:r>
              <a:rPr lang="bs-Cyrl-BA" sz="18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5 ) </a:t>
            </a:r>
            <a:r>
              <a:rPr lang="en-US" sz="1800" dirty="0" smtClean="0">
                <a:solidFill>
                  <a:srgbClr val="FF0000"/>
                </a:solidFill>
                <a:latin typeface="Snap ITC"/>
                <a:cs typeface="Times New Roman" pitchFamily="18" charset="0"/>
                <a:sym typeface="Symbol"/>
              </a:rPr>
              <a:t>º</a:t>
            </a:r>
            <a:r>
              <a:rPr lang="bs-Cyrl-BA" sz="28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6 = 40</a:t>
            </a:r>
            <a:r>
              <a:rPr lang="bs-Cyrl-BA" sz="1800" dirty="0" smtClean="0">
                <a:solidFill>
                  <a:srgbClr val="FF0000"/>
                </a:solidFill>
                <a:latin typeface="Times New Roman" pitchFamily="18" charset="0"/>
                <a:cs typeface="Times New Roman" pitchFamily="18" charset="0"/>
                <a:sym typeface="Symbol"/>
              </a:rPr>
              <a:t> </a:t>
            </a:r>
            <a:r>
              <a:rPr lang="en-US" sz="1800" dirty="0" smtClean="0">
                <a:solidFill>
                  <a:srgbClr val="FF0000"/>
                </a:solidFill>
                <a:latin typeface="Snap ITC"/>
                <a:cs typeface="Times New Roman" pitchFamily="18" charset="0"/>
                <a:sym typeface="Symbol"/>
              </a:rPr>
              <a:t>º</a:t>
            </a:r>
            <a:r>
              <a:rPr lang="bs-Cyrl-BA" sz="18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6 = 240</a:t>
            </a:r>
          </a:p>
          <a:p>
            <a:r>
              <a:rPr lang="bs-Cyrl-BA" sz="3600" dirty="0" smtClean="0">
                <a:solidFill>
                  <a:srgbClr val="FF0000"/>
                </a:solidFill>
                <a:latin typeface="Times New Roman" pitchFamily="18" charset="0"/>
                <a:cs typeface="Times New Roman" pitchFamily="18" charset="0"/>
                <a:sym typeface="Symbol"/>
              </a:rPr>
              <a:t>8 </a:t>
            </a:r>
            <a:r>
              <a:rPr lang="en-US" sz="1800" dirty="0" smtClean="0">
                <a:solidFill>
                  <a:srgbClr val="FF0000"/>
                </a:solidFill>
                <a:latin typeface="Snap ITC"/>
                <a:cs typeface="Times New Roman" pitchFamily="18" charset="0"/>
                <a:sym typeface="Symbol"/>
              </a:rPr>
              <a:t>º</a:t>
            </a:r>
            <a:r>
              <a:rPr lang="bs-Cyrl-BA" sz="28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( 5 </a:t>
            </a:r>
            <a:r>
              <a:rPr lang="en-US" sz="1800" dirty="0" smtClean="0">
                <a:solidFill>
                  <a:srgbClr val="FF0000"/>
                </a:solidFill>
                <a:latin typeface="Snap ITC"/>
                <a:cs typeface="Times New Roman" pitchFamily="18" charset="0"/>
                <a:sym typeface="Symbol"/>
              </a:rPr>
              <a:t>º</a:t>
            </a:r>
            <a:r>
              <a:rPr lang="bs-Cyrl-BA" sz="28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6 ) = 8 </a:t>
            </a:r>
            <a:r>
              <a:rPr lang="en-US" sz="1800" dirty="0" smtClean="0">
                <a:solidFill>
                  <a:srgbClr val="FF0000"/>
                </a:solidFill>
                <a:latin typeface="Snap ITC"/>
                <a:cs typeface="Times New Roman" pitchFamily="18" charset="0"/>
                <a:sym typeface="Symbol"/>
              </a:rPr>
              <a:t>º</a:t>
            </a:r>
            <a:r>
              <a:rPr lang="bs-Cyrl-BA" sz="28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30 =240</a:t>
            </a:r>
            <a:endParaRPr lang="en-US" sz="3600" dirty="0">
              <a:solidFill>
                <a:srgbClr val="FF0000"/>
              </a:solidFill>
              <a:latin typeface="Times New Roman" pitchFamily="18" charset="0"/>
              <a:cs typeface="Times New Roman" pitchFamily="18" charset="0"/>
            </a:endParaRPr>
          </a:p>
        </p:txBody>
      </p:sp>
      <p:pic>
        <p:nvPicPr>
          <p:cNvPr id="1026" name="Picture 2" descr="C:\Users\Dijana\Desktop\1.png"/>
          <p:cNvPicPr>
            <a:picLocks noChangeAspect="1" noChangeArrowheads="1"/>
          </p:cNvPicPr>
          <p:nvPr/>
        </p:nvPicPr>
        <p:blipFill>
          <a:blip r:embed="rId2"/>
          <a:srcRect/>
          <a:stretch>
            <a:fillRect/>
          </a:stretch>
        </p:blipFill>
        <p:spPr bwMode="auto">
          <a:xfrm>
            <a:off x="1752600" y="381000"/>
            <a:ext cx="5962650" cy="1752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2381250"/>
          </a:xfrm>
        </p:spPr>
        <p:txBody>
          <a:bodyPr>
            <a:noAutofit/>
          </a:bodyPr>
          <a:lstStyle/>
          <a:p>
            <a:r>
              <a:rPr lang="en-US" dirty="0" smtClean="0">
                <a:solidFill>
                  <a:schemeClr val="bg1"/>
                </a:solidFill>
                <a:latin typeface="Times New Roman" pitchFamily="18" charset="0"/>
                <a:cs typeface="Times New Roman" pitchFamily="18" charset="0"/>
              </a:rPr>
              <a:t>2. </a:t>
            </a:r>
            <a:r>
              <a:rPr lang="bs-Cyrl-BA" dirty="0" smtClean="0">
                <a:solidFill>
                  <a:schemeClr val="bg1"/>
                </a:solidFill>
                <a:latin typeface="Times New Roman" pitchFamily="18" charset="0"/>
                <a:cs typeface="Times New Roman" pitchFamily="18" charset="0"/>
              </a:rPr>
              <a:t>У шест редова сложено је по пет гајби јабука</a:t>
            </a:r>
            <a:r>
              <a:rPr lang="en-US" dirty="0" smtClean="0">
                <a:solidFill>
                  <a:schemeClr val="bg1"/>
                </a:solidFill>
                <a:latin typeface="Times New Roman" pitchFamily="18" charset="0"/>
                <a:cs typeface="Times New Roman" pitchFamily="18" charset="0"/>
              </a:rPr>
              <a:t>. </a:t>
            </a:r>
            <a:r>
              <a:rPr lang="bs-Cyrl-BA" dirty="0" smtClean="0">
                <a:solidFill>
                  <a:schemeClr val="bg1"/>
                </a:solidFill>
                <a:latin typeface="Times New Roman" pitchFamily="18" charset="0"/>
                <a:cs typeface="Times New Roman" pitchFamily="18" charset="0"/>
              </a:rPr>
              <a:t>У свакој гајби има седам килограма јабука.</a:t>
            </a:r>
            <a:r>
              <a:rPr lang="en-US" dirty="0" smtClean="0">
                <a:solidFill>
                  <a:schemeClr val="bg1"/>
                </a:solidFill>
                <a:latin typeface="Times New Roman" pitchFamily="18" charset="0"/>
                <a:cs typeface="Times New Roman" pitchFamily="18" charset="0"/>
              </a:rPr>
              <a:t> </a:t>
            </a:r>
            <a:r>
              <a:rPr lang="bs-Cyrl-BA" dirty="0" smtClean="0">
                <a:solidFill>
                  <a:schemeClr val="bg1"/>
                </a:solidFill>
                <a:latin typeface="Times New Roman" pitchFamily="18" charset="0"/>
                <a:cs typeface="Times New Roman" pitchFamily="18" charset="0"/>
              </a:rPr>
              <a:t>Колико</a:t>
            </a:r>
            <a:r>
              <a:rPr lang="en-US" dirty="0" smtClean="0">
                <a:solidFill>
                  <a:schemeClr val="bg1"/>
                </a:solidFill>
                <a:latin typeface="Times New Roman" pitchFamily="18" charset="0"/>
                <a:cs typeface="Times New Roman" pitchFamily="18" charset="0"/>
              </a:rPr>
              <a:t> </a:t>
            </a:r>
            <a:r>
              <a:rPr lang="bs-Cyrl-BA" dirty="0" smtClean="0">
                <a:solidFill>
                  <a:schemeClr val="bg1"/>
                </a:solidFill>
                <a:latin typeface="Times New Roman" pitchFamily="18" charset="0"/>
                <a:cs typeface="Times New Roman" pitchFamily="18" charset="0"/>
              </a:rPr>
              <a:t>килограма јабука</a:t>
            </a:r>
            <a:r>
              <a:rPr lang="en-US" dirty="0" smtClean="0">
                <a:solidFill>
                  <a:schemeClr val="bg1"/>
                </a:solidFill>
                <a:latin typeface="Times New Roman" pitchFamily="18" charset="0"/>
                <a:cs typeface="Times New Roman" pitchFamily="18" charset="0"/>
              </a:rPr>
              <a:t> </a:t>
            </a:r>
            <a:r>
              <a:rPr lang="bs-Cyrl-BA" dirty="0" smtClean="0">
                <a:solidFill>
                  <a:schemeClr val="bg1"/>
                </a:solidFill>
                <a:latin typeface="Times New Roman" pitchFamily="18" charset="0"/>
                <a:cs typeface="Times New Roman" pitchFamily="18" charset="0"/>
              </a:rPr>
              <a:t>има укупно?</a:t>
            </a:r>
            <a:endParaRPr lang="en-US" dirty="0">
              <a:solidFill>
                <a:schemeClr val="bg1"/>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4191000"/>
            <a:ext cx="6400800" cy="2667000"/>
          </a:xfrm>
        </p:spPr>
        <p:txBody>
          <a:bodyPr>
            <a:noAutofit/>
          </a:bodyPr>
          <a:lstStyle/>
          <a:p>
            <a:endParaRPr lang="bs-Cyrl-BA" sz="3600" dirty="0" smtClean="0">
              <a:solidFill>
                <a:srgbClr val="FF0000"/>
              </a:solidFill>
              <a:latin typeface="Times New Roman" pitchFamily="18" charset="0"/>
              <a:cs typeface="Times New Roman" pitchFamily="18" charset="0"/>
            </a:endParaRPr>
          </a:p>
          <a:p>
            <a:r>
              <a:rPr lang="bs-Cyrl-BA" sz="3600" dirty="0" smtClean="0">
                <a:solidFill>
                  <a:srgbClr val="FF0000"/>
                </a:solidFill>
                <a:latin typeface="Times New Roman" pitchFamily="18" charset="0"/>
                <a:cs typeface="Times New Roman" pitchFamily="18" charset="0"/>
              </a:rPr>
              <a:t>6 </a:t>
            </a:r>
            <a:r>
              <a:rPr lang="en-US" sz="1800" dirty="0" smtClean="0">
                <a:solidFill>
                  <a:srgbClr val="FF0000"/>
                </a:solidFill>
                <a:latin typeface="Snap ITC"/>
                <a:cs typeface="Times New Roman" pitchFamily="18" charset="0"/>
                <a:sym typeface="Symbol"/>
              </a:rPr>
              <a:t>º</a:t>
            </a:r>
            <a:r>
              <a:rPr lang="bs-Cyrl-BA" sz="28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5 </a:t>
            </a:r>
            <a:r>
              <a:rPr lang="en-US" sz="2000" dirty="0" smtClean="0">
                <a:solidFill>
                  <a:srgbClr val="FF0000"/>
                </a:solidFill>
                <a:latin typeface="Snap ITC"/>
                <a:cs typeface="Times New Roman" pitchFamily="18" charset="0"/>
                <a:sym typeface="Symbol"/>
              </a:rPr>
              <a:t>º</a:t>
            </a:r>
            <a:r>
              <a:rPr lang="bs-Cyrl-BA" sz="20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7 =</a:t>
            </a:r>
          </a:p>
          <a:p>
            <a:r>
              <a:rPr lang="bs-Cyrl-BA" sz="3600" dirty="0" smtClean="0">
                <a:solidFill>
                  <a:srgbClr val="FF0000"/>
                </a:solidFill>
                <a:latin typeface="Times New Roman" pitchFamily="18" charset="0"/>
                <a:cs typeface="Times New Roman" pitchFamily="18" charset="0"/>
                <a:sym typeface="Symbol"/>
              </a:rPr>
              <a:t>( 6</a:t>
            </a:r>
            <a:r>
              <a:rPr lang="bs-Cyrl-BA" sz="2000" dirty="0" smtClean="0">
                <a:solidFill>
                  <a:srgbClr val="FF0000"/>
                </a:solidFill>
                <a:latin typeface="Times New Roman" pitchFamily="18" charset="0"/>
                <a:cs typeface="Times New Roman" pitchFamily="18" charset="0"/>
                <a:sym typeface="Symbol"/>
              </a:rPr>
              <a:t> </a:t>
            </a:r>
            <a:r>
              <a:rPr lang="en-US" sz="2000" dirty="0" smtClean="0">
                <a:solidFill>
                  <a:srgbClr val="FF0000"/>
                </a:solidFill>
                <a:latin typeface="Snap ITC"/>
                <a:cs typeface="Times New Roman" pitchFamily="18" charset="0"/>
                <a:sym typeface="Symbol"/>
              </a:rPr>
              <a:t>º</a:t>
            </a:r>
            <a:r>
              <a:rPr lang="bs-Cyrl-BA" sz="20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5 ) </a:t>
            </a:r>
            <a:r>
              <a:rPr lang="en-US" sz="2000" dirty="0" smtClean="0">
                <a:solidFill>
                  <a:srgbClr val="FF0000"/>
                </a:solidFill>
                <a:latin typeface="Snap ITC"/>
                <a:cs typeface="Times New Roman" pitchFamily="18" charset="0"/>
                <a:sym typeface="Symbol"/>
              </a:rPr>
              <a:t>º</a:t>
            </a:r>
            <a:r>
              <a:rPr lang="bs-Cyrl-BA" sz="12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7 = 30 </a:t>
            </a:r>
            <a:r>
              <a:rPr lang="en-US" sz="2000" dirty="0" smtClean="0">
                <a:solidFill>
                  <a:srgbClr val="FF0000"/>
                </a:solidFill>
                <a:latin typeface="Snap ITC"/>
                <a:cs typeface="Times New Roman" pitchFamily="18" charset="0"/>
                <a:sym typeface="Symbol"/>
              </a:rPr>
              <a:t>º</a:t>
            </a:r>
            <a:r>
              <a:rPr lang="bs-Cyrl-BA" sz="2000" dirty="0" smtClean="0">
                <a:solidFill>
                  <a:srgbClr val="FF0000"/>
                </a:solidFill>
                <a:latin typeface="Times New Roman" pitchFamily="18" charset="0"/>
                <a:cs typeface="Times New Roman" pitchFamily="18" charset="0"/>
                <a:sym typeface="Symbol"/>
              </a:rPr>
              <a:t> </a:t>
            </a:r>
            <a:r>
              <a:rPr lang="bs-Cyrl-BA" sz="12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7 = 210</a:t>
            </a:r>
          </a:p>
          <a:p>
            <a:r>
              <a:rPr lang="bs-Cyrl-BA" sz="3600" dirty="0" smtClean="0">
                <a:solidFill>
                  <a:srgbClr val="FF0000"/>
                </a:solidFill>
                <a:latin typeface="Times New Roman" pitchFamily="18" charset="0"/>
                <a:cs typeface="Times New Roman" pitchFamily="18" charset="0"/>
                <a:sym typeface="Symbol"/>
              </a:rPr>
              <a:t>6 </a:t>
            </a:r>
            <a:r>
              <a:rPr lang="en-US" sz="2000" dirty="0" smtClean="0">
                <a:solidFill>
                  <a:srgbClr val="FF0000"/>
                </a:solidFill>
                <a:latin typeface="Snap ITC"/>
                <a:cs typeface="Times New Roman" pitchFamily="18" charset="0"/>
                <a:sym typeface="Symbol"/>
              </a:rPr>
              <a:t>º</a:t>
            </a:r>
            <a:r>
              <a:rPr lang="bs-Cyrl-BA" sz="28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( 5 </a:t>
            </a:r>
            <a:r>
              <a:rPr lang="en-US" sz="2000" dirty="0" smtClean="0">
                <a:solidFill>
                  <a:srgbClr val="FF0000"/>
                </a:solidFill>
                <a:latin typeface="Snap ITC"/>
                <a:cs typeface="Times New Roman" pitchFamily="18" charset="0"/>
                <a:sym typeface="Symbol"/>
              </a:rPr>
              <a:t>º</a:t>
            </a:r>
            <a:r>
              <a:rPr lang="bs-Cyrl-BA" sz="20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7 ) = 6</a:t>
            </a:r>
            <a:r>
              <a:rPr lang="bs-Cyrl-BA" sz="2000" dirty="0" smtClean="0">
                <a:solidFill>
                  <a:srgbClr val="FF0000"/>
                </a:solidFill>
                <a:latin typeface="Times New Roman" pitchFamily="18" charset="0"/>
                <a:cs typeface="Times New Roman" pitchFamily="18" charset="0"/>
                <a:sym typeface="Symbol"/>
              </a:rPr>
              <a:t> </a:t>
            </a:r>
            <a:r>
              <a:rPr lang="en-US" sz="2000" dirty="0" smtClean="0">
                <a:solidFill>
                  <a:srgbClr val="FF0000"/>
                </a:solidFill>
                <a:latin typeface="Snap ITC"/>
                <a:cs typeface="Times New Roman" pitchFamily="18" charset="0"/>
                <a:sym typeface="Symbol"/>
              </a:rPr>
              <a:t>º</a:t>
            </a:r>
            <a:r>
              <a:rPr lang="bs-Cyrl-BA" sz="20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35 = 210</a:t>
            </a:r>
            <a:endParaRPr lang="en-US" sz="3600" dirty="0">
              <a:solidFill>
                <a:srgbClr val="FF0000"/>
              </a:solidFill>
              <a:latin typeface="Times New Roman" pitchFamily="18" charset="0"/>
              <a:cs typeface="Times New Roman" pitchFamily="18" charset="0"/>
            </a:endParaRPr>
          </a:p>
        </p:txBody>
      </p:sp>
      <p:pic>
        <p:nvPicPr>
          <p:cNvPr id="2050" name="Picture 2" descr="C:\Users\Dijana\Desktop\download (1).jpg"/>
          <p:cNvPicPr>
            <a:picLocks noChangeAspect="1" noChangeArrowheads="1"/>
          </p:cNvPicPr>
          <p:nvPr/>
        </p:nvPicPr>
        <p:blipFill>
          <a:blip r:embed="rId2"/>
          <a:srcRect/>
          <a:stretch>
            <a:fillRect/>
          </a:stretch>
        </p:blipFill>
        <p:spPr bwMode="auto">
          <a:xfrm>
            <a:off x="0" y="4648200"/>
            <a:ext cx="1828800" cy="2209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4343400"/>
          </a:xfrm>
        </p:spPr>
        <p:txBody>
          <a:bodyPr>
            <a:noAutofit/>
          </a:bodyPr>
          <a:lstStyle/>
          <a:p>
            <a:r>
              <a:rPr lang="en-US" dirty="0" smtClean="0">
                <a:solidFill>
                  <a:schemeClr val="bg1"/>
                </a:solidFill>
                <a:latin typeface="Times New Roman" pitchFamily="18" charset="0"/>
                <a:cs typeface="Times New Roman" pitchFamily="18" charset="0"/>
              </a:rPr>
              <a:t>3. </a:t>
            </a:r>
            <a:r>
              <a:rPr lang="bs-Cyrl-BA" dirty="0" smtClean="0">
                <a:solidFill>
                  <a:schemeClr val="bg1"/>
                </a:solidFill>
                <a:latin typeface="Times New Roman" pitchFamily="18" charset="0"/>
                <a:cs typeface="Times New Roman" pitchFamily="18" charset="0"/>
              </a:rPr>
              <a:t>На двије полице имамо по седам пакета сокова, у сваком пакету имамо по пет сокова. Колико сокова имамо на двије полице, израчунај на два начина? </a:t>
            </a:r>
            <a:endParaRPr lang="en-US" dirty="0">
              <a:solidFill>
                <a:schemeClr val="bg1"/>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4648200"/>
            <a:ext cx="6400800" cy="1905000"/>
          </a:xfrm>
        </p:spPr>
        <p:txBody>
          <a:bodyPr/>
          <a:lstStyle/>
          <a:p>
            <a:r>
              <a:rPr lang="bs-Cyrl-BA" sz="2800" dirty="0" smtClean="0">
                <a:solidFill>
                  <a:srgbClr val="FF0000"/>
                </a:solidFill>
                <a:latin typeface="Times New Roman" pitchFamily="18" charset="0"/>
                <a:cs typeface="Times New Roman" pitchFamily="18" charset="0"/>
              </a:rPr>
              <a:t>2 </a:t>
            </a:r>
            <a:r>
              <a:rPr lang="en-US" sz="2000" dirty="0" smtClean="0">
                <a:solidFill>
                  <a:srgbClr val="FF0000"/>
                </a:solidFill>
                <a:latin typeface="Snap ITC"/>
                <a:cs typeface="Times New Roman" pitchFamily="18" charset="0"/>
                <a:sym typeface="Symbol"/>
              </a:rPr>
              <a:t>º </a:t>
            </a:r>
            <a:r>
              <a:rPr lang="bs-Cyrl-BA" sz="2800" dirty="0" smtClean="0">
                <a:solidFill>
                  <a:srgbClr val="FF0000"/>
                </a:solidFill>
                <a:latin typeface="Times New Roman" pitchFamily="18" charset="0"/>
                <a:cs typeface="Times New Roman" pitchFamily="18" charset="0"/>
                <a:sym typeface="Symbol"/>
              </a:rPr>
              <a:t>7 </a:t>
            </a:r>
            <a:r>
              <a:rPr lang="en-US" sz="2000" dirty="0" smtClean="0">
                <a:solidFill>
                  <a:srgbClr val="FF0000"/>
                </a:solidFill>
                <a:latin typeface="Snap ITC"/>
                <a:cs typeface="Times New Roman" pitchFamily="18" charset="0"/>
                <a:sym typeface="Symbol"/>
              </a:rPr>
              <a:t>º</a:t>
            </a:r>
            <a:r>
              <a:rPr lang="bs-Cyrl-BA" sz="2000" dirty="0" smtClean="0">
                <a:solidFill>
                  <a:srgbClr val="FF0000"/>
                </a:solidFill>
                <a:latin typeface="Times New Roman" pitchFamily="18" charset="0"/>
                <a:cs typeface="Times New Roman" pitchFamily="18" charset="0"/>
                <a:sym typeface="Symbol"/>
              </a:rPr>
              <a:t> </a:t>
            </a:r>
            <a:r>
              <a:rPr lang="bs-Cyrl-BA" sz="2800" dirty="0" smtClean="0">
                <a:solidFill>
                  <a:srgbClr val="FF0000"/>
                </a:solidFill>
                <a:latin typeface="Times New Roman" pitchFamily="18" charset="0"/>
                <a:cs typeface="Times New Roman" pitchFamily="18" charset="0"/>
                <a:sym typeface="Symbol"/>
              </a:rPr>
              <a:t>5 = </a:t>
            </a:r>
            <a:r>
              <a:rPr lang="bs-Cyrl-BA" sz="2800" dirty="0" smtClean="0">
                <a:solidFill>
                  <a:srgbClr val="FF0000"/>
                </a:solidFill>
                <a:latin typeface="Times New Roman" pitchFamily="18" charset="0"/>
                <a:cs typeface="Times New Roman" pitchFamily="18" charset="0"/>
              </a:rPr>
              <a:t>( 2 </a:t>
            </a:r>
            <a:r>
              <a:rPr lang="en-US" sz="2000" dirty="0" smtClean="0">
                <a:solidFill>
                  <a:srgbClr val="FF0000"/>
                </a:solidFill>
                <a:latin typeface="Snap ITC"/>
                <a:cs typeface="Times New Roman" pitchFamily="18" charset="0"/>
                <a:sym typeface="Symbol"/>
              </a:rPr>
              <a:t>º</a:t>
            </a:r>
            <a:r>
              <a:rPr lang="bs-Cyrl-BA" sz="2800" dirty="0" smtClean="0">
                <a:solidFill>
                  <a:srgbClr val="FF0000"/>
                </a:solidFill>
                <a:latin typeface="Times New Roman" pitchFamily="18" charset="0"/>
                <a:cs typeface="Times New Roman" pitchFamily="18" charset="0"/>
                <a:sym typeface="Symbol"/>
              </a:rPr>
              <a:t> </a:t>
            </a:r>
            <a:r>
              <a:rPr lang="bs-Cyrl-BA" sz="2800" dirty="0" smtClean="0">
                <a:solidFill>
                  <a:srgbClr val="FF0000"/>
                </a:solidFill>
                <a:latin typeface="Times New Roman" pitchFamily="18" charset="0"/>
                <a:cs typeface="Times New Roman" pitchFamily="18" charset="0"/>
                <a:sym typeface="Symbol"/>
              </a:rPr>
              <a:t>7 ) </a:t>
            </a:r>
            <a:r>
              <a:rPr lang="en-US" sz="2000" dirty="0" smtClean="0">
                <a:solidFill>
                  <a:srgbClr val="FF0000"/>
                </a:solidFill>
                <a:latin typeface="Snap ITC"/>
                <a:cs typeface="Times New Roman" pitchFamily="18" charset="0"/>
                <a:sym typeface="Symbol"/>
              </a:rPr>
              <a:t>º</a:t>
            </a:r>
            <a:r>
              <a:rPr lang="bs-Cyrl-BA" sz="2800" dirty="0" smtClean="0">
                <a:solidFill>
                  <a:srgbClr val="FF0000"/>
                </a:solidFill>
                <a:latin typeface="Times New Roman" pitchFamily="18" charset="0"/>
                <a:cs typeface="Times New Roman" pitchFamily="18" charset="0"/>
                <a:sym typeface="Symbol"/>
              </a:rPr>
              <a:t> </a:t>
            </a:r>
            <a:r>
              <a:rPr lang="bs-Cyrl-BA" sz="2800" dirty="0" smtClean="0">
                <a:solidFill>
                  <a:srgbClr val="FF0000"/>
                </a:solidFill>
                <a:latin typeface="Times New Roman" pitchFamily="18" charset="0"/>
                <a:cs typeface="Times New Roman" pitchFamily="18" charset="0"/>
                <a:sym typeface="Symbol"/>
              </a:rPr>
              <a:t>5 = </a:t>
            </a:r>
            <a:r>
              <a:rPr lang="bs-Cyrl-BA" sz="2800" dirty="0" smtClean="0">
                <a:solidFill>
                  <a:srgbClr val="FF0000"/>
                </a:solidFill>
                <a:latin typeface="Times New Roman" pitchFamily="18" charset="0"/>
                <a:cs typeface="Times New Roman" pitchFamily="18" charset="0"/>
              </a:rPr>
              <a:t>14 </a:t>
            </a:r>
            <a:r>
              <a:rPr lang="en-US" sz="2000" dirty="0" smtClean="0">
                <a:solidFill>
                  <a:srgbClr val="FF0000"/>
                </a:solidFill>
                <a:latin typeface="Snap ITC"/>
                <a:cs typeface="Times New Roman" pitchFamily="18" charset="0"/>
                <a:sym typeface="Symbol"/>
              </a:rPr>
              <a:t>º</a:t>
            </a:r>
            <a:r>
              <a:rPr lang="bs-Cyrl-BA" sz="2800" dirty="0" smtClean="0">
                <a:solidFill>
                  <a:srgbClr val="FF0000"/>
                </a:solidFill>
                <a:latin typeface="Times New Roman" pitchFamily="18" charset="0"/>
                <a:cs typeface="Times New Roman" pitchFamily="18" charset="0"/>
                <a:sym typeface="Symbol"/>
              </a:rPr>
              <a:t> </a:t>
            </a:r>
            <a:r>
              <a:rPr lang="bs-Cyrl-BA" sz="2800" dirty="0" smtClean="0">
                <a:solidFill>
                  <a:srgbClr val="FF0000"/>
                </a:solidFill>
                <a:latin typeface="Times New Roman" pitchFamily="18" charset="0"/>
                <a:cs typeface="Times New Roman" pitchFamily="18" charset="0"/>
                <a:sym typeface="Symbol"/>
              </a:rPr>
              <a:t>5 = 70</a:t>
            </a:r>
            <a:endParaRPr lang="en-US" sz="2800" dirty="0" smtClean="0">
              <a:solidFill>
                <a:srgbClr val="FF0000"/>
              </a:solidFill>
              <a:latin typeface="Times New Roman" pitchFamily="18" charset="0"/>
              <a:cs typeface="Times New Roman" pitchFamily="18" charset="0"/>
            </a:endParaRPr>
          </a:p>
          <a:p>
            <a:r>
              <a:rPr lang="bs-Cyrl-BA" sz="2800" dirty="0" smtClean="0">
                <a:solidFill>
                  <a:srgbClr val="FF0000"/>
                </a:solidFill>
                <a:latin typeface="Times New Roman" pitchFamily="18" charset="0"/>
                <a:cs typeface="Times New Roman" pitchFamily="18" charset="0"/>
              </a:rPr>
              <a:t>2 </a:t>
            </a:r>
            <a:r>
              <a:rPr lang="en-US" sz="2000" dirty="0" smtClean="0">
                <a:solidFill>
                  <a:srgbClr val="FF0000"/>
                </a:solidFill>
                <a:latin typeface="Snap ITC"/>
                <a:cs typeface="Times New Roman" pitchFamily="18" charset="0"/>
                <a:sym typeface="Symbol"/>
              </a:rPr>
              <a:t>º</a:t>
            </a:r>
            <a:r>
              <a:rPr lang="bs-Cyrl-BA" sz="1200" dirty="0" smtClean="0">
                <a:solidFill>
                  <a:srgbClr val="FF0000"/>
                </a:solidFill>
                <a:latin typeface="Times New Roman" pitchFamily="18" charset="0"/>
                <a:cs typeface="Times New Roman" pitchFamily="18" charset="0"/>
                <a:sym typeface="Symbol"/>
              </a:rPr>
              <a:t> </a:t>
            </a:r>
            <a:r>
              <a:rPr lang="bs-Cyrl-BA" sz="2800" dirty="0" smtClean="0">
                <a:solidFill>
                  <a:srgbClr val="FF0000"/>
                </a:solidFill>
                <a:latin typeface="Times New Roman" pitchFamily="18" charset="0"/>
                <a:cs typeface="Times New Roman" pitchFamily="18" charset="0"/>
                <a:sym typeface="Symbol"/>
              </a:rPr>
              <a:t>7 </a:t>
            </a:r>
            <a:r>
              <a:rPr lang="en-US" sz="2000" dirty="0" smtClean="0">
                <a:solidFill>
                  <a:srgbClr val="FF0000"/>
                </a:solidFill>
                <a:latin typeface="Snap ITC"/>
                <a:cs typeface="Times New Roman" pitchFamily="18" charset="0"/>
                <a:sym typeface="Symbol"/>
              </a:rPr>
              <a:t>º</a:t>
            </a:r>
            <a:r>
              <a:rPr lang="bs-Cyrl-BA" sz="2800" dirty="0" smtClean="0">
                <a:solidFill>
                  <a:srgbClr val="FF0000"/>
                </a:solidFill>
                <a:latin typeface="Times New Roman" pitchFamily="18" charset="0"/>
                <a:cs typeface="Times New Roman" pitchFamily="18" charset="0"/>
                <a:sym typeface="Symbol"/>
              </a:rPr>
              <a:t> </a:t>
            </a:r>
            <a:r>
              <a:rPr lang="bs-Cyrl-BA" sz="2800" dirty="0" smtClean="0">
                <a:solidFill>
                  <a:srgbClr val="FF0000"/>
                </a:solidFill>
                <a:latin typeface="Times New Roman" pitchFamily="18" charset="0"/>
                <a:cs typeface="Times New Roman" pitchFamily="18" charset="0"/>
                <a:sym typeface="Symbol"/>
              </a:rPr>
              <a:t>5 =</a:t>
            </a:r>
            <a:r>
              <a:rPr lang="bs-Cyrl-BA" sz="2800" dirty="0" smtClean="0">
                <a:solidFill>
                  <a:srgbClr val="FF0000"/>
                </a:solidFill>
                <a:latin typeface="Times New Roman" pitchFamily="18" charset="0"/>
                <a:cs typeface="Times New Roman" pitchFamily="18" charset="0"/>
              </a:rPr>
              <a:t> 2 </a:t>
            </a:r>
            <a:r>
              <a:rPr lang="en-US" sz="2000" dirty="0" smtClean="0">
                <a:solidFill>
                  <a:srgbClr val="FF0000"/>
                </a:solidFill>
                <a:latin typeface="Snap ITC"/>
                <a:cs typeface="Times New Roman" pitchFamily="18" charset="0"/>
                <a:sym typeface="Symbol"/>
              </a:rPr>
              <a:t>º</a:t>
            </a:r>
            <a:r>
              <a:rPr lang="bs-Cyrl-BA" sz="2800" dirty="0" smtClean="0">
                <a:solidFill>
                  <a:srgbClr val="FF0000"/>
                </a:solidFill>
                <a:latin typeface="Times New Roman" pitchFamily="18" charset="0"/>
                <a:cs typeface="Times New Roman" pitchFamily="18" charset="0"/>
                <a:sym typeface="Symbol"/>
              </a:rPr>
              <a:t> </a:t>
            </a:r>
            <a:r>
              <a:rPr lang="bs-Cyrl-BA" sz="2800" dirty="0" smtClean="0">
                <a:solidFill>
                  <a:srgbClr val="FF0000"/>
                </a:solidFill>
                <a:latin typeface="Times New Roman" pitchFamily="18" charset="0"/>
                <a:cs typeface="Times New Roman" pitchFamily="18" charset="0"/>
                <a:sym typeface="Symbol"/>
              </a:rPr>
              <a:t>( 7 </a:t>
            </a:r>
            <a:r>
              <a:rPr lang="en-US" sz="2000" dirty="0" smtClean="0">
                <a:solidFill>
                  <a:srgbClr val="FF0000"/>
                </a:solidFill>
                <a:latin typeface="Snap ITC"/>
                <a:cs typeface="Times New Roman" pitchFamily="18" charset="0"/>
                <a:sym typeface="Symbol"/>
              </a:rPr>
              <a:t>º</a:t>
            </a:r>
            <a:r>
              <a:rPr lang="bs-Cyrl-BA" sz="2800" dirty="0" smtClean="0">
                <a:solidFill>
                  <a:srgbClr val="FF0000"/>
                </a:solidFill>
                <a:latin typeface="Times New Roman" pitchFamily="18" charset="0"/>
                <a:cs typeface="Times New Roman" pitchFamily="18" charset="0"/>
                <a:sym typeface="Symbol"/>
              </a:rPr>
              <a:t> </a:t>
            </a:r>
            <a:r>
              <a:rPr lang="bs-Cyrl-BA" sz="2800" dirty="0" smtClean="0">
                <a:solidFill>
                  <a:srgbClr val="FF0000"/>
                </a:solidFill>
                <a:latin typeface="Times New Roman" pitchFamily="18" charset="0"/>
                <a:cs typeface="Times New Roman" pitchFamily="18" charset="0"/>
                <a:sym typeface="Symbol"/>
              </a:rPr>
              <a:t>5 ) =</a:t>
            </a:r>
            <a:r>
              <a:rPr lang="bs-Cyrl-BA" sz="2800" dirty="0" smtClean="0">
                <a:solidFill>
                  <a:srgbClr val="FF0000"/>
                </a:solidFill>
                <a:latin typeface="Times New Roman" pitchFamily="18" charset="0"/>
                <a:cs typeface="Times New Roman" pitchFamily="18" charset="0"/>
              </a:rPr>
              <a:t> 2 </a:t>
            </a:r>
            <a:r>
              <a:rPr lang="en-US" sz="2000" dirty="0" smtClean="0">
                <a:solidFill>
                  <a:srgbClr val="FF0000"/>
                </a:solidFill>
                <a:latin typeface="Snap ITC"/>
                <a:cs typeface="Times New Roman" pitchFamily="18" charset="0"/>
                <a:sym typeface="Symbol"/>
              </a:rPr>
              <a:t>º</a:t>
            </a:r>
            <a:r>
              <a:rPr lang="bs-Cyrl-BA" sz="2800" dirty="0" smtClean="0">
                <a:solidFill>
                  <a:srgbClr val="FF0000"/>
                </a:solidFill>
                <a:latin typeface="Times New Roman" pitchFamily="18" charset="0"/>
                <a:cs typeface="Times New Roman" pitchFamily="18" charset="0"/>
                <a:sym typeface="Symbol"/>
              </a:rPr>
              <a:t> </a:t>
            </a:r>
            <a:r>
              <a:rPr lang="bs-Cyrl-BA" sz="2800" dirty="0" smtClean="0">
                <a:solidFill>
                  <a:srgbClr val="FF0000"/>
                </a:solidFill>
                <a:latin typeface="Times New Roman" pitchFamily="18" charset="0"/>
                <a:cs typeface="Times New Roman" pitchFamily="18" charset="0"/>
                <a:sym typeface="Symbol"/>
              </a:rPr>
              <a:t>35 = 70</a:t>
            </a:r>
          </a:p>
          <a:p>
            <a:endParaRPr lang="en-US" dirty="0" smtClean="0">
              <a:solidFill>
                <a:srgbClr val="FF0000"/>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noAutofit/>
          </a:bodyPr>
          <a:lstStyle/>
          <a:p>
            <a:r>
              <a:rPr lang="en-US" dirty="0" smtClean="0">
                <a:solidFill>
                  <a:schemeClr val="bg1"/>
                </a:solidFill>
                <a:latin typeface="Times New Roman" pitchFamily="18" charset="0"/>
                <a:cs typeface="Times New Roman" pitchFamily="18" charset="0"/>
              </a:rPr>
              <a:t>4.</a:t>
            </a:r>
            <a:r>
              <a:rPr lang="bs-Cyrl-BA" dirty="0" smtClean="0">
                <a:solidFill>
                  <a:schemeClr val="bg1"/>
                </a:solidFill>
                <a:latin typeface="Times New Roman" pitchFamily="18" charset="0"/>
                <a:cs typeface="Times New Roman" pitchFamily="18" charset="0"/>
              </a:rPr>
              <a:t>У три реда имамо по четири стола. За сваким столом сједи пет људи. Колико људи има </a:t>
            </a:r>
            <a:r>
              <a:rPr lang="bs-Cyrl-BA" dirty="0" smtClean="0">
                <a:solidFill>
                  <a:schemeClr val="bg1"/>
                </a:solidFill>
                <a:latin typeface="Times New Roman" pitchFamily="18" charset="0"/>
                <a:cs typeface="Times New Roman" pitchFamily="18" charset="0"/>
              </a:rPr>
              <a:t> </a:t>
            </a:r>
            <a:r>
              <a:rPr lang="bs-Cyrl-BA" dirty="0" smtClean="0">
                <a:solidFill>
                  <a:schemeClr val="bg1"/>
                </a:solidFill>
                <a:latin typeface="Times New Roman" pitchFamily="18" charset="0"/>
                <a:cs typeface="Times New Roman" pitchFamily="18" charset="0"/>
              </a:rPr>
              <a:t>укупно?</a:t>
            </a:r>
            <a:endParaRPr lang="en-US" dirty="0">
              <a:solidFill>
                <a:schemeClr val="bg1"/>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pPr marL="514350" indent="-514350" algn="l"/>
            <a:r>
              <a:rPr lang="bs-Cyrl-BA" sz="3600" dirty="0" smtClean="0">
                <a:solidFill>
                  <a:srgbClr val="FF0000"/>
                </a:solidFill>
                <a:latin typeface="Times New Roman" pitchFamily="18" charset="0"/>
                <a:cs typeface="Times New Roman" pitchFamily="18" charset="0"/>
              </a:rPr>
              <a:t>3 </a:t>
            </a:r>
            <a:r>
              <a:rPr lang="en-US" sz="2000" dirty="0" smtClean="0">
                <a:solidFill>
                  <a:srgbClr val="FF0000"/>
                </a:solidFill>
                <a:latin typeface="Snap ITC"/>
                <a:cs typeface="Times New Roman" pitchFamily="18" charset="0"/>
                <a:sym typeface="Symbol"/>
              </a:rPr>
              <a:t>º</a:t>
            </a:r>
            <a:r>
              <a:rPr lang="bs-Cyrl-BA" sz="36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4 </a:t>
            </a:r>
            <a:r>
              <a:rPr lang="en-US" sz="2000" dirty="0" smtClean="0">
                <a:solidFill>
                  <a:srgbClr val="FF0000"/>
                </a:solidFill>
                <a:latin typeface="Snap ITC"/>
                <a:cs typeface="Times New Roman" pitchFamily="18" charset="0"/>
                <a:sym typeface="Symbol"/>
              </a:rPr>
              <a:t>º</a:t>
            </a:r>
            <a:r>
              <a:rPr lang="bs-Cyrl-BA" sz="36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5 = </a:t>
            </a:r>
            <a:r>
              <a:rPr lang="bs-Cyrl-BA" sz="3600" dirty="0" smtClean="0">
                <a:solidFill>
                  <a:srgbClr val="FF0000"/>
                </a:solidFill>
                <a:latin typeface="Times New Roman" pitchFamily="18" charset="0"/>
                <a:cs typeface="Times New Roman" pitchFamily="18" charset="0"/>
                <a:sym typeface="Symbol"/>
              </a:rPr>
              <a:t>(</a:t>
            </a:r>
            <a:r>
              <a:rPr lang="en-US" sz="36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3 </a:t>
            </a:r>
            <a:r>
              <a:rPr lang="en-US" sz="2000" dirty="0" smtClean="0">
                <a:solidFill>
                  <a:srgbClr val="FF0000"/>
                </a:solidFill>
                <a:latin typeface="Snap ITC"/>
                <a:cs typeface="Times New Roman" pitchFamily="18" charset="0"/>
                <a:sym typeface="Symbol"/>
              </a:rPr>
              <a:t>º</a:t>
            </a:r>
            <a:r>
              <a:rPr lang="bs-Cyrl-BA" sz="2000" dirty="0" smtClean="0">
                <a:solidFill>
                  <a:srgbClr val="FF0000"/>
                </a:solidFill>
                <a:latin typeface="Times New Roman" pitchFamily="18" charset="0"/>
                <a:cs typeface="Times New Roman" pitchFamily="18" charset="0"/>
                <a:sym typeface="Symbol"/>
              </a:rPr>
              <a:t> </a:t>
            </a:r>
            <a:r>
              <a:rPr lang="en-US" sz="20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4) </a:t>
            </a:r>
            <a:r>
              <a:rPr lang="en-US" sz="2000" dirty="0" smtClean="0">
                <a:solidFill>
                  <a:srgbClr val="FF0000"/>
                </a:solidFill>
                <a:latin typeface="Snap ITC"/>
                <a:cs typeface="Times New Roman" pitchFamily="18" charset="0"/>
                <a:sym typeface="Symbol"/>
              </a:rPr>
              <a:t>º</a:t>
            </a:r>
            <a:r>
              <a:rPr lang="bs-Cyrl-BA" sz="36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5 =12 </a:t>
            </a:r>
            <a:r>
              <a:rPr lang="en-US" sz="2000" dirty="0" smtClean="0">
                <a:solidFill>
                  <a:srgbClr val="FF0000"/>
                </a:solidFill>
                <a:latin typeface="Snap ITC"/>
                <a:cs typeface="Times New Roman" pitchFamily="18" charset="0"/>
                <a:sym typeface="Symbol"/>
              </a:rPr>
              <a:t>º</a:t>
            </a:r>
            <a:r>
              <a:rPr lang="bs-Cyrl-BA" sz="36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5= 60 </a:t>
            </a:r>
          </a:p>
          <a:p>
            <a:pPr marL="514350" indent="-514350" algn="l"/>
            <a:r>
              <a:rPr lang="bs-Cyrl-BA" sz="3600" dirty="0" smtClean="0">
                <a:solidFill>
                  <a:srgbClr val="FF0000"/>
                </a:solidFill>
                <a:latin typeface="Times New Roman" pitchFamily="18" charset="0"/>
                <a:cs typeface="Times New Roman" pitchFamily="18" charset="0"/>
              </a:rPr>
              <a:t>3 </a:t>
            </a:r>
            <a:r>
              <a:rPr lang="en-US" sz="2000" dirty="0" smtClean="0">
                <a:solidFill>
                  <a:srgbClr val="FF0000"/>
                </a:solidFill>
                <a:latin typeface="Snap ITC"/>
                <a:cs typeface="Times New Roman" pitchFamily="18" charset="0"/>
                <a:sym typeface="Symbol"/>
              </a:rPr>
              <a:t>º</a:t>
            </a:r>
            <a:r>
              <a:rPr lang="bs-Cyrl-BA" sz="36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4 </a:t>
            </a:r>
            <a:r>
              <a:rPr lang="en-US" sz="2000" dirty="0" smtClean="0">
                <a:solidFill>
                  <a:srgbClr val="FF0000"/>
                </a:solidFill>
                <a:latin typeface="Snap ITC"/>
                <a:cs typeface="Times New Roman" pitchFamily="18" charset="0"/>
                <a:sym typeface="Symbol"/>
              </a:rPr>
              <a:t>º</a:t>
            </a:r>
            <a:r>
              <a:rPr lang="bs-Cyrl-BA" sz="36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5 = 3 </a:t>
            </a:r>
            <a:r>
              <a:rPr lang="en-US" sz="2000" dirty="0" smtClean="0">
                <a:solidFill>
                  <a:srgbClr val="FF0000"/>
                </a:solidFill>
                <a:latin typeface="Snap ITC"/>
                <a:cs typeface="Times New Roman" pitchFamily="18" charset="0"/>
                <a:sym typeface="Symbol"/>
              </a:rPr>
              <a:t>º</a:t>
            </a:r>
            <a:r>
              <a:rPr lang="bs-Cyrl-BA" sz="3600" dirty="0" smtClean="0">
                <a:solidFill>
                  <a:srgbClr val="FF0000"/>
                </a:solidFill>
                <a:latin typeface="Times New Roman" pitchFamily="18" charset="0"/>
                <a:cs typeface="Times New Roman" pitchFamily="18" charset="0"/>
                <a:sym typeface="Symbol"/>
              </a:rPr>
              <a:t> (4 </a:t>
            </a:r>
            <a:r>
              <a:rPr lang="en-US" sz="2000" dirty="0" smtClean="0">
                <a:solidFill>
                  <a:srgbClr val="FF0000"/>
                </a:solidFill>
                <a:latin typeface="Snap ITC"/>
                <a:cs typeface="Times New Roman" pitchFamily="18" charset="0"/>
                <a:sym typeface="Symbol"/>
              </a:rPr>
              <a:t>º</a:t>
            </a:r>
            <a:r>
              <a:rPr lang="bs-Cyrl-BA" sz="36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5 ) = 3 </a:t>
            </a:r>
            <a:r>
              <a:rPr lang="en-US" sz="2000" dirty="0" smtClean="0">
                <a:solidFill>
                  <a:srgbClr val="FF0000"/>
                </a:solidFill>
                <a:latin typeface="Snap ITC"/>
                <a:cs typeface="Times New Roman" pitchFamily="18" charset="0"/>
                <a:sym typeface="Symbol"/>
              </a:rPr>
              <a:t>º</a:t>
            </a:r>
            <a:r>
              <a:rPr lang="bs-Cyrl-BA" sz="36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20=60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47800"/>
          </a:xfrm>
        </p:spPr>
        <p:txBody>
          <a:bodyPr>
            <a:normAutofit/>
          </a:bodyPr>
          <a:lstStyle/>
          <a:p>
            <a:r>
              <a:rPr lang="bs-Cyrl-BA" dirty="0" smtClean="0">
                <a:solidFill>
                  <a:schemeClr val="bg1"/>
                </a:solidFill>
                <a:latin typeface="Times New Roman" pitchFamily="18" charset="0"/>
                <a:cs typeface="Times New Roman" pitchFamily="18" charset="0"/>
              </a:rPr>
              <a:t>Задаци за самостални рад:</a:t>
            </a:r>
            <a:br>
              <a:rPr lang="bs-Cyrl-BA" dirty="0" smtClean="0">
                <a:solidFill>
                  <a:schemeClr val="bg1"/>
                </a:solidFill>
                <a:latin typeface="Times New Roman" pitchFamily="18" charset="0"/>
                <a:cs typeface="Times New Roman" pitchFamily="18" charset="0"/>
              </a:rPr>
            </a:br>
            <a:r>
              <a:rPr lang="bs-Cyrl-BA" dirty="0" smtClean="0">
                <a:solidFill>
                  <a:schemeClr val="bg1"/>
                </a:solidFill>
                <a:latin typeface="Times New Roman" pitchFamily="18" charset="0"/>
                <a:cs typeface="Times New Roman" pitchFamily="18" charset="0"/>
              </a:rPr>
              <a:t>.</a:t>
            </a:r>
            <a:endParaRPr lang="en-US" dirty="0"/>
          </a:p>
        </p:txBody>
      </p:sp>
      <p:sp>
        <p:nvSpPr>
          <p:cNvPr id="3" name="Subtitle 2"/>
          <p:cNvSpPr>
            <a:spLocks noGrp="1"/>
          </p:cNvSpPr>
          <p:nvPr>
            <p:ph type="subTitle" idx="1"/>
          </p:nvPr>
        </p:nvSpPr>
        <p:spPr>
          <a:xfrm>
            <a:off x="838200" y="1143000"/>
            <a:ext cx="7620000" cy="4495800"/>
          </a:xfrm>
        </p:spPr>
        <p:txBody>
          <a:bodyPr/>
          <a:lstStyle/>
          <a:p>
            <a:r>
              <a:rPr lang="bs-Cyrl-BA" sz="3600" dirty="0" smtClean="0">
                <a:solidFill>
                  <a:schemeClr val="bg1"/>
                </a:solidFill>
                <a:latin typeface="Times New Roman" pitchFamily="18" charset="0"/>
                <a:cs typeface="Times New Roman" pitchFamily="18" charset="0"/>
              </a:rPr>
              <a:t>Израчунај </a:t>
            </a:r>
            <a:r>
              <a:rPr lang="bs-Cyrl-BA" sz="3600" dirty="0" smtClean="0">
                <a:solidFill>
                  <a:schemeClr val="bg1"/>
                </a:solidFill>
                <a:latin typeface="Times New Roman" pitchFamily="18" charset="0"/>
                <a:cs typeface="Times New Roman" pitchFamily="18" charset="0"/>
              </a:rPr>
              <a:t>на </a:t>
            </a:r>
            <a:r>
              <a:rPr lang="bs-Cyrl-BA" sz="3600" dirty="0" smtClean="0">
                <a:solidFill>
                  <a:schemeClr val="bg1"/>
                </a:solidFill>
                <a:latin typeface="Times New Roman" pitchFamily="18" charset="0"/>
                <a:cs typeface="Times New Roman" pitchFamily="18" charset="0"/>
              </a:rPr>
              <a:t>два начина примјењујући правило асоцијативности:</a:t>
            </a:r>
          </a:p>
          <a:p>
            <a:pPr marL="514350" indent="-514350" algn="l"/>
            <a:r>
              <a:rPr lang="bs-Cyrl-BA" sz="3600" dirty="0" smtClean="0">
                <a:solidFill>
                  <a:srgbClr val="FF0000"/>
                </a:solidFill>
                <a:latin typeface="Times New Roman" pitchFamily="18" charset="0"/>
                <a:cs typeface="Times New Roman" pitchFamily="18" charset="0"/>
              </a:rPr>
              <a:t>4 </a:t>
            </a:r>
            <a:r>
              <a:rPr lang="en-US" sz="2000" dirty="0" smtClean="0">
                <a:solidFill>
                  <a:srgbClr val="FF0000"/>
                </a:solidFill>
                <a:latin typeface="Snap ITC"/>
                <a:cs typeface="Times New Roman" pitchFamily="18" charset="0"/>
                <a:sym typeface="Symbol"/>
              </a:rPr>
              <a:t>º</a:t>
            </a:r>
            <a:r>
              <a:rPr lang="bs-Cyrl-BA" sz="36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6 </a:t>
            </a:r>
            <a:r>
              <a:rPr lang="en-US" sz="2000" dirty="0" smtClean="0">
                <a:solidFill>
                  <a:srgbClr val="FF0000"/>
                </a:solidFill>
                <a:latin typeface="Snap ITC"/>
                <a:cs typeface="Times New Roman" pitchFamily="18" charset="0"/>
                <a:sym typeface="Symbol"/>
              </a:rPr>
              <a:t>º</a:t>
            </a:r>
            <a:r>
              <a:rPr lang="bs-Cyrl-BA" sz="20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9 =</a:t>
            </a:r>
          </a:p>
          <a:p>
            <a:pPr marL="514350" indent="-514350" algn="l"/>
            <a:r>
              <a:rPr lang="bs-Cyrl-BA" sz="3600" dirty="0" smtClean="0">
                <a:solidFill>
                  <a:srgbClr val="FF0000"/>
                </a:solidFill>
                <a:latin typeface="Times New Roman" pitchFamily="18" charset="0"/>
                <a:cs typeface="Times New Roman" pitchFamily="18" charset="0"/>
              </a:rPr>
              <a:t>8 </a:t>
            </a:r>
            <a:r>
              <a:rPr lang="en-US" sz="2000" dirty="0" smtClean="0">
                <a:solidFill>
                  <a:srgbClr val="FF0000"/>
                </a:solidFill>
                <a:latin typeface="Snap ITC"/>
                <a:cs typeface="Times New Roman" pitchFamily="18" charset="0"/>
                <a:sym typeface="Symbol"/>
              </a:rPr>
              <a:t>º</a:t>
            </a:r>
            <a:r>
              <a:rPr lang="bs-Cyrl-BA" sz="36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7 </a:t>
            </a:r>
            <a:r>
              <a:rPr lang="en-US" sz="2000" dirty="0" smtClean="0">
                <a:solidFill>
                  <a:srgbClr val="FF0000"/>
                </a:solidFill>
                <a:latin typeface="Snap ITC"/>
                <a:cs typeface="Times New Roman" pitchFamily="18" charset="0"/>
                <a:sym typeface="Symbol"/>
              </a:rPr>
              <a:t>º</a:t>
            </a:r>
            <a:r>
              <a:rPr lang="bs-Cyrl-BA" sz="2000" dirty="0" smtClean="0">
                <a:solidFill>
                  <a:srgbClr val="FF0000"/>
                </a:solidFill>
                <a:latin typeface="Times New Roman" pitchFamily="18" charset="0"/>
                <a:cs typeface="Times New Roman" pitchFamily="18" charset="0"/>
                <a:sym typeface="Symbol"/>
              </a:rPr>
              <a:t> </a:t>
            </a:r>
            <a:r>
              <a:rPr lang="bs-Cyrl-BA" sz="1200" dirty="0" smtClean="0">
                <a:solidFill>
                  <a:srgbClr val="FF0000"/>
                </a:solidFill>
                <a:latin typeface="Times New Roman" pitchFamily="18" charset="0"/>
                <a:cs typeface="Times New Roman" pitchFamily="18" charset="0"/>
                <a:sym typeface="Symbol"/>
              </a:rPr>
              <a:t> </a:t>
            </a:r>
            <a:r>
              <a:rPr lang="bs-Cyrl-BA" sz="3600" dirty="0" smtClean="0">
                <a:solidFill>
                  <a:srgbClr val="FF0000"/>
                </a:solidFill>
                <a:latin typeface="Times New Roman" pitchFamily="18" charset="0"/>
                <a:cs typeface="Times New Roman" pitchFamily="18" charset="0"/>
                <a:sym typeface="Symbol"/>
              </a:rPr>
              <a:t>3 </a:t>
            </a:r>
            <a:r>
              <a:rPr lang="bs-Cyrl-BA" sz="3600" dirty="0" smtClean="0">
                <a:solidFill>
                  <a:srgbClr val="FF0000"/>
                </a:solidFill>
                <a:latin typeface="Times New Roman" pitchFamily="18" charset="0"/>
                <a:cs typeface="Times New Roman" pitchFamily="18" charset="0"/>
                <a:sym typeface="Symbol"/>
              </a:rPr>
              <a:t>=</a:t>
            </a:r>
          </a:p>
          <a:p>
            <a:pPr marL="514350" indent="-514350"/>
            <a:endParaRPr lang="bs-Cyrl-BA" sz="3600" dirty="0" smtClean="0">
              <a:solidFill>
                <a:srgbClr val="FF0000"/>
              </a:solidFill>
              <a:latin typeface="Times New Roman" pitchFamily="18" charset="0"/>
              <a:cs typeface="Times New Roman" pitchFamily="18" charset="0"/>
              <a:sym typeface="Symbol"/>
            </a:endParaRPr>
          </a:p>
          <a:p>
            <a:pPr marL="514350" indent="-514350">
              <a:buFont typeface="+mj-lt"/>
              <a:buAutoNum type="arabicPeriod"/>
            </a:pPr>
            <a:endParaRPr lang="bs-Cyrl-BA" dirty="0" smtClean="0">
              <a:solidFill>
                <a:schemeClr val="bg1"/>
              </a:solidFill>
              <a:latin typeface="Times New Roman" pitchFamily="18" charset="0"/>
              <a:cs typeface="Times New Roman" pitchFamily="18" charset="0"/>
            </a:endParaRPr>
          </a:p>
          <a:p>
            <a:pPr marL="514350" indent="-514350">
              <a:buFont typeface="+mj-lt"/>
              <a:buAutoNum type="alphaLcParen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256</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Да поновимо шта смо научили? Шта је то асоцијативност? Производ три чиниоца се не мијења, ако помножимо два чиниоца без мијењања распореда чинилаца односно, ако здружимо прва два или друга два чиниоца. </vt:lpstr>
      <vt:lpstr> 1. Израчунај на два начина:   8  º   5 º 6 =</vt:lpstr>
      <vt:lpstr>2. У шест редова сложено је по пет гајби јабука. У свакој гајби има седам килограма јабука. Колико килограма јабука има укупно?</vt:lpstr>
      <vt:lpstr>3. На двије полице имамо по седам пакета сокова, у сваком пакету имамо по пет сокова. Колико сокова имамо на двије полице, израчунај на два начина? </vt:lpstr>
      <vt:lpstr>4.У три реда имамо по четири стола. За сваким столом сједи пет људи. Колико људи има  укупно?</vt:lpstr>
      <vt:lpstr>Задаци за самостални рад: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Dijana</dc:creator>
  <cp:lastModifiedBy>Dijana</cp:lastModifiedBy>
  <cp:revision>29</cp:revision>
  <dcterms:created xsi:type="dcterms:W3CDTF">2020-12-08T20:25:16Z</dcterms:created>
  <dcterms:modified xsi:type="dcterms:W3CDTF">2020-12-14T21:10:41Z</dcterms:modified>
</cp:coreProperties>
</file>